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 id="267" r:id="rId13"/>
    <p:sldId id="268" r:id="rId14"/>
    <p:sldId id="269" r:id="rId15"/>
    <p:sldId id="270" r:id="rId16"/>
    <p:sldId id="271" r:id="rId1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p>
        </p:txBody>
      </p:sp>
      <p:sp>
        <p:nvSpPr>
          <p:cNvPr id="4" name="Tijdelijke aanduiding voor datum 3"/>
          <p:cNvSpPr>
            <a:spLocks noGrp="1"/>
          </p:cNvSpPr>
          <p:nvPr>
            <p:ph type="dt" sz="half" idx="10"/>
          </p:nvPr>
        </p:nvSpPr>
        <p:spPr/>
        <p:txBody>
          <a:bodyPr/>
          <a:lstStyle/>
          <a:p>
            <a:fld id="{38BB8931-C1A3-714E-8F05-93036DBC35EB}" type="datetimeFigureOut">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127777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8BB8931-C1A3-714E-8F05-93036DBC35EB}" type="datetimeFigureOut">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115353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8BB8931-C1A3-714E-8F05-93036DBC35EB}" type="datetimeFigureOut">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237784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8BB8931-C1A3-714E-8F05-93036DBC35EB}" type="datetimeFigureOut">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371791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38BB8931-C1A3-714E-8F05-93036DBC35EB}" type="datetimeFigureOut">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266407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38BB8931-C1A3-714E-8F05-93036DBC35EB}" type="datetimeFigureOut">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18160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38BB8931-C1A3-714E-8F05-93036DBC35EB}" type="datetimeFigureOut">
              <a:t>8-2-2016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360257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38BB8931-C1A3-714E-8F05-93036DBC35EB}" type="datetimeFigureOut">
              <a:t>8-2-2016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394578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8BB8931-C1A3-714E-8F05-93036DBC35EB}" type="datetimeFigureOut">
              <a:t>8-2-2016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100590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38BB8931-C1A3-714E-8F05-93036DBC35EB}" type="datetimeFigureOut">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99206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38BB8931-C1A3-714E-8F05-93036DBC35EB}" type="datetimeFigureOut">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806AC0-87D8-B146-B863-4B1217AC6586}" type="slidenum">
              <a:t>‹nr.›</a:t>
            </a:fld>
            <a:endParaRPr lang="nl-NL"/>
          </a:p>
        </p:txBody>
      </p:sp>
    </p:spTree>
    <p:extLst>
      <p:ext uri="{BB962C8B-B14F-4D97-AF65-F5344CB8AC3E}">
        <p14:creationId xmlns:p14="http://schemas.microsoft.com/office/powerpoint/2010/main" val="23901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B8931-C1A3-714E-8F05-93036DBC35EB}" type="datetimeFigureOut">
              <a:t>8-2-2016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06AC0-87D8-B146-B863-4B1217AC6586}" type="slidenum">
              <a:t>‹nr.›</a:t>
            </a:fld>
            <a:endParaRPr lang="nl-NL"/>
          </a:p>
        </p:txBody>
      </p:sp>
    </p:spTree>
    <p:extLst>
      <p:ext uri="{BB962C8B-B14F-4D97-AF65-F5344CB8AC3E}">
        <p14:creationId xmlns:p14="http://schemas.microsoft.com/office/powerpoint/2010/main" val="3105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Tekstbronnen</a:t>
            </a:r>
          </a:p>
        </p:txBody>
      </p:sp>
      <p:sp>
        <p:nvSpPr>
          <p:cNvPr id="3" name="Subtitel 2"/>
          <p:cNvSpPr>
            <a:spLocks noGrp="1"/>
          </p:cNvSpPr>
          <p:nvPr>
            <p:ph type="subTitle" idx="1"/>
          </p:nvPr>
        </p:nvSpPr>
        <p:spPr/>
        <p:txBody>
          <a:bodyPr/>
          <a:lstStyle/>
          <a:p>
            <a:r>
              <a:rPr lang="nl-NL" dirty="0"/>
              <a:t>W</a:t>
            </a:r>
            <a:r>
              <a:rPr lang="nl-NL" dirty="0" smtClean="0"/>
              <a:t>at </a:t>
            </a:r>
            <a:r>
              <a:rPr lang="nl-NL" dirty="0"/>
              <a:t>moet je er mee?</a:t>
            </a:r>
          </a:p>
        </p:txBody>
      </p:sp>
      <p:pic>
        <p:nvPicPr>
          <p:cNvPr id="4" name="Afbeelding 3" descr="headerHomeBackgroun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117259" y="-3326012"/>
            <a:ext cx="909484" cy="9144001"/>
          </a:xfrm>
          <a:prstGeom prst="rect">
            <a:avLst/>
          </a:prstGeom>
        </p:spPr>
      </p:pic>
      <p:pic>
        <p:nvPicPr>
          <p:cNvPr id="5" name="Afbeelding 4" descr="van_Maerlant_lyceu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9" y="250825"/>
            <a:ext cx="1422400" cy="1879600"/>
          </a:xfrm>
          <a:prstGeom prst="rect">
            <a:avLst/>
          </a:prstGeom>
        </p:spPr>
      </p:pic>
    </p:spTree>
    <p:extLst>
      <p:ext uri="{BB962C8B-B14F-4D97-AF65-F5344CB8AC3E}">
        <p14:creationId xmlns:p14="http://schemas.microsoft.com/office/powerpoint/2010/main" val="216705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smtClean="0"/>
              <a:t>Vraagformuleringen</a:t>
            </a:r>
            <a:endParaRPr lang="nl-NL" dirty="0"/>
          </a:p>
        </p:txBody>
      </p:sp>
      <p:sp>
        <p:nvSpPr>
          <p:cNvPr id="10" name="Tijdelijke aanduiding voor inhoud 9"/>
          <p:cNvSpPr>
            <a:spLocks noGrp="1"/>
          </p:cNvSpPr>
          <p:nvPr>
            <p:ph idx="1"/>
          </p:nvPr>
        </p:nvSpPr>
        <p:spPr>
          <a:xfrm>
            <a:off x="457200" y="1770585"/>
            <a:ext cx="8229600" cy="4355578"/>
          </a:xfrm>
        </p:spPr>
        <p:txBody>
          <a:bodyPr>
            <a:normAutofit fontScale="92500" lnSpcReduction="10000"/>
          </a:bodyPr>
          <a:lstStyle/>
          <a:p>
            <a:pPr lvl="0"/>
            <a:r>
              <a:rPr lang="nl-NL" dirty="0"/>
              <a:t>Ook kan gevraagd/gezegd worden</a:t>
            </a:r>
            <a:r>
              <a:rPr lang="nl-NL" dirty="0" smtClean="0"/>
              <a:t>: …</a:t>
            </a:r>
            <a:endParaRPr lang="nl-NL" dirty="0"/>
          </a:p>
          <a:p>
            <a:pPr lvl="0"/>
            <a:r>
              <a:rPr lang="nl-NL" dirty="0"/>
              <a:t>Geef twee voorbeelden uit de bron waaruit dit </a:t>
            </a:r>
            <a:r>
              <a:rPr lang="nl-NL" dirty="0" smtClean="0"/>
              <a:t>blijkt …</a:t>
            </a:r>
            <a:endParaRPr lang="nl-NL" dirty="0"/>
          </a:p>
          <a:p>
            <a:pPr lvl="0"/>
            <a:r>
              <a:rPr lang="nl-NL" dirty="0"/>
              <a:t>Ontleen aan de </a:t>
            </a:r>
            <a:r>
              <a:rPr lang="nl-NL" dirty="0" smtClean="0"/>
              <a:t>bron …</a:t>
            </a:r>
            <a:endParaRPr lang="nl-NL" dirty="0"/>
          </a:p>
          <a:p>
            <a:pPr lvl="0"/>
            <a:r>
              <a:rPr lang="nl-NL" dirty="0"/>
              <a:t>Ondersteun deze bewering met een aan de bron ontleend </a:t>
            </a:r>
            <a:r>
              <a:rPr lang="nl-NL" dirty="0" smtClean="0"/>
              <a:t>argument</a:t>
            </a:r>
            <a:endParaRPr lang="nl-NL" dirty="0"/>
          </a:p>
          <a:p>
            <a:pPr lvl="0"/>
            <a:r>
              <a:rPr lang="nl-NL" dirty="0"/>
              <a:t>Leg uit dat in deze bron….</a:t>
            </a:r>
          </a:p>
          <a:p>
            <a:pPr lvl="0"/>
            <a:r>
              <a:rPr lang="nl-NL" dirty="0"/>
              <a:t>Uit deze bron </a:t>
            </a:r>
            <a:r>
              <a:rPr lang="nl-NL" dirty="0" smtClean="0"/>
              <a:t>blijkt ... Toon </a:t>
            </a:r>
            <a:r>
              <a:rPr lang="nl-NL" dirty="0"/>
              <a:t>dit aan. </a:t>
            </a:r>
          </a:p>
          <a:p>
            <a:pPr lvl="0"/>
            <a:r>
              <a:rPr lang="nl-NL" dirty="0"/>
              <a:t>Leg uit dat in dit </a:t>
            </a:r>
            <a:r>
              <a:rPr lang="nl-NL" dirty="0" smtClean="0"/>
              <a:t>fragment …</a:t>
            </a:r>
            <a:endParaRPr lang="nl-NL" dirty="0"/>
          </a:p>
          <a:p>
            <a:pPr marL="0" indent="0">
              <a:buNone/>
            </a:pPr>
            <a:endParaRPr lang="nl-NL"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105068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A</a:t>
            </a:r>
            <a:r>
              <a:rPr lang="nl-NL" dirty="0" smtClean="0"/>
              <a:t>ntwoordformulering</a:t>
            </a:r>
            <a:endParaRPr lang="nl-NL" dirty="0"/>
          </a:p>
        </p:txBody>
      </p:sp>
      <p:sp>
        <p:nvSpPr>
          <p:cNvPr id="10" name="Tijdelijke aanduiding voor inhoud 9"/>
          <p:cNvSpPr>
            <a:spLocks noGrp="1"/>
          </p:cNvSpPr>
          <p:nvPr>
            <p:ph idx="1"/>
          </p:nvPr>
        </p:nvSpPr>
        <p:spPr>
          <a:xfrm>
            <a:off x="457200" y="1770585"/>
            <a:ext cx="8229600" cy="4355578"/>
          </a:xfrm>
        </p:spPr>
        <p:txBody>
          <a:bodyPr/>
          <a:lstStyle/>
          <a:p>
            <a:pPr marL="0" indent="0">
              <a:buNone/>
            </a:pPr>
            <a:r>
              <a:rPr lang="nl-NL"/>
              <a:t>Als gevraagd wordt “Leg dit uit aan de hand van de bron” of “Ontleen aan de bron”, dan altijd iets uit de bron noemen waaruit dit blijkt. Doe je dit niet, dan krijg je geen punten. Schrijf dus altijd voor de zekerheid: “In de bron staat/zie je ....., dus ...... “</a:t>
            </a:r>
            <a:r>
              <a:rPr lang="nl-NL">
                <a:effectLst/>
              </a:rPr>
              <a:t> </a:t>
            </a:r>
            <a:endParaRPr lang="nl-NL"/>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44230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endParaRPr lang="nl-NL"/>
          </a:p>
        </p:txBody>
      </p:sp>
      <p:sp>
        <p:nvSpPr>
          <p:cNvPr id="10" name="Tijdelijke aanduiding voor inhoud 9"/>
          <p:cNvSpPr>
            <a:spLocks noGrp="1"/>
          </p:cNvSpPr>
          <p:nvPr>
            <p:ph idx="1"/>
          </p:nvPr>
        </p:nvSpPr>
        <p:spPr>
          <a:xfrm>
            <a:off x="457200" y="1770585"/>
            <a:ext cx="8229600" cy="4355578"/>
          </a:xfrm>
        </p:spPr>
        <p:txBody>
          <a:bodyPr/>
          <a:lstStyle/>
          <a:p>
            <a:pPr marL="0" indent="0">
              <a:buNone/>
            </a:pPr>
            <a:endParaRPr lang="nl-NL"/>
          </a:p>
          <a:p>
            <a:pPr marL="0" indent="0">
              <a:buNone/>
            </a:pPr>
            <a:r>
              <a:rPr lang="nl-NL"/>
              <a:t>Maak vraag 1 tm 4</a:t>
            </a:r>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2959797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Vraag 1</a:t>
            </a:r>
          </a:p>
        </p:txBody>
      </p:sp>
      <p:sp>
        <p:nvSpPr>
          <p:cNvPr id="10" name="Tijdelijke aanduiding voor inhoud 9"/>
          <p:cNvSpPr>
            <a:spLocks noGrp="1"/>
          </p:cNvSpPr>
          <p:nvPr>
            <p:ph idx="1"/>
          </p:nvPr>
        </p:nvSpPr>
        <p:spPr>
          <a:xfrm>
            <a:off x="457200" y="1770585"/>
            <a:ext cx="8229600" cy="4355578"/>
          </a:xfrm>
        </p:spPr>
        <p:txBody>
          <a:bodyPr>
            <a:normAutofit fontScale="85000" lnSpcReduction="10000"/>
          </a:bodyPr>
          <a:lstStyle/>
          <a:p>
            <a:pPr marL="0" indent="0">
              <a:buNone/>
            </a:pPr>
            <a:r>
              <a:rPr lang="nl-NL" dirty="0"/>
              <a:t>Uit het antwoord moet </a:t>
            </a:r>
            <a:r>
              <a:rPr lang="nl-NL" dirty="0" smtClean="0"/>
              <a:t>blijken, </a:t>
            </a:r>
            <a:r>
              <a:rPr lang="nl-NL" dirty="0"/>
              <a:t>dat er sprake is van:</a:t>
            </a:r>
          </a:p>
          <a:p>
            <a:pPr marL="0" indent="0">
              <a:buNone/>
            </a:pPr>
            <a:r>
              <a:rPr lang="nl-NL" dirty="0"/>
              <a:t>• </a:t>
            </a:r>
            <a:r>
              <a:rPr lang="nl-NL" dirty="0" smtClean="0"/>
              <a:t>Continuïteit</a:t>
            </a:r>
            <a:r>
              <a:rPr lang="nl-NL" dirty="0"/>
              <a:t>, want zowel de Habsburgers als de Republiek maken gebruik van de Raad van State (als adviserend orgaan) voor het bestuur van het hele land / over zaken van algemeen belang (oorlog/belastingen) (1 </a:t>
            </a:r>
            <a:r>
              <a:rPr lang="nl-NL" dirty="0" err="1"/>
              <a:t>pt</a:t>
            </a:r>
            <a:r>
              <a:rPr lang="nl-NL" dirty="0"/>
              <a:t>)</a:t>
            </a:r>
          </a:p>
          <a:p>
            <a:pPr marL="0" indent="0">
              <a:buNone/>
            </a:pPr>
            <a:r>
              <a:rPr lang="nl-NL" dirty="0"/>
              <a:t>• </a:t>
            </a:r>
            <a:r>
              <a:rPr lang="nl-NL" dirty="0" smtClean="0"/>
              <a:t>Verandering</a:t>
            </a:r>
            <a:r>
              <a:rPr lang="nl-NL" dirty="0"/>
              <a:t>, want onder de Habsburgers bestaat de Raad van State uit edelen / door de landsheer aangewezen personen / uit een wisselend aantal raadsheren; in de Republiek bestaat de Raad van State uit een (vaste) afvaardiging van de gewesten (2 </a:t>
            </a:r>
            <a:r>
              <a:rPr lang="nl-NL" dirty="0" err="1"/>
              <a:t>pt</a:t>
            </a:r>
            <a:r>
              <a:rPr lang="nl-NL" dirty="0"/>
              <a:t>)</a:t>
            </a:r>
          </a:p>
          <a:p>
            <a:pPr marL="0" indent="0">
              <a:buNone/>
            </a:pPr>
            <a:endParaRPr lang="nl-NL"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4183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Vraag 2 </a:t>
            </a:r>
          </a:p>
        </p:txBody>
      </p:sp>
      <p:sp>
        <p:nvSpPr>
          <p:cNvPr id="10" name="Tijdelijke aanduiding voor inhoud 9"/>
          <p:cNvSpPr>
            <a:spLocks noGrp="1"/>
          </p:cNvSpPr>
          <p:nvPr>
            <p:ph idx="1"/>
          </p:nvPr>
        </p:nvSpPr>
        <p:spPr>
          <a:xfrm>
            <a:off x="457200" y="1770585"/>
            <a:ext cx="8229600" cy="4903170"/>
          </a:xfrm>
        </p:spPr>
        <p:txBody>
          <a:bodyPr>
            <a:normAutofit fontScale="77500" lnSpcReduction="20000"/>
          </a:bodyPr>
          <a:lstStyle/>
          <a:p>
            <a:pPr marL="0" indent="0">
              <a:buNone/>
            </a:pPr>
            <a:r>
              <a:rPr lang="nl-NL" dirty="0"/>
              <a:t>Voorbeeld van een juist antwoord is:</a:t>
            </a:r>
          </a:p>
          <a:p>
            <a:pPr marL="0" indent="0">
              <a:buNone/>
            </a:pPr>
            <a:r>
              <a:rPr lang="nl-NL" dirty="0"/>
              <a:t>• Uit bron 4 blijkt dat Jacobus ervan uitgaat dat de Staten-Generaal de VOC kunnen opdragen de vrede te bewaren (tussen de Nederlandse en Engelse kooplieden) (1pt)</a:t>
            </a:r>
          </a:p>
          <a:p>
            <a:pPr marL="0" indent="0">
              <a:buNone/>
            </a:pPr>
            <a:r>
              <a:rPr lang="nl-NL" dirty="0"/>
              <a:t>• Uit bron 5 blijkt dat </a:t>
            </a:r>
            <a:r>
              <a:rPr lang="nl-NL" dirty="0" err="1"/>
              <a:t>Winwood</a:t>
            </a:r>
            <a:r>
              <a:rPr lang="nl-NL" dirty="0"/>
              <a:t> weet dat de Staten-Generaal geen zeggenschap hebben over de VOC / dat de VOC zich weinig aan zal trekken van instructies van de Staten-Generaal (1pt)</a:t>
            </a:r>
          </a:p>
          <a:p>
            <a:pPr marL="0" indent="0">
              <a:buNone/>
            </a:pPr>
            <a:r>
              <a:rPr lang="nl-NL" dirty="0"/>
              <a:t>• </a:t>
            </a:r>
            <a:r>
              <a:rPr lang="nl-NL" dirty="0" smtClean="0"/>
              <a:t>Wat </a:t>
            </a:r>
            <a:r>
              <a:rPr lang="nl-NL" dirty="0"/>
              <a:t>kan worden verklaard uit het verschil in kennis over de bijzondere staatsstructuur van de Republiek met het geringe centrale gezag van de Staten-Generaal / de VOC als een "staat in de staat" / waarvoor de verklaring kan zijn dat Jacobus zich als (semi)absoluut vorst niet kan voorstellen dat onderdanen zo zelfstandig kunnen optreden (1pt)</a:t>
            </a:r>
          </a:p>
          <a:p>
            <a:pPr marL="0" indent="0">
              <a:buNone/>
            </a:pPr>
            <a:endParaRPr lang="nl-NL"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008507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Vraag 3 </a:t>
            </a:r>
          </a:p>
        </p:txBody>
      </p:sp>
      <p:sp>
        <p:nvSpPr>
          <p:cNvPr id="10" name="Tijdelijke aanduiding voor inhoud 9"/>
          <p:cNvSpPr>
            <a:spLocks noGrp="1"/>
          </p:cNvSpPr>
          <p:nvPr>
            <p:ph idx="1"/>
          </p:nvPr>
        </p:nvSpPr>
        <p:spPr>
          <a:xfrm>
            <a:off x="457200" y="1770585"/>
            <a:ext cx="8229600" cy="4355578"/>
          </a:xfrm>
        </p:spPr>
        <p:txBody>
          <a:bodyPr>
            <a:normAutofit fontScale="85000" lnSpcReduction="10000"/>
          </a:bodyPr>
          <a:lstStyle/>
          <a:p>
            <a:pPr marL="0" indent="0">
              <a:buNone/>
            </a:pPr>
            <a:r>
              <a:rPr lang="nl-NL" dirty="0"/>
              <a:t>V</a:t>
            </a:r>
            <a:r>
              <a:rPr lang="nl-NL" dirty="0" smtClean="0"/>
              <a:t>oorbeeld </a:t>
            </a:r>
            <a:r>
              <a:rPr lang="nl-NL" dirty="0"/>
              <a:t>van een juist antwoord is:</a:t>
            </a:r>
          </a:p>
          <a:p>
            <a:pPr marL="0" indent="0">
              <a:buNone/>
            </a:pPr>
            <a:r>
              <a:rPr lang="nl-NL" dirty="0"/>
              <a:t>De schrijvers van de redevoering kiezen ervoor Filips II niet direct aan te vallen omdat de edelen anders zouden worden aangezien als rebellen (waarvoor de keizer/de Duitse vorsten geen begrip zal/zullen hebben) / keizer Maximiliaan II een neef is van Filips, waardoor kritiek op Filips II lijkt op kritiek op de keizer / de eed van vazal directe kritiek in de weg staat / de notie dat een koning namens God regeert directe kritiek op Filips II zou bestempelen als ketterij/godslastering (en daardoor niet zou worden geaccepteerd). (2pt)</a:t>
            </a:r>
          </a:p>
          <a:p>
            <a:pPr marL="0" indent="0">
              <a:buNone/>
            </a:pPr>
            <a:endParaRPr lang="nl-NL"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772636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Vraag 4 </a:t>
            </a:r>
          </a:p>
        </p:txBody>
      </p:sp>
      <p:sp>
        <p:nvSpPr>
          <p:cNvPr id="10" name="Tijdelijke aanduiding voor inhoud 9"/>
          <p:cNvSpPr>
            <a:spLocks noGrp="1"/>
          </p:cNvSpPr>
          <p:nvPr>
            <p:ph idx="1"/>
          </p:nvPr>
        </p:nvSpPr>
        <p:spPr>
          <a:xfrm>
            <a:off x="457200" y="1770585"/>
            <a:ext cx="8229600" cy="4355578"/>
          </a:xfrm>
        </p:spPr>
        <p:txBody>
          <a:bodyPr>
            <a:normAutofit/>
          </a:bodyPr>
          <a:lstStyle/>
          <a:p>
            <a:pPr marL="0" indent="0">
              <a:buNone/>
            </a:pPr>
            <a:r>
              <a:rPr lang="nl-NL"/>
              <a:t>Engeland/Elizabeth heeft er belang bij dat de opstand in de Nederlanden zal slagen, omdat het een protestantse natie is / zelf ook een conflict met Spanje heeft / een handelsconcurrent van Spanje is. (2pt)</a:t>
            </a:r>
          </a:p>
          <a:p>
            <a:pPr marL="0" indent="0">
              <a:buNone/>
            </a:pPr>
            <a:endParaRPr lang="nl-NL"/>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39755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Lees de vraag</a:t>
            </a:r>
          </a:p>
        </p:txBody>
      </p:sp>
      <p:sp>
        <p:nvSpPr>
          <p:cNvPr id="10" name="Tijdelijke aanduiding voor inhoud 9"/>
          <p:cNvSpPr>
            <a:spLocks noGrp="1"/>
          </p:cNvSpPr>
          <p:nvPr>
            <p:ph idx="1"/>
          </p:nvPr>
        </p:nvSpPr>
        <p:spPr>
          <a:xfrm>
            <a:off x="457200" y="1770585"/>
            <a:ext cx="8229600" cy="4355578"/>
          </a:xfrm>
        </p:spPr>
        <p:txBody>
          <a:bodyPr/>
          <a:lstStyle/>
          <a:p>
            <a:r>
              <a:rPr lang="nl-NL" dirty="0"/>
              <a:t>W</a:t>
            </a:r>
            <a:r>
              <a:rPr lang="nl-NL" dirty="0" smtClean="0"/>
              <a:t>elke </a:t>
            </a:r>
            <a:r>
              <a:rPr lang="nl-NL" dirty="0"/>
              <a:t>informatie heb je nodig?</a:t>
            </a:r>
          </a:p>
          <a:p>
            <a:r>
              <a:rPr lang="nl-NL" dirty="0"/>
              <a:t>W</a:t>
            </a:r>
            <a:r>
              <a:rPr lang="nl-NL" dirty="0" smtClean="0"/>
              <a:t>eet </a:t>
            </a:r>
            <a:r>
              <a:rPr lang="nl-NL" dirty="0"/>
              <a:t>je al iets over dit onderwerp?</a:t>
            </a:r>
          </a:p>
          <a:p>
            <a:r>
              <a:rPr lang="nl-NL" dirty="0"/>
              <a:t>O</a:t>
            </a:r>
            <a:r>
              <a:rPr lang="nl-NL" dirty="0" smtClean="0"/>
              <a:t>ver </a:t>
            </a:r>
            <a:r>
              <a:rPr lang="nl-NL" dirty="0"/>
              <a:t>welke tijd gaat het?</a:t>
            </a:r>
          </a:p>
          <a:p>
            <a:r>
              <a:rPr lang="nl-NL" dirty="0"/>
              <a:t>O</a:t>
            </a:r>
            <a:r>
              <a:rPr lang="nl-NL" dirty="0" smtClean="0"/>
              <a:t>ver </a:t>
            </a:r>
            <a:r>
              <a:rPr lang="nl-NL" dirty="0"/>
              <a:t>welk land gaat het?</a:t>
            </a:r>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264317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L</a:t>
            </a:r>
            <a:r>
              <a:rPr lang="nl-NL" dirty="0" smtClean="0"/>
              <a:t>ees </a:t>
            </a:r>
            <a:r>
              <a:rPr lang="nl-NL" dirty="0"/>
              <a:t>de toelichting</a:t>
            </a:r>
          </a:p>
        </p:txBody>
      </p:sp>
      <p:sp>
        <p:nvSpPr>
          <p:cNvPr id="10" name="Tijdelijke aanduiding voor inhoud 9"/>
          <p:cNvSpPr>
            <a:spLocks noGrp="1"/>
          </p:cNvSpPr>
          <p:nvPr>
            <p:ph idx="1"/>
          </p:nvPr>
        </p:nvSpPr>
        <p:spPr>
          <a:xfrm>
            <a:off x="457200" y="1770585"/>
            <a:ext cx="8229600" cy="4681740"/>
          </a:xfrm>
        </p:spPr>
        <p:txBody>
          <a:bodyPr>
            <a:normAutofit/>
          </a:bodyPr>
          <a:lstStyle/>
          <a:p>
            <a:pPr marL="0" indent="0">
              <a:buNone/>
            </a:pPr>
            <a:r>
              <a:rPr lang="nl-NL" dirty="0"/>
              <a:t>A</a:t>
            </a:r>
            <a:r>
              <a:rPr lang="nl-NL" dirty="0" smtClean="0"/>
              <a:t>lleen </a:t>
            </a:r>
            <a:r>
              <a:rPr lang="nl-NL" dirty="0"/>
              <a:t>KA en contexten mogen bekend verondersteld </a:t>
            </a:r>
            <a:r>
              <a:rPr lang="nl-NL" dirty="0" smtClean="0"/>
              <a:t>worden, </a:t>
            </a:r>
            <a:r>
              <a:rPr lang="nl-NL" dirty="0"/>
              <a:t>dus:</a:t>
            </a:r>
          </a:p>
          <a:p>
            <a:r>
              <a:rPr lang="nl-NL" dirty="0"/>
              <a:t>J</a:t>
            </a:r>
            <a:r>
              <a:rPr lang="nl-NL" dirty="0" smtClean="0"/>
              <a:t>aartal </a:t>
            </a:r>
            <a:endParaRPr lang="nl-NL" dirty="0"/>
          </a:p>
          <a:p>
            <a:r>
              <a:rPr lang="nl-NL" dirty="0"/>
              <a:t>P</a:t>
            </a:r>
            <a:r>
              <a:rPr lang="nl-NL" dirty="0" smtClean="0"/>
              <a:t>ersoon                                   </a:t>
            </a:r>
            <a:r>
              <a:rPr lang="nl-NL" dirty="0"/>
              <a:t>staat in toelichting</a:t>
            </a:r>
          </a:p>
          <a:p>
            <a:r>
              <a:rPr lang="nl-NL" dirty="0"/>
              <a:t>P</a:t>
            </a:r>
            <a:r>
              <a:rPr lang="nl-NL" dirty="0" smtClean="0"/>
              <a:t>laats</a:t>
            </a:r>
            <a:endParaRPr lang="nl-NL" dirty="0"/>
          </a:p>
          <a:p>
            <a:r>
              <a:rPr lang="nl-NL" dirty="0"/>
              <a:t>O</a:t>
            </a:r>
            <a:r>
              <a:rPr lang="nl-NL" dirty="0" smtClean="0"/>
              <a:t>verige </a:t>
            </a:r>
            <a:r>
              <a:rPr lang="nl-NL" dirty="0"/>
              <a:t>info</a:t>
            </a:r>
          </a:p>
          <a:p>
            <a:endParaRPr lang="nl-NL" dirty="0"/>
          </a:p>
          <a:p>
            <a:pPr marL="0" indent="0">
              <a:buNone/>
            </a:pPr>
            <a:r>
              <a:rPr lang="nl-NL" dirty="0"/>
              <a:t>NB: toelichting is onderdeel van de bron!</a:t>
            </a:r>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
        <p:nvSpPr>
          <p:cNvPr id="2" name="Rechteraccolade 1"/>
          <p:cNvSpPr/>
          <p:nvPr/>
        </p:nvSpPr>
        <p:spPr>
          <a:xfrm>
            <a:off x="3912900" y="2988850"/>
            <a:ext cx="1270089" cy="2283328"/>
          </a:xfrm>
          <a:prstGeom prst="rightBrace">
            <a:avLst>
              <a:gd name="adj1" fmla="val 12036"/>
              <a:gd name="adj2" fmla="val 3722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3337754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L</a:t>
            </a:r>
            <a:r>
              <a:rPr lang="nl-NL" dirty="0" smtClean="0"/>
              <a:t>ees </a:t>
            </a:r>
            <a:r>
              <a:rPr lang="nl-NL" dirty="0"/>
              <a:t>de bron</a:t>
            </a:r>
          </a:p>
        </p:txBody>
      </p:sp>
      <p:sp>
        <p:nvSpPr>
          <p:cNvPr id="10" name="Tijdelijke aanduiding voor inhoud 9"/>
          <p:cNvSpPr>
            <a:spLocks noGrp="1"/>
          </p:cNvSpPr>
          <p:nvPr>
            <p:ph idx="1"/>
          </p:nvPr>
        </p:nvSpPr>
        <p:spPr>
          <a:xfrm>
            <a:off x="457200" y="1770585"/>
            <a:ext cx="8229600" cy="4355578"/>
          </a:xfrm>
        </p:spPr>
        <p:txBody>
          <a:bodyPr/>
          <a:lstStyle/>
          <a:p>
            <a:r>
              <a:rPr lang="nl-NL" dirty="0"/>
              <a:t>Z</a:t>
            </a:r>
            <a:r>
              <a:rPr lang="nl-NL" dirty="0" smtClean="0"/>
              <a:t>oek </a:t>
            </a:r>
            <a:r>
              <a:rPr lang="nl-NL" dirty="0"/>
              <a:t>naar sleutelwoorden/begrippen</a:t>
            </a:r>
          </a:p>
          <a:p>
            <a:r>
              <a:rPr lang="nl-NL" dirty="0"/>
              <a:t>O</a:t>
            </a:r>
            <a:r>
              <a:rPr lang="nl-NL" dirty="0" smtClean="0"/>
              <a:t>nderstreep </a:t>
            </a:r>
            <a:r>
              <a:rPr lang="nl-NL" dirty="0"/>
              <a:t>belangrijke </a:t>
            </a:r>
            <a:r>
              <a:rPr lang="nl-NL" dirty="0" smtClean="0"/>
              <a:t>informatie</a:t>
            </a:r>
            <a:endParaRPr lang="nl-NL" dirty="0"/>
          </a:p>
          <a:p>
            <a:endParaRPr lang="nl-NL"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1479214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A</a:t>
            </a:r>
            <a:r>
              <a:rPr lang="nl-NL" dirty="0" smtClean="0"/>
              <a:t>ntwoord</a:t>
            </a:r>
            <a:endParaRPr lang="nl-NL" dirty="0"/>
          </a:p>
        </p:txBody>
      </p:sp>
      <p:sp>
        <p:nvSpPr>
          <p:cNvPr id="10" name="Tijdelijke aanduiding voor inhoud 9"/>
          <p:cNvSpPr>
            <a:spLocks noGrp="1"/>
          </p:cNvSpPr>
          <p:nvPr>
            <p:ph idx="1"/>
          </p:nvPr>
        </p:nvSpPr>
        <p:spPr>
          <a:xfrm>
            <a:off x="457200" y="1770585"/>
            <a:ext cx="8229600" cy="4355578"/>
          </a:xfrm>
        </p:spPr>
        <p:txBody>
          <a:bodyPr/>
          <a:lstStyle/>
          <a:p>
            <a:pPr lvl="0"/>
            <a:r>
              <a:rPr lang="nl-NL"/>
              <a:t>Begin je antwoord met het opschrijven van de vraag.</a:t>
            </a:r>
          </a:p>
          <a:p>
            <a:pPr lvl="0"/>
            <a:r>
              <a:rPr lang="nl-NL"/>
              <a:t>Schrijf altijd in je antwoord: In de bron staat (citeer of parafraseer uit de bron) </a:t>
            </a:r>
          </a:p>
          <a:p>
            <a:pPr lvl="0"/>
            <a:r>
              <a:rPr lang="nl-NL"/>
              <a:t>Kijk in de kantlijn naar het aantal punten. Zitten er in je antwoord ook zoveel elementen?</a:t>
            </a:r>
          </a:p>
          <a:p>
            <a:pPr marL="0" indent="0">
              <a:buNone/>
            </a:pPr>
            <a:endParaRPr lang="nl-NL"/>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219548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a:t>B</a:t>
            </a:r>
            <a:r>
              <a:rPr lang="nl-NL" dirty="0" smtClean="0"/>
              <a:t>ewering </a:t>
            </a:r>
            <a:r>
              <a:rPr lang="nl-NL" dirty="0"/>
              <a:t>vraag</a:t>
            </a:r>
          </a:p>
        </p:txBody>
      </p:sp>
      <p:sp>
        <p:nvSpPr>
          <p:cNvPr id="10" name="Tijdelijke aanduiding voor inhoud 9"/>
          <p:cNvSpPr>
            <a:spLocks noGrp="1"/>
          </p:cNvSpPr>
          <p:nvPr>
            <p:ph idx="1"/>
          </p:nvPr>
        </p:nvSpPr>
        <p:spPr>
          <a:xfrm>
            <a:off x="457200" y="1770585"/>
            <a:ext cx="8229600" cy="4355578"/>
          </a:xfrm>
        </p:spPr>
        <p:txBody>
          <a:bodyPr>
            <a:normAutofit fontScale="85000" lnSpcReduction="20000"/>
          </a:bodyPr>
          <a:lstStyle/>
          <a:p>
            <a:pPr marL="0" indent="0">
              <a:buNone/>
            </a:pPr>
            <a:r>
              <a:rPr lang="nl-NL"/>
              <a:t>Bij veel tekst- en beeldbronnen wordt bij de vraag eerst een bewering of uitspraak gedaan. Je moet vervolgens zeggen of die bewering/uitspraak klopt met wat in de bron staat. </a:t>
            </a:r>
          </a:p>
          <a:p>
            <a:pPr lvl="0"/>
            <a:r>
              <a:rPr lang="nl-NL"/>
              <a:t>Begin je antwoord door eerst de bewering op te schrijven. </a:t>
            </a:r>
          </a:p>
          <a:p>
            <a:pPr lvl="0"/>
            <a:r>
              <a:rPr lang="nl-NL"/>
              <a:t>Schrijf daarna: en in de bron staat </a:t>
            </a:r>
          </a:p>
          <a:p>
            <a:pPr lvl="0"/>
            <a:r>
              <a:rPr lang="nl-NL"/>
              <a:t>Sluit af met een conclusie: dus is de bewering volgens de bron juist /onjuist. </a:t>
            </a:r>
          </a:p>
          <a:p>
            <a:pPr lvl="0"/>
            <a:r>
              <a:rPr lang="nl-NL"/>
              <a:t>Kijk in de kantlijn naar het aantal punten dat je kunt halen. Zitten erin je antwoord ook zoveel onderdelen?</a:t>
            </a:r>
          </a:p>
          <a:p>
            <a:pPr marL="0" indent="0">
              <a:buNone/>
            </a:pPr>
            <a:endParaRPr lang="nl-NL"/>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291831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continuïteit en verandering</a:t>
            </a:r>
          </a:p>
        </p:txBody>
      </p:sp>
      <p:sp>
        <p:nvSpPr>
          <p:cNvPr id="10" name="Tijdelijke aanduiding voor inhoud 9"/>
          <p:cNvSpPr>
            <a:spLocks noGrp="1"/>
          </p:cNvSpPr>
          <p:nvPr>
            <p:ph idx="1"/>
          </p:nvPr>
        </p:nvSpPr>
        <p:spPr>
          <a:xfrm>
            <a:off x="457200" y="1770585"/>
            <a:ext cx="8229600" cy="4355578"/>
          </a:xfrm>
        </p:spPr>
        <p:txBody>
          <a:bodyPr/>
          <a:lstStyle/>
          <a:p>
            <a:r>
              <a:rPr lang="nl-NL"/>
              <a:t>Geef in je antwoord aan: wat was er eerst en wat was er later.</a:t>
            </a:r>
          </a:p>
          <a:p>
            <a:r>
              <a:rPr lang="nl-NL"/>
              <a:t>Geef aan uit welke bron je iets hebt: in bron A staat… en in bron B staat….</a:t>
            </a:r>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415449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dirty="0" smtClean="0"/>
              <a:t>Bruikbaarheid</a:t>
            </a:r>
            <a:endParaRPr lang="nl-NL" dirty="0"/>
          </a:p>
        </p:txBody>
      </p:sp>
      <p:sp>
        <p:nvSpPr>
          <p:cNvPr id="10" name="Tijdelijke aanduiding voor inhoud 9"/>
          <p:cNvSpPr>
            <a:spLocks noGrp="1"/>
          </p:cNvSpPr>
          <p:nvPr>
            <p:ph idx="1"/>
          </p:nvPr>
        </p:nvSpPr>
        <p:spPr>
          <a:xfrm>
            <a:off x="457200" y="1770585"/>
            <a:ext cx="8229600" cy="4355578"/>
          </a:xfrm>
        </p:spPr>
        <p:txBody>
          <a:bodyPr/>
          <a:lstStyle/>
          <a:p>
            <a:r>
              <a:rPr lang="nl-NL" dirty="0"/>
              <a:t>H</a:t>
            </a:r>
            <a:r>
              <a:rPr lang="nl-NL" dirty="0" smtClean="0"/>
              <a:t>angt </a:t>
            </a:r>
            <a:r>
              <a:rPr lang="nl-NL" dirty="0"/>
              <a:t>af van vraagstelling</a:t>
            </a:r>
          </a:p>
          <a:p>
            <a:r>
              <a:rPr lang="nl-NL" dirty="0"/>
              <a:t>W</a:t>
            </a:r>
            <a:r>
              <a:rPr lang="nl-NL" dirty="0" smtClean="0"/>
              <a:t>ordt </a:t>
            </a:r>
            <a:r>
              <a:rPr lang="nl-NL" dirty="0"/>
              <a:t>het antwoord op je vraag gegeven in de bron?</a:t>
            </a:r>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83795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NL"/>
              <a:t>Betrouwbaarheid</a:t>
            </a:r>
          </a:p>
        </p:txBody>
      </p:sp>
      <p:sp>
        <p:nvSpPr>
          <p:cNvPr id="10" name="Tijdelijke aanduiding voor inhoud 9"/>
          <p:cNvSpPr>
            <a:spLocks noGrp="1"/>
          </p:cNvSpPr>
          <p:nvPr>
            <p:ph idx="1"/>
          </p:nvPr>
        </p:nvSpPr>
        <p:spPr>
          <a:xfrm>
            <a:off x="457200" y="1770584"/>
            <a:ext cx="8229600" cy="4834931"/>
          </a:xfrm>
        </p:spPr>
        <p:txBody>
          <a:bodyPr>
            <a:noAutofit/>
          </a:bodyPr>
          <a:lstStyle/>
          <a:p>
            <a:pPr marL="0" indent="0">
              <a:buNone/>
            </a:pPr>
            <a:r>
              <a:rPr lang="nl-NL" sz="1900" dirty="0"/>
              <a:t>Om achter de betrouwbaarheid van bronnen te komen zijn vijf stappen nodig: </a:t>
            </a:r>
          </a:p>
          <a:p>
            <a:pPr marL="514350" lvl="0" indent="-514350">
              <a:buFont typeface="+mj-lt"/>
              <a:buAutoNum type="arabicPeriod"/>
            </a:pPr>
            <a:r>
              <a:rPr lang="nl-NL" sz="1900" dirty="0"/>
              <a:t>Lees de vraag goed</a:t>
            </a:r>
            <a:r>
              <a:rPr lang="nl-NL" sz="1900" i="1" dirty="0"/>
              <a:t>. </a:t>
            </a:r>
            <a:r>
              <a:rPr lang="nl-NL" sz="1900" dirty="0"/>
              <a:t>Het maakt nogal wat uit t.a.v. welk aspect de betrouwbaarheid wordt gevraagd.  </a:t>
            </a:r>
          </a:p>
          <a:p>
            <a:pPr marL="514350" lvl="0" indent="-514350">
              <a:buFont typeface="+mj-lt"/>
              <a:buAutoNum type="arabicPeriod"/>
            </a:pPr>
            <a:r>
              <a:rPr lang="nl-NL" sz="1900" dirty="0"/>
              <a:t>Lees de toelichting bij de bron goed; daar staat veel informatie in. </a:t>
            </a:r>
          </a:p>
          <a:p>
            <a:pPr marL="514350" lvl="0" indent="-514350">
              <a:buFont typeface="+mj-lt"/>
              <a:buAutoNum type="arabicPeriod"/>
            </a:pPr>
            <a:r>
              <a:rPr lang="nl-NL" sz="1900" dirty="0"/>
              <a:t>Bepaal de </a:t>
            </a:r>
            <a:r>
              <a:rPr lang="nl-NL" sz="1900" b="1" dirty="0"/>
              <a:t>tijd </a:t>
            </a:r>
            <a:r>
              <a:rPr lang="nl-NL" sz="1900" dirty="0"/>
              <a:t>waaruit de bron komt in relatie met de tijd van de gebeurtenis of de  persoon die beschreven wordt. Een ooggetuigenverslag (primaire bron) is het eerste belangrijke criterium voor de betrouwbaarheid.</a:t>
            </a:r>
          </a:p>
          <a:p>
            <a:pPr marL="514350" lvl="0" indent="-514350">
              <a:buFont typeface="+mj-lt"/>
              <a:buAutoNum type="arabicPeriod"/>
            </a:pPr>
            <a:r>
              <a:rPr lang="nl-NL" sz="1900" dirty="0"/>
              <a:t>Bepaal de </a:t>
            </a:r>
            <a:r>
              <a:rPr lang="nl-NL" sz="1900" b="1" dirty="0"/>
              <a:t>auteur/tekenaar </a:t>
            </a:r>
            <a:r>
              <a:rPr lang="nl-NL" sz="1900" dirty="0"/>
              <a:t>van de bron in relatie met de gebeurtenis of de  persoon die beschreven wordt. 	De achtergrond van de auteur (standplaatsgebondenheid) is het tweede </a:t>
            </a:r>
            <a:r>
              <a:rPr lang="nl-NL" sz="1900" dirty="0" smtClean="0"/>
              <a:t>belangrijke </a:t>
            </a:r>
            <a:r>
              <a:rPr lang="nl-NL" sz="1900" dirty="0"/>
              <a:t>criterium voor de betrouwbaarheid.</a:t>
            </a:r>
          </a:p>
          <a:p>
            <a:pPr marL="514350" lvl="0" indent="-514350">
              <a:buFont typeface="+mj-lt"/>
              <a:buAutoNum type="arabicPeriod"/>
            </a:pPr>
            <a:r>
              <a:rPr lang="nl-NL" sz="1900" b="1" dirty="0"/>
              <a:t>Combineer de gegevens </a:t>
            </a:r>
            <a:r>
              <a:rPr lang="nl-NL" sz="1900" dirty="0"/>
              <a:t>en kom – zo mogelijk - tot een genuanceerd antwoord. Verwerk in het antwoord altijd gegevens uit de bron en de toelichting: Enerzijds is de bron wel betrouwbaar, wat blijkt uit ..... Anderzijds is de bron niet betrouwbaar, wat blijkt uit ........</a:t>
            </a:r>
          </a:p>
          <a:p>
            <a:pPr marL="0" indent="0">
              <a:buNone/>
            </a:pPr>
            <a:endParaRPr lang="nl-NL" sz="1900" dirty="0"/>
          </a:p>
        </p:txBody>
      </p:sp>
      <p:pic>
        <p:nvPicPr>
          <p:cNvPr id="7" name="Afbeelding 6" descr="van_Maerlant_lyce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75" y="274639"/>
            <a:ext cx="852779" cy="1126886"/>
          </a:xfrm>
          <a:prstGeom prst="rect">
            <a:avLst/>
          </a:prstGeom>
        </p:spPr>
      </p:pic>
      <p:pic>
        <p:nvPicPr>
          <p:cNvPr id="8" name="Afbeelding 7" descr="headerHomeBackground.png"/>
          <p:cNvPicPr>
            <a:picLocks noChangeAspect="1"/>
          </p:cNvPicPr>
          <p:nvPr/>
        </p:nvPicPr>
        <p:blipFill rotWithShape="1">
          <a:blip r:embed="rId3">
            <a:extLst>
              <a:ext uri="{28A0092B-C50C-407E-A947-70E740481C1C}">
                <a14:useLocalDpi xmlns:a14="http://schemas.microsoft.com/office/drawing/2010/main" val="0"/>
              </a:ext>
            </a:extLst>
          </a:blip>
          <a:srcRect r="61193"/>
          <a:stretch/>
        </p:blipFill>
        <p:spPr>
          <a:xfrm rot="5400000">
            <a:off x="4395528" y="-2977889"/>
            <a:ext cx="352946" cy="9144001"/>
          </a:xfrm>
          <a:prstGeom prst="rect">
            <a:avLst/>
          </a:prstGeom>
        </p:spPr>
      </p:pic>
    </p:spTree>
    <p:extLst>
      <p:ext uri="{BB962C8B-B14F-4D97-AF65-F5344CB8AC3E}">
        <p14:creationId xmlns:p14="http://schemas.microsoft.com/office/powerpoint/2010/main" val="3809544405"/>
      </p:ext>
    </p:extLst>
  </p:cSld>
  <p:clrMapOvr>
    <a:masterClrMapping/>
  </p:clrMapOvr>
</p:sld>
</file>

<file path=ppt/theme/theme1.xml><?xml version="1.0" encoding="utf-8"?>
<a:theme xmlns:a="http://schemas.openxmlformats.org/drawingml/2006/main" name="Van Maerlantlyce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Van Maerlantlyceum.potx</Template>
  <TotalTime>90</TotalTime>
  <Words>874</Words>
  <Application>Microsoft Office PowerPoint</Application>
  <PresentationFormat>Diavoorstelling (4:3)</PresentationFormat>
  <Paragraphs>67</Paragraphs>
  <Slides>16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16</vt:i4>
      </vt:variant>
    </vt:vector>
  </HeadingPairs>
  <TitlesOfParts>
    <vt:vector size="19" baseType="lpstr">
      <vt:lpstr>Arial</vt:lpstr>
      <vt:lpstr>Calibri</vt:lpstr>
      <vt:lpstr>Van Maerlantlyceum</vt:lpstr>
      <vt:lpstr>Tekstbronnen</vt:lpstr>
      <vt:lpstr>Lees de vraag</vt:lpstr>
      <vt:lpstr>Lees de toelichting</vt:lpstr>
      <vt:lpstr>Lees de bron</vt:lpstr>
      <vt:lpstr>Antwoord</vt:lpstr>
      <vt:lpstr>Bewering vraag</vt:lpstr>
      <vt:lpstr>continuïteit en verandering</vt:lpstr>
      <vt:lpstr>Bruikbaarheid</vt:lpstr>
      <vt:lpstr>Betrouwbaarheid</vt:lpstr>
      <vt:lpstr>Vraagformuleringen</vt:lpstr>
      <vt:lpstr>Antwoordformulering</vt:lpstr>
      <vt:lpstr>PowerPoint-presentatie</vt:lpstr>
      <vt:lpstr>Vraag 1</vt:lpstr>
      <vt:lpstr>Vraag 2 </vt:lpstr>
      <vt:lpstr>Vraag 3 </vt:lpstr>
      <vt:lpstr>Vraag 4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Hanneke Banine</dc:creator>
  <cp:lastModifiedBy>Joyce</cp:lastModifiedBy>
  <cp:revision>6</cp:revision>
  <dcterms:created xsi:type="dcterms:W3CDTF">2015-01-29T09:21:52Z</dcterms:created>
  <dcterms:modified xsi:type="dcterms:W3CDTF">2016-02-08T11:38:29Z</dcterms:modified>
</cp:coreProperties>
</file>