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09098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8194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2375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5837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483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5208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2609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6090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7576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8323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6344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3660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5576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1597818"/>
            <a:ext cx="7772400" cy="11025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elijking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187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7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774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4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ekop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ee objecte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houd met bijschrif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750" cy="4389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Afbeelding met bijschrif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6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el en verticale teks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 rot="5400000">
            <a:off x="2874763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e titel en teks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 rot="5400000">
            <a:off x="5463778" y="1371600"/>
            <a:ext cx="438864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nl" sz="1000">
                <a:solidFill>
                  <a:schemeClr val="dk2"/>
                </a:solidFill>
              </a:rPr>
              <a:t>‹nr.›</a:t>
            </a:fld>
            <a:endParaRPr lang="nl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nl" sz="3600">
                <a:latin typeface="Arial"/>
                <a:ea typeface="Arial"/>
                <a:cs typeface="Arial"/>
                <a:sym typeface="Arial"/>
              </a:rPr>
              <a:t>Reformatie als propagandaoorlog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nl" sz="2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KA </a:t>
            </a:r>
            <a:r>
              <a:rPr lang="nl" sz="280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21: </a:t>
            </a:r>
            <a:r>
              <a:rPr lang="nl" sz="28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de protestantse </a:t>
            </a:r>
            <a:r>
              <a:rPr lang="nl" sz="280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Reformatie </a:t>
            </a:r>
            <a:r>
              <a:rPr lang="nl" sz="28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had splitsing van de christelijke kerk in West-Europa tot gevolg</a:t>
            </a:r>
          </a:p>
        </p:txBody>
      </p:sp>
      <p:pic>
        <p:nvPicPr>
          <p:cNvPr id="131" name="Shape 131" descr="headerHomeBackgroun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4230901" y="-3637465"/>
            <a:ext cx="682200" cy="9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 descr="van_Maerlant_lyceum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3000" y="188124"/>
            <a:ext cx="1422300" cy="160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Shape 2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08550" y="673500"/>
            <a:ext cx="2381250" cy="356235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Shape 203"/>
          <p:cNvSpPr/>
          <p:nvPr/>
        </p:nvSpPr>
        <p:spPr>
          <a:xfrm>
            <a:off x="615025" y="221700"/>
            <a:ext cx="1355400" cy="682800"/>
          </a:xfrm>
          <a:prstGeom prst="wedgeRectCallout">
            <a:avLst>
              <a:gd name="adj1" fmla="val 177379"/>
              <a:gd name="adj2" fmla="val 42809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vlag met 2 sleutels: symbool paus</a:t>
            </a:r>
          </a:p>
        </p:txBody>
      </p:sp>
      <p:sp>
        <p:nvSpPr>
          <p:cNvPr id="204" name="Shape 204"/>
          <p:cNvSpPr/>
          <p:nvPr/>
        </p:nvSpPr>
        <p:spPr>
          <a:xfrm>
            <a:off x="708450" y="1029925"/>
            <a:ext cx="1355400" cy="451800"/>
          </a:xfrm>
          <a:prstGeom prst="wedgeRectCallout">
            <a:avLst>
              <a:gd name="adj1" fmla="val 192250"/>
              <a:gd name="adj2" fmla="val 122466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olifantenpoot: verdrukking</a:t>
            </a:r>
          </a:p>
        </p:txBody>
      </p:sp>
      <p:sp>
        <p:nvSpPr>
          <p:cNvPr id="205" name="Shape 205"/>
          <p:cNvSpPr/>
          <p:nvPr/>
        </p:nvSpPr>
        <p:spPr>
          <a:xfrm>
            <a:off x="216300" y="2273725"/>
            <a:ext cx="1897500" cy="682800"/>
          </a:xfrm>
          <a:prstGeom prst="wedgeRectCallout">
            <a:avLst>
              <a:gd name="adj1" fmla="val 171777"/>
              <a:gd name="adj2" fmla="val -116601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vrouwelijke geslachtsdelen: hoeren </a:t>
            </a:r>
          </a:p>
        </p:txBody>
      </p:sp>
      <p:sp>
        <p:nvSpPr>
          <p:cNvPr id="206" name="Shape 206"/>
          <p:cNvSpPr/>
          <p:nvPr/>
        </p:nvSpPr>
        <p:spPr>
          <a:xfrm>
            <a:off x="6470150" y="673500"/>
            <a:ext cx="1523400" cy="682800"/>
          </a:xfrm>
          <a:prstGeom prst="wedgeRectCallout">
            <a:avLst>
              <a:gd name="adj1" fmla="val -167500"/>
              <a:gd name="adj2" fmla="val -175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ezelskop: valse leer van de paus</a:t>
            </a:r>
          </a:p>
        </p:txBody>
      </p:sp>
      <p:sp>
        <p:nvSpPr>
          <p:cNvPr id="207" name="Shape 207"/>
          <p:cNvSpPr/>
          <p:nvPr/>
        </p:nvSpPr>
        <p:spPr>
          <a:xfrm>
            <a:off x="6661875" y="1644450"/>
            <a:ext cx="1355400" cy="451800"/>
          </a:xfrm>
          <a:prstGeom prst="wedgeRectCallout">
            <a:avLst>
              <a:gd name="adj1" fmla="val -149057"/>
              <a:gd name="adj2" fmla="val 69146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haan als staart: verraad</a:t>
            </a:r>
          </a:p>
        </p:txBody>
      </p:sp>
      <p:sp>
        <p:nvSpPr>
          <p:cNvPr id="208" name="Shape 208"/>
          <p:cNvSpPr/>
          <p:nvPr/>
        </p:nvSpPr>
        <p:spPr>
          <a:xfrm>
            <a:off x="6224350" y="2612925"/>
            <a:ext cx="1523400" cy="906900"/>
          </a:xfrm>
          <a:prstGeom prst="wedgeRectCallout">
            <a:avLst>
              <a:gd name="adj1" fmla="val -135230"/>
              <a:gd name="adj2" fmla="val -68161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duivel op zijn achterste: zijn heerschappij is bijna voorbij</a:t>
            </a:r>
          </a:p>
        </p:txBody>
      </p:sp>
      <p:sp>
        <p:nvSpPr>
          <p:cNvPr id="209" name="Shape 209"/>
          <p:cNvSpPr/>
          <p:nvPr/>
        </p:nvSpPr>
        <p:spPr>
          <a:xfrm>
            <a:off x="487350" y="1651825"/>
            <a:ext cx="1355400" cy="451800"/>
          </a:xfrm>
          <a:prstGeom prst="wedgeRectCallout">
            <a:avLst>
              <a:gd name="adj1" fmla="val 188251"/>
              <a:gd name="adj2" fmla="val -108759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Engelenburcht in Rome</a:t>
            </a:r>
          </a:p>
        </p:txBody>
      </p:sp>
      <p:sp>
        <p:nvSpPr>
          <p:cNvPr id="210" name="Shape 210"/>
          <p:cNvSpPr/>
          <p:nvPr/>
        </p:nvSpPr>
        <p:spPr>
          <a:xfrm>
            <a:off x="708450" y="3519825"/>
            <a:ext cx="1355400" cy="451800"/>
          </a:xfrm>
          <a:prstGeom prst="wedgeRectCallout">
            <a:avLst>
              <a:gd name="adj1" fmla="val 215462"/>
              <a:gd name="adj2" fmla="val -143554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schubben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nl" dirty="0"/>
              <a:t>Opdracht 4 (± 10 </a:t>
            </a:r>
            <a:r>
              <a:rPr lang="nl" dirty="0" smtClean="0"/>
              <a:t>min.)</a:t>
            </a:r>
            <a:endParaRPr lang="nl" dirty="0"/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57200" y="1327938"/>
            <a:ext cx="8229600" cy="32666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nl" sz="2400" dirty="0">
                <a:latin typeface="Arial"/>
                <a:ea typeface="Arial"/>
                <a:cs typeface="Arial"/>
                <a:sym typeface="Arial"/>
              </a:rPr>
              <a:t>In de prenten worden verschillende beschuldigingen geuit aan het andere kamp. </a:t>
            </a:r>
            <a:endParaRPr lang="nl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nl" sz="2400" dirty="0" smtClean="0">
                <a:latin typeface="Arial"/>
                <a:ea typeface="Arial"/>
                <a:cs typeface="Arial"/>
                <a:sym typeface="Arial"/>
              </a:rPr>
              <a:t>A. </a:t>
            </a:r>
            <a:r>
              <a:rPr lang="nl" sz="2400" dirty="0" smtClean="0">
                <a:latin typeface="Arial"/>
                <a:ea typeface="Arial"/>
                <a:cs typeface="Arial"/>
                <a:sym typeface="Arial"/>
              </a:rPr>
              <a:t>Probeer </a:t>
            </a:r>
            <a:r>
              <a:rPr lang="nl" sz="2400" dirty="0">
                <a:latin typeface="Arial"/>
                <a:ea typeface="Arial"/>
                <a:cs typeface="Arial"/>
                <a:sym typeface="Arial"/>
              </a:rPr>
              <a:t>van elke prent te bepalen welke kritiek de kunstenaar had op zijn tegenstander. </a:t>
            </a:r>
            <a:endParaRPr lang="nl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nl" sz="2400" dirty="0" smtClean="0">
                <a:latin typeface="Arial"/>
                <a:ea typeface="Arial"/>
                <a:cs typeface="Arial"/>
                <a:sym typeface="Arial"/>
              </a:rPr>
              <a:t>B. Past </a:t>
            </a:r>
            <a:r>
              <a:rPr lang="nl" sz="2400" dirty="0">
                <a:latin typeface="Arial"/>
                <a:ea typeface="Arial"/>
                <a:cs typeface="Arial"/>
                <a:sym typeface="Arial"/>
              </a:rPr>
              <a:t>deze kritiek ook bij wat je geleerd hebt over de reformatie?</a:t>
            </a:r>
          </a:p>
        </p:txBody>
      </p:sp>
      <p:pic>
        <p:nvPicPr>
          <p:cNvPr id="217" name="Shape 217" descr="van_Maerlant_lyceu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175" y="205979"/>
            <a:ext cx="852779" cy="845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Shape 218" descr="headerHomeBackground.png"/>
          <p:cNvPicPr preferRelativeResize="0"/>
          <p:nvPr/>
        </p:nvPicPr>
        <p:blipFill rotWithShape="1">
          <a:blip r:embed="rId4">
            <a:alphaModFix/>
          </a:blip>
          <a:srcRect r="61193"/>
          <a:stretch/>
        </p:blipFill>
        <p:spPr>
          <a:xfrm rot="5400000">
            <a:off x="4439646" y="-3376416"/>
            <a:ext cx="264709" cy="9144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nl" dirty="0"/>
              <a:t>Opdracht </a:t>
            </a:r>
            <a:r>
              <a:rPr lang="nl" dirty="0" smtClean="0"/>
              <a:t>5 (5 min.)</a:t>
            </a:r>
            <a:endParaRPr lang="nl" dirty="0"/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457200" y="1327938"/>
            <a:ext cx="8229600" cy="3266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nl" sz="2400">
                <a:latin typeface="Arial"/>
                <a:ea typeface="Arial"/>
                <a:cs typeface="Arial"/>
                <a:sym typeface="Arial"/>
              </a:rPr>
              <a:t>Beredeneer of deze spotprenten representatief zijn voor de mening van katholieken over protestanten en andersom. </a:t>
            </a:r>
          </a:p>
          <a:p>
            <a:pPr marL="0" marR="0" lvl="0" indent="0" algn="l" rtl="0">
              <a:spcBef>
                <a:spcPts val="640"/>
              </a:spcBef>
              <a:buNone/>
            </a:pPr>
            <a:endParaRPr/>
          </a:p>
        </p:txBody>
      </p:sp>
      <p:pic>
        <p:nvPicPr>
          <p:cNvPr id="225" name="Shape 225" descr="van_Maerlant_lyceu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175" y="205979"/>
            <a:ext cx="852900" cy="84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Shape 226" descr="headerHomeBackground.png"/>
          <p:cNvPicPr preferRelativeResize="0"/>
          <p:nvPr/>
        </p:nvPicPr>
        <p:blipFill rotWithShape="1">
          <a:blip r:embed="rId4">
            <a:alphaModFix/>
          </a:blip>
          <a:srcRect r="61193"/>
          <a:stretch/>
        </p:blipFill>
        <p:spPr>
          <a:xfrm rot="5400000">
            <a:off x="4439701" y="-3376471"/>
            <a:ext cx="264600" cy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nl" dirty="0" smtClean="0"/>
              <a:t>Wat </a:t>
            </a:r>
            <a:r>
              <a:rPr lang="nl" dirty="0"/>
              <a:t>gaan we doen?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327938"/>
            <a:ext cx="8229600" cy="3266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640"/>
              </a:spcBef>
            </a:pPr>
            <a:r>
              <a:rPr lang="nl" dirty="0"/>
              <a:t>P</a:t>
            </a:r>
            <a:r>
              <a:rPr lang="nl" dirty="0" smtClean="0"/>
              <a:t>renten </a:t>
            </a:r>
            <a:r>
              <a:rPr lang="nl" dirty="0"/>
              <a:t>uit de 16e eeuw bekijken, sorteren en beoordelen.</a:t>
            </a:r>
          </a:p>
          <a:p>
            <a:pPr marL="457200" marR="0" lvl="0" indent="-228600" algn="l" rtl="0">
              <a:spcBef>
                <a:spcPts val="640"/>
              </a:spcBef>
            </a:pPr>
            <a:r>
              <a:rPr lang="nl" dirty="0"/>
              <a:t>I</a:t>
            </a:r>
            <a:r>
              <a:rPr lang="nl" dirty="0" smtClean="0"/>
              <a:t>nformatie </a:t>
            </a:r>
            <a:r>
              <a:rPr lang="nl" dirty="0"/>
              <a:t>over de Reformatie uit </a:t>
            </a:r>
            <a:r>
              <a:rPr lang="nl" dirty="0" smtClean="0"/>
              <a:t>prenten halen</a:t>
            </a:r>
            <a:endParaRPr lang="nl" dirty="0"/>
          </a:p>
          <a:p>
            <a:pPr marL="457200" marR="0" lvl="0" indent="-228600" algn="l" rtl="0">
              <a:spcBef>
                <a:spcPts val="640"/>
              </a:spcBef>
            </a:pPr>
            <a:r>
              <a:rPr lang="nl" dirty="0"/>
              <a:t>O</a:t>
            </a:r>
            <a:r>
              <a:rPr lang="nl" dirty="0" smtClean="0"/>
              <a:t>p </a:t>
            </a:r>
            <a:r>
              <a:rPr lang="nl" dirty="0"/>
              <a:t>zoek naar symbolen en hun betekenis</a:t>
            </a:r>
          </a:p>
        </p:txBody>
      </p:sp>
      <p:pic>
        <p:nvPicPr>
          <p:cNvPr id="139" name="Shape 139" descr="van_Maerlant_lyceu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175" y="205979"/>
            <a:ext cx="852900" cy="84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 descr="headerHomeBackground.png"/>
          <p:cNvPicPr preferRelativeResize="0"/>
          <p:nvPr/>
        </p:nvPicPr>
        <p:blipFill rotWithShape="1">
          <a:blip r:embed="rId4">
            <a:alphaModFix/>
          </a:blip>
          <a:srcRect r="61193"/>
          <a:stretch/>
        </p:blipFill>
        <p:spPr>
          <a:xfrm rot="5400000">
            <a:off x="4439701" y="-3376471"/>
            <a:ext cx="264600" cy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nl"/>
              <a:t>Leerdoelen vaardigheden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86450" y="1509713"/>
            <a:ext cx="8229600" cy="3266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nl" sz="1800" dirty="0" smtClean="0">
                <a:latin typeface="Arial"/>
                <a:ea typeface="Arial"/>
                <a:cs typeface="Arial"/>
                <a:sym typeface="Arial"/>
              </a:rPr>
              <a:t>Het </a:t>
            </a:r>
            <a:r>
              <a:rPr lang="nl" sz="1800" dirty="0">
                <a:latin typeface="Arial"/>
                <a:ea typeface="Arial"/>
                <a:cs typeface="Arial"/>
                <a:sym typeface="Arial"/>
              </a:rPr>
              <a:t>denken en doen van mensen in het verleden verklaren vanuit de standplaats van deze mensen en rekening houden met de verschillende factoren die die </a:t>
            </a:r>
            <a:r>
              <a:rPr lang="nl" sz="1800" b="1" dirty="0">
                <a:latin typeface="Arial"/>
                <a:ea typeface="Arial"/>
                <a:cs typeface="Arial"/>
                <a:sym typeface="Arial"/>
              </a:rPr>
              <a:t>standplaatsgebondenheid</a:t>
            </a:r>
            <a:r>
              <a:rPr lang="nl" sz="1800" dirty="0">
                <a:latin typeface="Arial"/>
                <a:ea typeface="Arial"/>
                <a:cs typeface="Arial"/>
                <a:sym typeface="Arial"/>
              </a:rPr>
              <a:t> bepalen </a:t>
            </a:r>
            <a:r>
              <a:rPr lang="nl" sz="1800" dirty="0" smtClean="0">
                <a:latin typeface="Arial"/>
                <a:ea typeface="Arial"/>
                <a:cs typeface="Arial"/>
                <a:sym typeface="Arial"/>
              </a:rPr>
              <a:t>(bv.: </a:t>
            </a:r>
            <a:r>
              <a:rPr lang="nl" sz="1800" dirty="0">
                <a:latin typeface="Arial"/>
                <a:ea typeface="Arial"/>
                <a:cs typeface="Arial"/>
                <a:sym typeface="Arial"/>
              </a:rPr>
              <a:t>waardesystemen, politieke, sociaaleconomische en culturele oriëntatie, kennis, gender, karakter, toevallige factoren)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nl" sz="1800" dirty="0"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nl" sz="1800" dirty="0" smtClean="0">
                <a:latin typeface="Arial"/>
                <a:ea typeface="Arial"/>
                <a:cs typeface="Arial"/>
                <a:sym typeface="Arial"/>
              </a:rPr>
              <a:t>nformatie </a:t>
            </a:r>
            <a:r>
              <a:rPr lang="nl" sz="1800" dirty="0">
                <a:latin typeface="Arial"/>
                <a:ea typeface="Arial"/>
                <a:cs typeface="Arial"/>
                <a:sym typeface="Arial"/>
              </a:rPr>
              <a:t>uit een bron halen en die gebruiken als bewijs bij het beantwoorden van een vraag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nl" sz="1800" dirty="0">
                <a:latin typeface="Arial"/>
                <a:ea typeface="Arial"/>
                <a:cs typeface="Arial"/>
                <a:sym typeface="Arial"/>
              </a:rPr>
              <a:t>V</a:t>
            </a:r>
            <a:r>
              <a:rPr lang="nl" sz="1800" dirty="0" smtClean="0">
                <a:latin typeface="Arial"/>
                <a:ea typeface="Arial"/>
                <a:cs typeface="Arial"/>
                <a:sym typeface="Arial"/>
              </a:rPr>
              <a:t>aststellen </a:t>
            </a:r>
            <a:r>
              <a:rPr lang="nl" sz="1800" dirty="0">
                <a:latin typeface="Arial"/>
                <a:ea typeface="Arial"/>
                <a:cs typeface="Arial"/>
                <a:sym typeface="Arial"/>
              </a:rPr>
              <a:t>of een bron representatief is voor een hele groep mensen of alleen voor één persoon</a:t>
            </a:r>
          </a:p>
        </p:txBody>
      </p:sp>
      <p:pic>
        <p:nvPicPr>
          <p:cNvPr id="147" name="Shape 147" descr="van_Maerlant_lyceu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175" y="205979"/>
            <a:ext cx="852900" cy="84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 descr="headerHomeBackground.png"/>
          <p:cNvPicPr preferRelativeResize="0"/>
          <p:nvPr/>
        </p:nvPicPr>
        <p:blipFill rotWithShape="1">
          <a:blip r:embed="rId4">
            <a:alphaModFix/>
          </a:blip>
          <a:srcRect r="61193"/>
          <a:stretch/>
        </p:blipFill>
        <p:spPr>
          <a:xfrm rot="5400000">
            <a:off x="4439701" y="-3376471"/>
            <a:ext cx="264600" cy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nl"/>
              <a:t>Leerdoelen kennis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86450" y="1509713"/>
            <a:ext cx="8229600" cy="3266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buSzPct val="100000"/>
            </a:pPr>
            <a:r>
              <a:rPr lang="nl" sz="3000" dirty="0"/>
              <a:t>Je weet welke kritiek Luther en Calvijn op de kerk hadden</a:t>
            </a:r>
          </a:p>
          <a:p>
            <a:pPr marL="457200" lvl="0" indent="-419100" algn="l" rtl="0">
              <a:spcBef>
                <a:spcPts val="0"/>
              </a:spcBef>
              <a:buSzPct val="100000"/>
            </a:pPr>
            <a:r>
              <a:rPr lang="nl" sz="3000" dirty="0"/>
              <a:t>Je weet op welke manier de protestanten en katholieken elkaar bestreden, bijv. door middel van prenten</a:t>
            </a:r>
          </a:p>
          <a:p>
            <a:pPr marL="457200" lvl="0" indent="-419100" algn="l" rtl="0">
              <a:spcBef>
                <a:spcPts val="0"/>
              </a:spcBef>
              <a:buSzPct val="100000"/>
            </a:pPr>
            <a:r>
              <a:rPr lang="nl" sz="3000" dirty="0"/>
              <a:t>Je herkent symbolen uit de 16e eeuw waarmee propaganda werd bedreven</a:t>
            </a:r>
          </a:p>
        </p:txBody>
      </p:sp>
      <p:pic>
        <p:nvPicPr>
          <p:cNvPr id="155" name="Shape 155" descr="van_Maerlant_lyceu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175" y="205979"/>
            <a:ext cx="852900" cy="84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 descr="headerHomeBackground.png"/>
          <p:cNvPicPr preferRelativeResize="0"/>
          <p:nvPr/>
        </p:nvPicPr>
        <p:blipFill rotWithShape="1">
          <a:blip r:embed="rId4">
            <a:alphaModFix/>
          </a:blip>
          <a:srcRect r="61193"/>
          <a:stretch/>
        </p:blipFill>
        <p:spPr>
          <a:xfrm rot="5400000">
            <a:off x="4439701" y="-3376471"/>
            <a:ext cx="264600" cy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nl" dirty="0"/>
              <a:t>W</a:t>
            </a:r>
            <a:r>
              <a:rPr lang="nl" dirty="0" smtClean="0"/>
              <a:t>at </a:t>
            </a:r>
            <a:r>
              <a:rPr lang="nl" dirty="0"/>
              <a:t>ga je doen?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327938"/>
            <a:ext cx="8229600" cy="3266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None/>
            </a:pPr>
            <a:r>
              <a:rPr lang="nl">
                <a:solidFill>
                  <a:srgbClr val="000000"/>
                </a:solidFill>
              </a:rPr>
              <a:t>Je bekijkt de prenten die je hebt gekregen. Je maakt de opdrachten die erbij horen.</a:t>
            </a:r>
          </a:p>
          <a:p>
            <a:pPr marL="0" marR="0" lvl="0" indent="0" algn="l" rtl="0">
              <a:spcBef>
                <a:spcPts val="640"/>
              </a:spcBef>
              <a:buNone/>
            </a:pPr>
            <a:r>
              <a:rPr lang="nl">
                <a:solidFill>
                  <a:srgbClr val="000000"/>
                </a:solidFill>
              </a:rPr>
              <a:t>Je werkt in groepjes van 3 of 4. </a:t>
            </a:r>
          </a:p>
        </p:txBody>
      </p:sp>
      <p:pic>
        <p:nvPicPr>
          <p:cNvPr id="163" name="Shape 163" descr="van_Maerlant_lyceu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175" y="205979"/>
            <a:ext cx="852900" cy="84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 descr="headerHomeBackground.png"/>
          <p:cNvPicPr preferRelativeResize="0"/>
          <p:nvPr/>
        </p:nvPicPr>
        <p:blipFill rotWithShape="1">
          <a:blip r:embed="rId4">
            <a:alphaModFix/>
          </a:blip>
          <a:srcRect r="61193"/>
          <a:stretch/>
        </p:blipFill>
        <p:spPr>
          <a:xfrm rot="5400000">
            <a:off x="4439701" y="-3376471"/>
            <a:ext cx="264600" cy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nl" dirty="0"/>
              <a:t>O</a:t>
            </a:r>
            <a:r>
              <a:rPr lang="nl" dirty="0" smtClean="0"/>
              <a:t>pdracht </a:t>
            </a:r>
            <a:r>
              <a:rPr lang="nl" dirty="0"/>
              <a:t>1 (± 7 </a:t>
            </a:r>
            <a:r>
              <a:rPr lang="nl" dirty="0" smtClean="0"/>
              <a:t>min.)</a:t>
            </a:r>
            <a:endParaRPr lang="nl" dirty="0"/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224550" y="1327950"/>
            <a:ext cx="8462100" cy="3266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nl" sz="2400">
                <a:latin typeface="Arial"/>
                <a:ea typeface="Arial"/>
                <a:cs typeface="Arial"/>
                <a:sym typeface="Arial"/>
              </a:rPr>
              <a:t>Bekijk de prenten.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  <a:buAutoNum type="alphaUcPeriod"/>
            </a:pPr>
            <a:r>
              <a:rPr lang="nl" sz="2400">
                <a:latin typeface="Arial"/>
                <a:ea typeface="Arial"/>
                <a:cs typeface="Arial"/>
                <a:sym typeface="Arial"/>
              </a:rPr>
              <a:t>Welke spotprenten zijn gemaakt door katholieken?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  <a:buAutoNum type="alphaUcPeriod"/>
            </a:pPr>
            <a:r>
              <a:rPr lang="nl" sz="2400">
                <a:latin typeface="Arial"/>
                <a:ea typeface="Arial"/>
                <a:cs typeface="Arial"/>
                <a:sym typeface="Arial"/>
              </a:rPr>
              <a:t>Welke spotprenten zijn gemaakt door protestanten?</a:t>
            </a:r>
          </a:p>
          <a:p>
            <a:pPr marL="0" marR="0" lvl="0" indent="0" algn="l" rtl="0">
              <a:spcBef>
                <a:spcPts val="640"/>
              </a:spcBef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1" name="Shape 171" descr="van_Maerlant_lyceu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175" y="205979"/>
            <a:ext cx="852900" cy="84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 descr="headerHomeBackground.png"/>
          <p:cNvPicPr preferRelativeResize="0"/>
          <p:nvPr/>
        </p:nvPicPr>
        <p:blipFill rotWithShape="1">
          <a:blip r:embed="rId4">
            <a:alphaModFix/>
          </a:blip>
          <a:srcRect r="61193"/>
          <a:stretch/>
        </p:blipFill>
        <p:spPr>
          <a:xfrm rot="5400000">
            <a:off x="4439701" y="-3376471"/>
            <a:ext cx="264600" cy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nl" dirty="0"/>
              <a:t>O</a:t>
            </a:r>
            <a:r>
              <a:rPr lang="nl" dirty="0" smtClean="0"/>
              <a:t>pdracht </a:t>
            </a:r>
            <a:r>
              <a:rPr lang="nl" dirty="0"/>
              <a:t>2 (± 7 </a:t>
            </a:r>
            <a:r>
              <a:rPr lang="nl" dirty="0" smtClean="0"/>
              <a:t>min.) </a:t>
            </a:r>
            <a:endParaRPr lang="nl" dirty="0"/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233493" y="1327829"/>
            <a:ext cx="8462100" cy="3266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nl" sz="2400" dirty="0" smtClean="0">
                <a:latin typeface="Arial"/>
                <a:ea typeface="Arial"/>
                <a:cs typeface="Arial"/>
                <a:sym typeface="Arial"/>
              </a:rPr>
              <a:t>A. Bekijk </a:t>
            </a:r>
            <a:r>
              <a:rPr lang="nl" sz="2400" dirty="0">
                <a:latin typeface="Arial"/>
                <a:ea typeface="Arial"/>
                <a:cs typeface="Arial"/>
                <a:sym typeface="Arial"/>
              </a:rPr>
              <a:t>ook de kaartjes met uitleg. Leg de kaartjes bij de juiste prent. </a:t>
            </a:r>
            <a:endParaRPr lang="nl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nl" sz="2400" dirty="0" smtClean="0">
                <a:latin typeface="Arial"/>
                <a:ea typeface="Arial"/>
                <a:cs typeface="Arial"/>
                <a:sym typeface="Arial"/>
              </a:rPr>
              <a:t>B. Weet </a:t>
            </a:r>
            <a:r>
              <a:rPr lang="nl" sz="2400" dirty="0">
                <a:latin typeface="Arial"/>
                <a:ea typeface="Arial"/>
                <a:cs typeface="Arial"/>
                <a:sym typeface="Arial"/>
              </a:rPr>
              <a:t>je nu zeker welke prenten van de katholieken en protestanten zijn?</a:t>
            </a:r>
          </a:p>
        </p:txBody>
      </p:sp>
      <p:pic>
        <p:nvPicPr>
          <p:cNvPr id="179" name="Shape 179" descr="van_Maerlant_lyceu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175" y="205979"/>
            <a:ext cx="852900" cy="84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 descr="headerHomeBackground.png"/>
          <p:cNvPicPr preferRelativeResize="0"/>
          <p:nvPr/>
        </p:nvPicPr>
        <p:blipFill rotWithShape="1">
          <a:blip r:embed="rId4">
            <a:alphaModFix/>
          </a:blip>
          <a:srcRect r="61193"/>
          <a:stretch/>
        </p:blipFill>
        <p:spPr>
          <a:xfrm rot="5400000">
            <a:off x="4439701" y="-3376471"/>
            <a:ext cx="264600" cy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nl" dirty="0"/>
              <a:t>Opdracht 3 (± 10 </a:t>
            </a:r>
            <a:r>
              <a:rPr lang="nl" dirty="0" smtClean="0"/>
              <a:t>min.)</a:t>
            </a:r>
            <a:endParaRPr lang="nl" dirty="0"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1327938"/>
            <a:ext cx="8229600" cy="3266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nl" sz="2400" dirty="0" smtClean="0">
                <a:latin typeface="Arial"/>
                <a:ea typeface="Arial"/>
                <a:cs typeface="Arial"/>
                <a:sym typeface="Arial"/>
              </a:rPr>
              <a:t>A. Welke </a:t>
            </a:r>
            <a:r>
              <a:rPr lang="nl" sz="2400" dirty="0">
                <a:latin typeface="Arial"/>
                <a:ea typeface="Arial"/>
                <a:cs typeface="Arial"/>
                <a:sym typeface="Arial"/>
              </a:rPr>
              <a:t>symbolen zie je in de spotprent en wat denk je dat ze betekenen? </a:t>
            </a:r>
            <a:endParaRPr lang="nl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nl" sz="2400" dirty="0" smtClean="0">
                <a:latin typeface="Arial"/>
                <a:ea typeface="Arial"/>
                <a:cs typeface="Arial"/>
                <a:sym typeface="Arial"/>
              </a:rPr>
              <a:t>B. Probeer </a:t>
            </a:r>
            <a:r>
              <a:rPr lang="nl" sz="2400" dirty="0">
                <a:latin typeface="Arial"/>
                <a:ea typeface="Arial"/>
                <a:cs typeface="Arial"/>
                <a:sym typeface="Arial"/>
              </a:rPr>
              <a:t>minimaal 10 verschillende symbolen in de spotprenten te vinden en zoek er een verklaring voor.</a:t>
            </a:r>
          </a:p>
        </p:txBody>
      </p:sp>
      <p:pic>
        <p:nvPicPr>
          <p:cNvPr id="187" name="Shape 187" descr="van_Maerlant_lyceu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175" y="205979"/>
            <a:ext cx="852900" cy="84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Shape 188" descr="headerHomeBackground.png"/>
          <p:cNvPicPr preferRelativeResize="0"/>
          <p:nvPr/>
        </p:nvPicPr>
        <p:blipFill rotWithShape="1">
          <a:blip r:embed="rId4">
            <a:alphaModFix/>
          </a:blip>
          <a:srcRect r="61193"/>
          <a:stretch/>
        </p:blipFill>
        <p:spPr>
          <a:xfrm rot="5400000">
            <a:off x="4439701" y="-3376471"/>
            <a:ext cx="264600" cy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Shape 193" descr="aflatenhandel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8100" y="1672850"/>
            <a:ext cx="4286250" cy="295275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Shape 194"/>
          <p:cNvSpPr/>
          <p:nvPr/>
        </p:nvSpPr>
        <p:spPr>
          <a:xfrm>
            <a:off x="556050" y="877525"/>
            <a:ext cx="1355400" cy="451800"/>
          </a:xfrm>
          <a:prstGeom prst="wedgeRectCallout">
            <a:avLst>
              <a:gd name="adj1" fmla="val 141023"/>
              <a:gd name="adj2" fmla="val 244229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Kroon van Paus</a:t>
            </a:r>
          </a:p>
        </p:txBody>
      </p:sp>
      <p:sp>
        <p:nvSpPr>
          <p:cNvPr id="195" name="Shape 195"/>
          <p:cNvSpPr/>
          <p:nvPr/>
        </p:nvSpPr>
        <p:spPr>
          <a:xfrm>
            <a:off x="3367100" y="665000"/>
            <a:ext cx="860100" cy="451800"/>
          </a:xfrm>
          <a:prstGeom prst="wedgeRectCallout">
            <a:avLst>
              <a:gd name="adj1" fmla="val -4081"/>
              <a:gd name="adj2" fmla="val 508571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aflaten</a:t>
            </a:r>
          </a:p>
        </p:txBody>
      </p:sp>
      <p:sp>
        <p:nvSpPr>
          <p:cNvPr id="196" name="Shape 196"/>
          <p:cNvSpPr/>
          <p:nvPr/>
        </p:nvSpPr>
        <p:spPr>
          <a:xfrm>
            <a:off x="6673375" y="3319650"/>
            <a:ext cx="1615200" cy="451800"/>
          </a:xfrm>
          <a:prstGeom prst="wedgeRectCallout">
            <a:avLst>
              <a:gd name="adj1" fmla="val -170538"/>
              <a:gd name="adj2" fmla="val 144074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muntgeld en stapel aflaten</a:t>
            </a:r>
          </a:p>
        </p:txBody>
      </p:sp>
      <p:sp>
        <p:nvSpPr>
          <p:cNvPr id="197" name="Shape 197"/>
          <p:cNvSpPr/>
          <p:nvPr/>
        </p:nvSpPr>
        <p:spPr>
          <a:xfrm>
            <a:off x="5826450" y="1166450"/>
            <a:ext cx="2279700" cy="451800"/>
          </a:xfrm>
          <a:prstGeom prst="wedgeRectCallout">
            <a:avLst>
              <a:gd name="adj1" fmla="val -100714"/>
              <a:gd name="adj2" fmla="val 244588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bisschoppen en monniken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an Maerlantlyceum1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</Words>
  <Application>Microsoft Office PowerPoint</Application>
  <PresentationFormat>Diavoorstelling (16:9)</PresentationFormat>
  <Paragraphs>47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simple-light-2</vt:lpstr>
      <vt:lpstr>Van Maerlantlyceum1</vt:lpstr>
      <vt:lpstr>Reformatie als propagandaoorlog</vt:lpstr>
      <vt:lpstr>Wat gaan we doen?</vt:lpstr>
      <vt:lpstr>Leerdoelen vaardigheden</vt:lpstr>
      <vt:lpstr>Leerdoelen kennis</vt:lpstr>
      <vt:lpstr>Wat ga je doen?</vt:lpstr>
      <vt:lpstr>Opdracht 1 (± 7 min.)</vt:lpstr>
      <vt:lpstr>Opdracht 2 (± 7 min.) </vt:lpstr>
      <vt:lpstr>Opdracht 3 (± 10 min.)</vt:lpstr>
      <vt:lpstr>PowerPoint-presentatie</vt:lpstr>
      <vt:lpstr>PowerPoint-presentatie</vt:lpstr>
      <vt:lpstr>Opdracht 4 (± 10 min.)</vt:lpstr>
      <vt:lpstr>Opdracht 5 (5 min.)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Reformatie als propagandaoorlog</dc:title>
  <cp:lastModifiedBy>Joyce</cp:lastModifiedBy>
  <cp:revision>2</cp:revision>
  <dcterms:modified xsi:type="dcterms:W3CDTF">2016-06-30T19:49:08Z</dcterms:modified>
</cp:coreProperties>
</file>