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03FCB2-0C4E-4F92-A34C-1092447F6CDD}">
  <a:tblStyle styleId="{0303FCB2-0C4E-4F92-A34C-1092447F6CD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7207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365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46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66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5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91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34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93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51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44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42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11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70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2039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26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Leven op een domein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nl"/>
              <a:t>KA 10 hofstelsel</a:t>
            </a:r>
          </a:p>
        </p:txBody>
      </p:sp>
      <p:pic>
        <p:nvPicPr>
          <p:cNvPr id="131" name="Shape 131" descr="headerHome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230901" y="-3637465"/>
            <a:ext cx="6822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van_Maerlant_lyceu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000" y="188124"/>
            <a:ext cx="1422300" cy="16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Onveiligheid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327950"/>
            <a:ext cx="5205300" cy="31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Romeins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bestuur valt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weg;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egen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worden niet meer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onderhouden;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ondtrekkende groepen;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teden vervallen;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eer analfabetisme.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2125" y="1532237"/>
            <a:ext cx="20955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Gevolg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327950"/>
            <a:ext cx="40512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Mensen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zoeken bescherming bij lokale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machthebbers;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uil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bescherming voor arbeid: ontstaan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horigheid.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3625" y="1655473"/>
            <a:ext cx="4283474" cy="317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het autarkische domein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3428533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elfvoorzienend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: productie van eigen voedsel, gereedschappen, huizen en gebruiksvoorwerpen</a:t>
            </a:r>
          </a:p>
        </p:txBody>
      </p:sp>
      <p:pic>
        <p:nvPicPr>
          <p:cNvPr id="221" name="Shape 221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375" y="571500"/>
            <a:ext cx="69532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dirty="0"/>
              <a:t>R</a:t>
            </a:r>
            <a:r>
              <a:rPr lang="nl" dirty="0" smtClean="0"/>
              <a:t>elatie </a:t>
            </a:r>
            <a:r>
              <a:rPr lang="nl" dirty="0"/>
              <a:t>horige - heer</a:t>
            </a:r>
          </a:p>
        </p:txBody>
      </p:sp>
      <p:pic>
        <p:nvPicPr>
          <p:cNvPr id="229" name="Shape 229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1" name="Shape 231"/>
          <p:cNvGraphicFramePr/>
          <p:nvPr>
            <p:extLst>
              <p:ext uri="{D42A27DB-BD31-4B8C-83A1-F6EECF244321}">
                <p14:modId xmlns:p14="http://schemas.microsoft.com/office/powerpoint/2010/main" val="1036436957"/>
              </p:ext>
            </p:extLst>
          </p:nvPr>
        </p:nvGraphicFramePr>
        <p:xfrm>
          <a:off x="952500" y="1809750"/>
          <a:ext cx="7239000" cy="2042070"/>
        </p:xfrm>
        <a:graphic>
          <a:graphicData uri="http://schemas.openxmlformats.org/drawingml/2006/table">
            <a:tbl>
              <a:tblPr>
                <a:noFill/>
                <a:tableStyleId>{0303FCB2-0C4E-4F92-A34C-1092447F6CDD}</a:tableStyleId>
              </a:tblPr>
              <a:tblGrid>
                <a:gridCol w="988100"/>
                <a:gridCol w="2986450"/>
                <a:gridCol w="32644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nl" dirty="0" smtClean="0"/>
                        <a:t>Horige</a:t>
                      </a:r>
                      <a:endParaRPr lang="nl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nl" dirty="0"/>
                        <a:t>H</a:t>
                      </a:r>
                      <a:r>
                        <a:rPr lang="nl" dirty="0" smtClean="0"/>
                        <a:t>eer</a:t>
                      </a:r>
                      <a:endParaRPr lang="nl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nl" dirty="0"/>
                        <a:t>R</a:t>
                      </a:r>
                      <a:r>
                        <a:rPr lang="nl" dirty="0" smtClean="0"/>
                        <a:t>echten</a:t>
                      </a:r>
                      <a:endParaRPr lang="nl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nl" dirty="0" smtClean="0"/>
                        <a:t>Recht </a:t>
                      </a:r>
                      <a:r>
                        <a:rPr lang="nl" dirty="0"/>
                        <a:t>op bescherming en grond om op te werken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R</a:t>
                      </a:r>
                      <a:r>
                        <a:rPr lang="nl" dirty="0" smtClean="0"/>
                        <a:t>echt </a:t>
                      </a:r>
                      <a:r>
                        <a:rPr lang="nl" dirty="0"/>
                        <a:t>op deel van productie en arbeid van de horige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nl-NL" dirty="0" smtClean="0"/>
                        <a:t>P</a:t>
                      </a:r>
                      <a:r>
                        <a:rPr lang="nl" dirty="0" smtClean="0"/>
                        <a:t>lichten</a:t>
                      </a:r>
                      <a:endParaRPr lang="nl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D</a:t>
                      </a:r>
                      <a:r>
                        <a:rPr lang="nl" dirty="0" smtClean="0"/>
                        <a:t>eel </a:t>
                      </a:r>
                      <a:r>
                        <a:rPr lang="nl" dirty="0"/>
                        <a:t>oogst afstaan</a:t>
                      </a:r>
                    </a:p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W</a:t>
                      </a:r>
                      <a:r>
                        <a:rPr lang="nl" dirty="0" smtClean="0"/>
                        <a:t>erken </a:t>
                      </a:r>
                      <a:r>
                        <a:rPr lang="nl" dirty="0"/>
                        <a:t>op land heer</a:t>
                      </a:r>
                    </a:p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H</a:t>
                      </a:r>
                      <a:r>
                        <a:rPr lang="nl" dirty="0" smtClean="0"/>
                        <a:t>erendiensten</a:t>
                      </a:r>
                      <a:endParaRPr lang="nl" dirty="0"/>
                    </a:p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M</a:t>
                      </a:r>
                      <a:r>
                        <a:rPr lang="nl" dirty="0" smtClean="0"/>
                        <a:t>eevechten </a:t>
                      </a:r>
                      <a:r>
                        <a:rPr lang="nl" dirty="0"/>
                        <a:t>als soldaat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B</a:t>
                      </a:r>
                      <a:r>
                        <a:rPr lang="nl" dirty="0" smtClean="0"/>
                        <a:t>escherming </a:t>
                      </a:r>
                      <a:r>
                        <a:rPr lang="nl" dirty="0"/>
                        <a:t>van de horige</a:t>
                      </a:r>
                    </a:p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nl" dirty="0"/>
                        <a:t>B</a:t>
                      </a:r>
                      <a:r>
                        <a:rPr lang="nl" dirty="0" smtClean="0"/>
                        <a:t>estuur </a:t>
                      </a:r>
                      <a:r>
                        <a:rPr lang="nl" dirty="0"/>
                        <a:t>en rechtspraak op het domein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Reflectie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nl" sz="2400" dirty="0"/>
              <a:t>Kun je je inleven in een horige boer?</a:t>
            </a:r>
          </a:p>
          <a:p>
            <a:pPr marL="457200" marR="0" lvl="0" indent="-457200" algn="l" rtl="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nl" sz="2400" dirty="0"/>
              <a:t>Heb je informatie uit verschillende bronnen gehaald?</a:t>
            </a:r>
          </a:p>
          <a:p>
            <a:pPr marL="457200" marR="0" lvl="0" indent="-457200" algn="l" rtl="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nl" sz="2400" dirty="0"/>
              <a:t>Heb je een tekening kunnen maken met deze informatie?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2400" dirty="0"/>
          </a:p>
        </p:txBody>
      </p:sp>
      <p:pic>
        <p:nvPicPr>
          <p:cNvPr id="254" name="Shape 254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Reflectie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640"/>
              </a:spcBef>
              <a:buSzPct val="100000"/>
            </a:pP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Kun je uitleggen wat een autarkie is?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Kun je uitleggen waardoor de agrarisch-urbane samenleving verdween en plaats maakte voor een agrarische cultuur?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Kun je uitleggen hoe het hofstelsel was georganiseerd?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Kun je uitleggen wat de voor- en nadelen waren van het leven als horige?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Kun je aangeven wat er op een domein </a:t>
            </a:r>
            <a:r>
              <a:rPr lang="nl" sz="2200" dirty="0" smtClean="0">
                <a:latin typeface="Arial"/>
                <a:ea typeface="Arial"/>
                <a:cs typeface="Arial"/>
                <a:sym typeface="Arial"/>
              </a:rPr>
              <a:t>te </a:t>
            </a: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vinden is?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nl" sz="2200" dirty="0">
                <a:latin typeface="Arial"/>
                <a:ea typeface="Arial"/>
                <a:cs typeface="Arial"/>
                <a:sym typeface="Arial"/>
              </a:rPr>
              <a:t>Kun je uitleggen waarom de geldeconomie grotendeels plaats maakte voor een ruileconomie?</a:t>
            </a:r>
          </a:p>
        </p:txBody>
      </p:sp>
      <p:pic>
        <p:nvPicPr>
          <p:cNvPr id="262" name="Shape 262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Leerd</a:t>
            </a:r>
            <a:r>
              <a:rPr lang="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oelen vaardigheden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nleven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in historische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personen;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Informatie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uit verschillende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bronnen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op een gestructureerde manier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opslaan;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nformatie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uit verschillende bronnen samenvoegen tot een beeld te komen van het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verleden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denken en doen van mensen in het verleden verklaren vanuit de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hun standplaats en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rekening houden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met verschillende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factoren die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deze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standplaatsgebondenheid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bepalen.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779" cy="84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646" y="-3376416"/>
            <a:ext cx="264709" cy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Leerd</a:t>
            </a:r>
            <a:r>
              <a:rPr lang="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oelen </a:t>
            </a:r>
            <a:r>
              <a:rPr lang="nl"/>
              <a:t>kennis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nl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 10: </a:t>
            </a:r>
            <a:r>
              <a:rPr lang="nl" sz="18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vrijwel volledige vervanging in West-Europa van de agrarisch-urbane cultuur door een zelfvoorzienende agrarische cultuur, georganiseerd via het hofstelsel en horigheid.</a:t>
            </a:r>
            <a:r>
              <a:rPr lang="nl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lphaUcPeriod"/>
            </a:pP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Je kunt uitleggen wat een autarkie </a:t>
            </a:r>
            <a:r>
              <a:rPr lang="nl" sz="1800" dirty="0" smtClean="0">
                <a:latin typeface="Arial"/>
                <a:ea typeface="Arial"/>
                <a:cs typeface="Arial"/>
                <a:sym typeface="Arial"/>
              </a:rPr>
              <a:t>is;</a:t>
            </a:r>
            <a:endParaRPr lang="nl"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lphaUcPeriod"/>
            </a:pP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Je kunt uitleggen waardoor de agrarisch-urbane samenleving verdween en plaats maakte voor een agrarische </a:t>
            </a:r>
            <a:r>
              <a:rPr lang="nl" sz="1800" dirty="0" smtClean="0">
                <a:latin typeface="Arial"/>
                <a:ea typeface="Arial"/>
                <a:cs typeface="Arial"/>
                <a:sym typeface="Arial"/>
              </a:rPr>
              <a:t>cultuur;</a:t>
            </a:r>
            <a:endParaRPr lang="nl"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lphaUcPeriod"/>
            </a:pP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Je kunt uitleggen hoe het hofstelsel was </a:t>
            </a:r>
            <a:r>
              <a:rPr lang="nl" sz="1800" dirty="0" smtClean="0">
                <a:latin typeface="Arial"/>
                <a:ea typeface="Arial"/>
                <a:cs typeface="Arial"/>
                <a:sym typeface="Arial"/>
              </a:rPr>
              <a:t>georganiseerd;</a:t>
            </a:r>
            <a:endParaRPr lang="nl"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lphaUcPeriod"/>
            </a:pP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Je kunt uitleggen wat de voor- en nadelen waren van het leven als </a:t>
            </a:r>
            <a:r>
              <a:rPr lang="nl" sz="1800" dirty="0" smtClean="0">
                <a:latin typeface="Arial"/>
                <a:ea typeface="Arial"/>
                <a:cs typeface="Arial"/>
                <a:sym typeface="Arial"/>
              </a:rPr>
              <a:t>horige;</a:t>
            </a:r>
            <a:endParaRPr lang="nl"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lphaUcPeriod"/>
            </a:pP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Je kunt aangeven wat er op een domein allemaal te vinden </a:t>
            </a:r>
            <a:r>
              <a:rPr lang="nl" sz="1800" dirty="0" smtClean="0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lphaUcPeriod"/>
            </a:pPr>
            <a:r>
              <a:rPr lang="nl" sz="1800" dirty="0">
                <a:latin typeface="Arial"/>
                <a:ea typeface="Arial"/>
                <a:cs typeface="Arial"/>
                <a:sym typeface="Arial"/>
              </a:rPr>
              <a:t>Je kunt uitleggen waarom de geldeconomie grotendeels plaats maakte voor een ruileconomie. </a:t>
            </a:r>
          </a:p>
        </p:txBody>
      </p:sp>
      <p:pic>
        <p:nvPicPr>
          <p:cNvPr id="147" name="Shape 147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</a:t>
            </a:r>
            <a:endParaRPr lang="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>
                <a:latin typeface="Arial"/>
                <a:ea typeface="Arial"/>
                <a:cs typeface="Arial"/>
                <a:sym typeface="Arial"/>
              </a:rPr>
              <a:t>Het leven in de vroege middeleeuwen speelde zich af op autarkische domeinen. We gaan onderzoeken hoe zo’n domein er uit zag en we gaan daarna een eigen domein tekenen.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pic>
        <p:nvPicPr>
          <p:cNvPr id="155" name="Shape 155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779" cy="84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646" y="-3376416"/>
            <a:ext cx="264709" cy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dirty="0" smtClean="0"/>
              <a:t>Opdrachten (groepjes)</a:t>
            </a:r>
            <a:endParaRPr lang="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Opdracht 1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Je gaat eerst je voorkennis activeren en kijken naar welke bronnen je hebt.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Gebruik hiervoor je hoofd- en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werkboek. Schrijf in steekwoorden de belangrijkste informatie op.</a:t>
            </a: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pic>
        <p:nvPicPr>
          <p:cNvPr id="163" name="Shape 163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dirty="0" smtClean="0"/>
              <a:t>Opdrachten</a:t>
            </a:r>
            <a:endParaRPr lang="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Opdracht 2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Je bedenkt wat er allemaal nodig is op een domein.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Dus: aan welke eisen moet een domein voldoen om een domein te kunnen zijn? Gebruik 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hierbij je bronnen.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pic>
        <p:nvPicPr>
          <p:cNvPr id="171" name="Shape 171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Opdrachten</a:t>
            </a:r>
            <a:endParaRPr lang="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Opdracht 3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Teken met je groepje een middeleeuws domein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. De docent deelt A3-papier uit.</a:t>
            </a:r>
            <a:endParaRPr lang="nl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Hints: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eten, drinken, kleding, huizen, warmte, gereedschappen, 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beroepen, indeling, etc</a:t>
            </a: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nl"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pic>
        <p:nvPicPr>
          <p:cNvPr id="179" name="Shape 179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Opdrachten</a:t>
            </a:r>
            <a:endParaRPr lang="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Opdracht 4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SzPct val="45833"/>
              <a:buNone/>
            </a:pPr>
            <a:r>
              <a:rPr lang="nl" sz="2400" dirty="0">
                <a:latin typeface="Arial"/>
                <a:ea typeface="Arial"/>
                <a:cs typeface="Arial"/>
                <a:sym typeface="Arial"/>
              </a:rPr>
              <a:t>Je presenteert je domein aan je klas</a:t>
            </a:r>
            <a:r>
              <a:rPr lang="nl" sz="24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nl-NL" sz="2400" dirty="0">
                <a:latin typeface="+mj-lt"/>
              </a:rPr>
              <a:t>Maak een foto van je tekening en zet die in </a:t>
            </a:r>
            <a:r>
              <a:rPr lang="nl-NL" sz="2400" dirty="0" smtClean="0">
                <a:latin typeface="+mj-lt"/>
              </a:rPr>
              <a:t>classroom</a:t>
            </a:r>
            <a:r>
              <a:rPr lang="nl" sz="2400" dirty="0" smtClean="0">
                <a:latin typeface="+mj-lt"/>
                <a:cs typeface="Arial"/>
                <a:sym typeface="Arial"/>
              </a:rPr>
              <a:t>/op Magister.</a:t>
            </a:r>
            <a:endParaRPr lang="nl" sz="2400" dirty="0"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pic>
        <p:nvPicPr>
          <p:cNvPr id="187" name="Shape 187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271350" y="127725"/>
            <a:ext cx="7415400" cy="93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nl" sz="2800" dirty="0">
                <a:latin typeface="Arial"/>
                <a:ea typeface="Arial"/>
                <a:cs typeface="Arial"/>
                <a:sym typeface="Arial"/>
              </a:rPr>
              <a:t>Volksverhuizingen maken een einde aan het </a:t>
            </a:r>
            <a:r>
              <a:rPr lang="nl" sz="2800" dirty="0" smtClean="0">
                <a:latin typeface="Arial"/>
                <a:ea typeface="Arial"/>
                <a:cs typeface="Arial"/>
                <a:sym typeface="Arial"/>
              </a:rPr>
              <a:t>Romeinse Rijk</a:t>
            </a:r>
            <a:endParaRPr lang="nl" sz="2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pic>
        <p:nvPicPr>
          <p:cNvPr id="194" name="Shape 194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00" y="127729"/>
            <a:ext cx="8529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674" y="1457175"/>
            <a:ext cx="5350825" cy="35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n Maerlantlyceum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540</Words>
  <Application>Microsoft Office PowerPoint</Application>
  <PresentationFormat>Diavoorstelling (16:9)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simple-light-2</vt:lpstr>
      <vt:lpstr>Van Maerlantlyceum1</vt:lpstr>
      <vt:lpstr>Leven op een domein</vt:lpstr>
      <vt:lpstr>Leerdoelen vaardigheden</vt:lpstr>
      <vt:lpstr>Leerdoelen kennis</vt:lpstr>
      <vt:lpstr>Doel</vt:lpstr>
      <vt:lpstr>Opdrachten (groepjes)</vt:lpstr>
      <vt:lpstr>Opdrachten</vt:lpstr>
      <vt:lpstr>Opdrachten</vt:lpstr>
      <vt:lpstr>Opdrachten</vt:lpstr>
      <vt:lpstr>  Volksverhuizingen maken een einde aan het Romeinse Rijk </vt:lpstr>
      <vt:lpstr>Onveiligheid</vt:lpstr>
      <vt:lpstr>Gevolg</vt:lpstr>
      <vt:lpstr>het autarkische domein</vt:lpstr>
      <vt:lpstr>Relatie horige - heer</vt:lpstr>
      <vt:lpstr>Reflectie</vt:lpstr>
      <vt:lpstr>Reflectie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 op een domein</dc:title>
  <cp:lastModifiedBy>Joyce</cp:lastModifiedBy>
  <cp:revision>4</cp:revision>
  <dcterms:modified xsi:type="dcterms:W3CDTF">2016-07-26T12:34:45Z</dcterms:modified>
</cp:coreProperties>
</file>