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10"/>
  </p:notesMasterIdLst>
  <p:sldIdLst>
    <p:sldId id="256" r:id="rId3"/>
    <p:sldId id="261" r:id="rId4"/>
    <p:sldId id="262" r:id="rId5"/>
    <p:sldId id="263" r:id="rId6"/>
    <p:sldId id="264" r:id="rId7"/>
    <p:sldId id="265" r:id="rId8"/>
    <p:sldId id="266"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92855806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087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8324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42330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83" name="Shape 1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3396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11896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62702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3" name="Shape 2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5833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nl"/>
              <a:t>‹nr.›</a:t>
            </a:fld>
            <a:endParaRPr lang="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nl"/>
              <a:t>‹nr.›</a:t>
            </a:fld>
            <a:endParaRPr lang="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nl"/>
              <a:t>‹nr.›</a:t>
            </a:fld>
            <a:endParaRPr lang="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eldia">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685800" y="1597818"/>
            <a:ext cx="7772400" cy="1102518"/>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8" name="Shape 58"/>
          <p:cNvSpPr txBox="1">
            <a:spLocks noGrp="1"/>
          </p:cNvSpPr>
          <p:nvPr>
            <p:ph type="subTitle" idx="1"/>
          </p:nvPr>
        </p:nvSpPr>
        <p:spPr>
          <a:xfrm>
            <a:off x="1371600" y="2914650"/>
            <a:ext cx="6400799" cy="131445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59" name="Shape 59"/>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 sz="1200" b="0" i="0" u="none" strike="noStrike" cap="none">
                <a:solidFill>
                  <a:srgbClr val="888888"/>
                </a:solidFill>
                <a:latin typeface="Calibri"/>
                <a:ea typeface="Calibri"/>
                <a:cs typeface="Calibri"/>
                <a:sym typeface="Calibri"/>
              </a:rPr>
              <a:t>‹nr.›</a:t>
            </a:fld>
            <a:endParaRPr lang="nl"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4" name="Shape 64"/>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 sz="1200" b="0" i="0" u="none" strike="noStrike" cap="none">
                <a:solidFill>
                  <a:srgbClr val="888888"/>
                </a:solidFill>
                <a:latin typeface="Calibri"/>
                <a:ea typeface="Calibri"/>
                <a:cs typeface="Calibri"/>
                <a:sym typeface="Calibri"/>
              </a:rPr>
              <a:t>‹nr.›</a:t>
            </a:fld>
            <a:endParaRPr lang="nl"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cSld name="Vergelijking">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a:off x="457200" y="1151334"/>
            <a:ext cx="4040187" cy="479821"/>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body" idx="2"/>
          </p:nvPr>
        </p:nvSpPr>
        <p:spPr>
          <a:xfrm>
            <a:off x="457200" y="1631156"/>
            <a:ext cx="4040187" cy="2963465"/>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body" idx="3"/>
          </p:nvPr>
        </p:nvSpPr>
        <p:spPr>
          <a:xfrm>
            <a:off x="4645025" y="1151334"/>
            <a:ext cx="4041774" cy="479821"/>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body" idx="4"/>
          </p:nvPr>
        </p:nvSpPr>
        <p:spPr>
          <a:xfrm>
            <a:off x="4645025" y="1631156"/>
            <a:ext cx="4041774" cy="2963465"/>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 sz="1200" b="0" i="0" u="none" strike="noStrike" cap="none">
                <a:solidFill>
                  <a:srgbClr val="888888"/>
                </a:solidFill>
                <a:latin typeface="Calibri"/>
                <a:ea typeface="Calibri"/>
                <a:cs typeface="Calibri"/>
                <a:sym typeface="Calibri"/>
              </a:rPr>
              <a:t>‹nr.›</a:t>
            </a:fld>
            <a:endParaRPr lang="nl"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cSld name="Sectiekop">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722312" y="3305175"/>
            <a:ext cx="7772400" cy="1021556"/>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9" name="Shape 79"/>
          <p:cNvSpPr txBox="1">
            <a:spLocks noGrp="1"/>
          </p:cNvSpPr>
          <p:nvPr>
            <p:ph type="body" idx="1"/>
          </p:nvPr>
        </p:nvSpPr>
        <p:spPr>
          <a:xfrm>
            <a:off x="722312" y="2180034"/>
            <a:ext cx="7772400" cy="1125140"/>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80" name="Shape 80"/>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 sz="1200" b="0" i="0" u="none" strike="noStrike" cap="none">
                <a:solidFill>
                  <a:srgbClr val="888888"/>
                </a:solidFill>
                <a:latin typeface="Calibri"/>
                <a:ea typeface="Calibri"/>
                <a:cs typeface="Calibri"/>
                <a:sym typeface="Calibri"/>
              </a:rPr>
              <a:t>‹nr.›</a:t>
            </a:fld>
            <a:endParaRPr lang="nl"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Twee objecten">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5" name="Shape 85"/>
          <p:cNvSpPr txBox="1">
            <a:spLocks noGrp="1"/>
          </p:cNvSpPr>
          <p:nvPr>
            <p:ph type="body" idx="1"/>
          </p:nvPr>
        </p:nvSpPr>
        <p:spPr>
          <a:xfrm>
            <a:off x="457200" y="1200150"/>
            <a:ext cx="4038599" cy="3394472"/>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body" idx="2"/>
          </p:nvPr>
        </p:nvSpPr>
        <p:spPr>
          <a:xfrm>
            <a:off x="4648200" y="1200150"/>
            <a:ext cx="4038599" cy="3394472"/>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7" name="Shape 87"/>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8" name="Shape 88"/>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 sz="1200" b="0" i="0" u="none" strike="noStrike" cap="none">
                <a:solidFill>
                  <a:srgbClr val="888888"/>
                </a:solidFill>
                <a:latin typeface="Calibri"/>
                <a:ea typeface="Calibri"/>
                <a:cs typeface="Calibri"/>
                <a:sym typeface="Calibri"/>
              </a:rPr>
              <a:t>‹nr.›</a:t>
            </a:fld>
            <a:endParaRPr lang="nl"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Alleen titel">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2" name="Shape 92"/>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 sz="1200" b="0" i="0" u="none" strike="noStrike" cap="none">
                <a:solidFill>
                  <a:srgbClr val="888888"/>
                </a:solidFill>
                <a:latin typeface="Calibri"/>
                <a:ea typeface="Calibri"/>
                <a:cs typeface="Calibri"/>
                <a:sym typeface="Calibri"/>
              </a:rPr>
              <a:t>‹nr.›</a:t>
            </a:fld>
            <a:endParaRPr lang="nl"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Leeg">
    <p:spTree>
      <p:nvGrpSpPr>
        <p:cNvPr id="1" name="Shape 95"/>
        <p:cNvGrpSpPr/>
        <p:nvPr/>
      </p:nvGrpSpPr>
      <p:grpSpPr>
        <a:xfrm>
          <a:off x="0" y="0"/>
          <a:ext cx="0" cy="0"/>
          <a:chOff x="0" y="0"/>
          <a:chExt cx="0" cy="0"/>
        </a:xfrm>
      </p:grpSpPr>
      <p:sp>
        <p:nvSpPr>
          <p:cNvPr id="96" name="Shape 96"/>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7" name="Shape 97"/>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8" name="Shape 98"/>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 sz="1200" b="0" i="0" u="none" strike="noStrike" cap="none">
                <a:solidFill>
                  <a:srgbClr val="888888"/>
                </a:solidFill>
                <a:latin typeface="Calibri"/>
                <a:ea typeface="Calibri"/>
                <a:cs typeface="Calibri"/>
                <a:sym typeface="Calibri"/>
              </a:rPr>
              <a:t>‹nr.›</a:t>
            </a:fld>
            <a:endParaRPr lang="nl"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Inhoud met bijschrift">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04787"/>
            <a:ext cx="3008313" cy="8715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01" name="Shape 101"/>
          <p:cNvSpPr txBox="1">
            <a:spLocks noGrp="1"/>
          </p:cNvSpPr>
          <p:nvPr>
            <p:ph type="body" idx="1"/>
          </p:nvPr>
        </p:nvSpPr>
        <p:spPr>
          <a:xfrm>
            <a:off x="3575050" y="204787"/>
            <a:ext cx="5111750" cy="438983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2" name="Shape 102"/>
          <p:cNvSpPr txBox="1">
            <a:spLocks noGrp="1"/>
          </p:cNvSpPr>
          <p:nvPr>
            <p:ph type="body" idx="2"/>
          </p:nvPr>
        </p:nvSpPr>
        <p:spPr>
          <a:xfrm>
            <a:off x="457200" y="1076325"/>
            <a:ext cx="3008313" cy="3518297"/>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03" name="Shape 103"/>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4" name="Shape 104"/>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5" name="Shape 105"/>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 sz="1200" b="0" i="0" u="none" strike="noStrike" cap="none">
                <a:solidFill>
                  <a:srgbClr val="888888"/>
                </a:solidFill>
                <a:latin typeface="Calibri"/>
                <a:ea typeface="Calibri"/>
                <a:cs typeface="Calibri"/>
                <a:sym typeface="Calibri"/>
              </a:rPr>
              <a:t>‹nr.›</a:t>
            </a:fld>
            <a:endParaRPr lang="nl"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nl"/>
              <a:t>‹nr.›</a:t>
            </a:fld>
            <a:endParaRPr lang="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Afbeelding met bijschrift">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1792288" y="3600450"/>
            <a:ext cx="5486399" cy="425053"/>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08" name="Shape 108"/>
          <p:cNvSpPr>
            <a:spLocks noGrp="1"/>
          </p:cNvSpPr>
          <p:nvPr>
            <p:ph type="pic" idx="2"/>
          </p:nvPr>
        </p:nvSpPr>
        <p:spPr>
          <a:xfrm>
            <a:off x="1792288" y="459581"/>
            <a:ext cx="5486399" cy="30861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09" name="Shape 109"/>
          <p:cNvSpPr txBox="1">
            <a:spLocks noGrp="1"/>
          </p:cNvSpPr>
          <p:nvPr>
            <p:ph type="body" idx="1"/>
          </p:nvPr>
        </p:nvSpPr>
        <p:spPr>
          <a:xfrm>
            <a:off x="1792288" y="4025503"/>
            <a:ext cx="5486399" cy="603646"/>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10" name="Shape 110"/>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11" name="Shape 111"/>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12" name="Shape 112"/>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 sz="1200" b="0" i="0" u="none" strike="noStrike" cap="none">
                <a:solidFill>
                  <a:srgbClr val="888888"/>
                </a:solidFill>
                <a:latin typeface="Calibri"/>
                <a:ea typeface="Calibri"/>
                <a:cs typeface="Calibri"/>
                <a:sym typeface="Calibri"/>
              </a:rPr>
              <a:t>‹nr.›</a:t>
            </a:fld>
            <a:endParaRPr lang="nl"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itel en verticale tekst">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5" name="Shape 115"/>
          <p:cNvSpPr txBox="1">
            <a:spLocks noGrp="1"/>
          </p:cNvSpPr>
          <p:nvPr>
            <p:ph type="body" idx="1"/>
          </p:nvPr>
        </p:nvSpPr>
        <p:spPr>
          <a:xfrm rot="5400000">
            <a:off x="2874763" y="-1217413"/>
            <a:ext cx="3394472"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6" name="Shape 116"/>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17" name="Shape 117"/>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18" name="Shape 118"/>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 sz="1200" b="0" i="0" u="none" strike="noStrike" cap="none">
                <a:solidFill>
                  <a:srgbClr val="888888"/>
                </a:solidFill>
                <a:latin typeface="Calibri"/>
                <a:ea typeface="Calibri"/>
                <a:cs typeface="Calibri"/>
                <a:sym typeface="Calibri"/>
              </a:rPr>
              <a:t>‹nr.›</a:t>
            </a:fld>
            <a:endParaRPr lang="nl"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Verticale titel en tekst">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rot="5400000">
            <a:off x="5463778" y="1371600"/>
            <a:ext cx="4388643"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21" name="Shape 121"/>
          <p:cNvSpPr txBox="1">
            <a:spLocks noGrp="1"/>
          </p:cNvSpPr>
          <p:nvPr>
            <p:ph type="body" idx="1"/>
          </p:nvPr>
        </p:nvSpPr>
        <p:spPr>
          <a:xfrm rot="5400000">
            <a:off x="1272778" y="-609599"/>
            <a:ext cx="4388643"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2" name="Shape 122"/>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3" name="Shape 123"/>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4" name="Shape 124"/>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 sz="1200" b="0" i="0" u="none" strike="noStrike" cap="none">
                <a:solidFill>
                  <a:srgbClr val="888888"/>
                </a:solidFill>
                <a:latin typeface="Calibri"/>
                <a:ea typeface="Calibri"/>
                <a:cs typeface="Calibri"/>
                <a:sym typeface="Calibri"/>
              </a:rPr>
              <a:t>‹nr.›</a:t>
            </a:fld>
            <a:endParaRPr lang="nl"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nl"/>
              <a:t>‹nr.›</a:t>
            </a:fld>
            <a:endParaRPr lang="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nl"/>
              <a:t>‹nr.›</a:t>
            </a:fld>
            <a:endParaRPr lang="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nl"/>
              <a:t>‹nr.›</a:t>
            </a:fld>
            <a:endParaRPr lang="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nl"/>
              <a:t>‹nr.›</a:t>
            </a:fld>
            <a:endParaRPr lang="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nl"/>
              <a:t>‹nr.›</a:t>
            </a:fld>
            <a:endParaRPr lang="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nl"/>
              <a:t>‹nr.›</a:t>
            </a:fld>
            <a:endParaRPr lang="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nl"/>
              <a:t>‹nr.›</a:t>
            </a:fld>
            <a:endParaRPr lang="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nl" sz="1000">
                <a:solidFill>
                  <a:schemeClr val="dk2"/>
                </a:solidFill>
              </a:rPr>
              <a:t>‹nr.›</a:t>
            </a:fld>
            <a:endParaRPr lang="nl"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05978"/>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2" name="Shape 52"/>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dt" idx="10"/>
          </p:nvPr>
        </p:nvSpPr>
        <p:spPr>
          <a:xfrm>
            <a:off x="457200" y="4767262"/>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ftr" idx="11"/>
          </p:nvPr>
        </p:nvSpPr>
        <p:spPr>
          <a:xfrm>
            <a:off x="3124200" y="4767262"/>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nl" sz="1200" b="0" i="0" u="none" strike="noStrike" cap="none">
                <a:solidFill>
                  <a:srgbClr val="888888"/>
                </a:solidFill>
                <a:latin typeface="Calibri"/>
                <a:ea typeface="Calibri"/>
                <a:cs typeface="Calibri"/>
                <a:sym typeface="Calibri"/>
              </a:rPr>
              <a:t>‹nr.›</a:t>
            </a:fld>
            <a:endParaRPr lang="nl"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ctrTitle"/>
          </p:nvPr>
        </p:nvSpPr>
        <p:spPr>
          <a:xfrm>
            <a:off x="685800" y="1597818"/>
            <a:ext cx="7772400" cy="1102500"/>
          </a:xfrm>
          <a:prstGeom prst="rect">
            <a:avLst/>
          </a:prstGeom>
          <a:noFill/>
          <a:ln>
            <a:noFill/>
          </a:ln>
        </p:spPr>
        <p:txBody>
          <a:bodyPr lIns="91425" tIns="45700" rIns="91425" bIns="45700" anchor="ctr" anchorCtr="0">
            <a:noAutofit/>
          </a:bodyPr>
          <a:lstStyle/>
          <a:p>
            <a:pPr lvl="0" rtl="0">
              <a:spcBef>
                <a:spcPts val="0"/>
              </a:spcBef>
              <a:buClr>
                <a:schemeClr val="dk1"/>
              </a:buClr>
              <a:buSzPct val="30555"/>
              <a:buFont typeface="Arial"/>
              <a:buNone/>
            </a:pPr>
            <a:r>
              <a:rPr lang="nl" sz="3600">
                <a:latin typeface="Arial"/>
                <a:ea typeface="Arial"/>
                <a:cs typeface="Arial"/>
                <a:sym typeface="Arial"/>
              </a:rPr>
              <a:t>Reformatie als propagandaoorlog</a:t>
            </a:r>
          </a:p>
        </p:txBody>
      </p:sp>
      <p:sp>
        <p:nvSpPr>
          <p:cNvPr id="130" name="Shape 130"/>
          <p:cNvSpPr txBox="1">
            <a:spLocks noGrp="1"/>
          </p:cNvSpPr>
          <p:nvPr>
            <p:ph type="subTitle" idx="1"/>
          </p:nvPr>
        </p:nvSpPr>
        <p:spPr>
          <a:xfrm>
            <a:off x="1371600" y="2914650"/>
            <a:ext cx="6400800" cy="1314450"/>
          </a:xfrm>
          <a:prstGeom prst="rect">
            <a:avLst/>
          </a:prstGeom>
          <a:noFill/>
          <a:ln>
            <a:noFill/>
          </a:ln>
        </p:spPr>
        <p:txBody>
          <a:bodyPr lIns="91425" tIns="45700" rIns="91425" bIns="45700" anchor="t" anchorCtr="0">
            <a:noAutofit/>
          </a:bodyPr>
          <a:lstStyle/>
          <a:p>
            <a:pPr lvl="0" rtl="0">
              <a:spcBef>
                <a:spcPts val="0"/>
              </a:spcBef>
              <a:buClr>
                <a:schemeClr val="dk1"/>
              </a:buClr>
              <a:buSzPct val="39285"/>
              <a:buFont typeface="Arial"/>
              <a:buNone/>
            </a:pPr>
            <a:r>
              <a:rPr lang="nl" sz="2800" dirty="0">
                <a:solidFill>
                  <a:srgbClr val="595959"/>
                </a:solidFill>
                <a:latin typeface="Arial"/>
                <a:ea typeface="Arial"/>
                <a:cs typeface="Arial"/>
                <a:sym typeface="Arial"/>
              </a:rPr>
              <a:t>KA 21 </a:t>
            </a:r>
            <a:r>
              <a:rPr lang="nl" sz="2800" dirty="0" smtClean="0">
                <a:solidFill>
                  <a:srgbClr val="595959"/>
                </a:solidFill>
                <a:latin typeface="Arial"/>
                <a:ea typeface="Arial"/>
                <a:cs typeface="Arial"/>
                <a:sym typeface="Arial"/>
              </a:rPr>
              <a:t>de protestantse Reformatie </a:t>
            </a:r>
            <a:r>
              <a:rPr lang="nl" sz="2800" dirty="0">
                <a:solidFill>
                  <a:srgbClr val="595959"/>
                </a:solidFill>
                <a:latin typeface="Arial"/>
                <a:ea typeface="Arial"/>
                <a:cs typeface="Arial"/>
                <a:sym typeface="Arial"/>
              </a:rPr>
              <a:t>had splitsing van de christelijke kerk in West-Europa tot gevolg</a:t>
            </a:r>
          </a:p>
        </p:txBody>
      </p:sp>
      <p:pic>
        <p:nvPicPr>
          <p:cNvPr id="131" name="Shape 131" descr="headerHomeBackground.png"/>
          <p:cNvPicPr preferRelativeResize="0"/>
          <p:nvPr/>
        </p:nvPicPr>
        <p:blipFill rotWithShape="1">
          <a:blip r:embed="rId3">
            <a:alphaModFix/>
          </a:blip>
          <a:srcRect/>
          <a:stretch/>
        </p:blipFill>
        <p:spPr>
          <a:xfrm rot="5400000">
            <a:off x="4230901" y="-3637465"/>
            <a:ext cx="682200" cy="9144000"/>
          </a:xfrm>
          <a:prstGeom prst="rect">
            <a:avLst/>
          </a:prstGeom>
          <a:noFill/>
          <a:ln>
            <a:noFill/>
          </a:ln>
        </p:spPr>
      </p:pic>
      <p:pic>
        <p:nvPicPr>
          <p:cNvPr id="132" name="Shape 132" descr="van_Maerlant_lyceum.png"/>
          <p:cNvPicPr preferRelativeResize="0"/>
          <p:nvPr/>
        </p:nvPicPr>
        <p:blipFill rotWithShape="1">
          <a:blip r:embed="rId4">
            <a:alphaModFix/>
          </a:blip>
          <a:srcRect/>
          <a:stretch/>
        </p:blipFill>
        <p:spPr>
          <a:xfrm>
            <a:off x="543000" y="188124"/>
            <a:ext cx="1422300" cy="1601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205978"/>
            <a:ext cx="8229600" cy="857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nl" dirty="0"/>
              <a:t>O</a:t>
            </a:r>
            <a:r>
              <a:rPr lang="nl" dirty="0" smtClean="0"/>
              <a:t>pdracht 1</a:t>
            </a:r>
            <a:endParaRPr lang="nl" dirty="0"/>
          </a:p>
        </p:txBody>
      </p:sp>
      <p:sp>
        <p:nvSpPr>
          <p:cNvPr id="170" name="Shape 170"/>
          <p:cNvSpPr txBox="1">
            <a:spLocks noGrp="1"/>
          </p:cNvSpPr>
          <p:nvPr>
            <p:ph type="body" idx="1"/>
          </p:nvPr>
        </p:nvSpPr>
        <p:spPr>
          <a:xfrm>
            <a:off x="224550" y="1327950"/>
            <a:ext cx="8462100" cy="3266700"/>
          </a:xfrm>
          <a:prstGeom prst="rect">
            <a:avLst/>
          </a:prstGeom>
          <a:noFill/>
          <a:ln>
            <a:noFill/>
          </a:ln>
        </p:spPr>
        <p:txBody>
          <a:bodyPr lIns="91425" tIns="45700" rIns="91425" bIns="45700" anchor="t" anchorCtr="0">
            <a:noAutofit/>
          </a:bodyPr>
          <a:lstStyle/>
          <a:p>
            <a:pPr marL="0" lvl="0" indent="-69850" rtl="0">
              <a:lnSpc>
                <a:spcPct val="115000"/>
              </a:lnSpc>
              <a:spcBef>
                <a:spcPts val="0"/>
              </a:spcBef>
              <a:buClr>
                <a:schemeClr val="dk1"/>
              </a:buClr>
              <a:buSzPct val="45833"/>
              <a:buFont typeface="Arial"/>
              <a:buNone/>
            </a:pPr>
            <a:r>
              <a:rPr lang="nl" sz="2400">
                <a:latin typeface="Arial"/>
                <a:ea typeface="Arial"/>
                <a:cs typeface="Arial"/>
                <a:sym typeface="Arial"/>
              </a:rPr>
              <a:t>Bekijk de prenten.</a:t>
            </a:r>
          </a:p>
          <a:p>
            <a:pPr marL="457200" lvl="0" indent="-381000" rtl="0">
              <a:lnSpc>
                <a:spcPct val="115000"/>
              </a:lnSpc>
              <a:spcBef>
                <a:spcPts val="0"/>
              </a:spcBef>
              <a:buSzPct val="100000"/>
              <a:buAutoNum type="alphaUcPeriod"/>
            </a:pPr>
            <a:r>
              <a:rPr lang="nl" sz="2400">
                <a:latin typeface="Arial"/>
                <a:ea typeface="Arial"/>
                <a:cs typeface="Arial"/>
                <a:sym typeface="Arial"/>
              </a:rPr>
              <a:t>Welke spotprenten zijn gemaakt door katholieken?</a:t>
            </a:r>
          </a:p>
          <a:p>
            <a:pPr marL="457200" lvl="0" indent="-381000" rtl="0">
              <a:lnSpc>
                <a:spcPct val="115000"/>
              </a:lnSpc>
              <a:spcBef>
                <a:spcPts val="0"/>
              </a:spcBef>
              <a:buSzPct val="100000"/>
              <a:buAutoNum type="alphaUcPeriod"/>
            </a:pPr>
            <a:r>
              <a:rPr lang="nl" sz="2400">
                <a:latin typeface="Arial"/>
                <a:ea typeface="Arial"/>
                <a:cs typeface="Arial"/>
                <a:sym typeface="Arial"/>
              </a:rPr>
              <a:t>Welke spotprenten zijn gemaakt door protestanten?</a:t>
            </a:r>
          </a:p>
          <a:p>
            <a:pPr marL="0" marR="0" lvl="0" indent="0" algn="l" rtl="0">
              <a:spcBef>
                <a:spcPts val="640"/>
              </a:spcBef>
              <a:buNone/>
            </a:pPr>
            <a:endParaRPr sz="2400">
              <a:latin typeface="Arial"/>
              <a:ea typeface="Arial"/>
              <a:cs typeface="Arial"/>
              <a:sym typeface="Arial"/>
            </a:endParaRPr>
          </a:p>
        </p:txBody>
      </p:sp>
      <p:pic>
        <p:nvPicPr>
          <p:cNvPr id="171" name="Shape 171" descr="van_Maerlant_lyceum.png"/>
          <p:cNvPicPr preferRelativeResize="0"/>
          <p:nvPr/>
        </p:nvPicPr>
        <p:blipFill rotWithShape="1">
          <a:blip r:embed="rId3">
            <a:alphaModFix/>
          </a:blip>
          <a:srcRect/>
          <a:stretch/>
        </p:blipFill>
        <p:spPr>
          <a:xfrm>
            <a:off x="314175" y="205979"/>
            <a:ext cx="852900" cy="845100"/>
          </a:xfrm>
          <a:prstGeom prst="rect">
            <a:avLst/>
          </a:prstGeom>
          <a:noFill/>
          <a:ln>
            <a:noFill/>
          </a:ln>
        </p:spPr>
      </p:pic>
      <p:pic>
        <p:nvPicPr>
          <p:cNvPr id="172" name="Shape 172" descr="headerHomeBackground.png"/>
          <p:cNvPicPr preferRelativeResize="0"/>
          <p:nvPr/>
        </p:nvPicPr>
        <p:blipFill rotWithShape="1">
          <a:blip r:embed="rId4">
            <a:alphaModFix/>
          </a:blip>
          <a:srcRect r="61193"/>
          <a:stretch/>
        </p:blipFill>
        <p:spPr>
          <a:xfrm rot="5400000">
            <a:off x="4439701" y="-3376471"/>
            <a:ext cx="264600" cy="9144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457200" y="205978"/>
            <a:ext cx="8229600" cy="857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nl" dirty="0"/>
              <a:t>O</a:t>
            </a:r>
            <a:r>
              <a:rPr lang="nl" dirty="0" smtClean="0"/>
              <a:t>pdracht 2</a:t>
            </a:r>
            <a:endParaRPr lang="nl" dirty="0"/>
          </a:p>
        </p:txBody>
      </p:sp>
      <p:sp>
        <p:nvSpPr>
          <p:cNvPr id="178" name="Shape 178"/>
          <p:cNvSpPr txBox="1">
            <a:spLocks noGrp="1"/>
          </p:cNvSpPr>
          <p:nvPr>
            <p:ph type="body" idx="1"/>
          </p:nvPr>
        </p:nvSpPr>
        <p:spPr>
          <a:xfrm>
            <a:off x="224550" y="1327950"/>
            <a:ext cx="8462100" cy="3266700"/>
          </a:xfrm>
          <a:prstGeom prst="rect">
            <a:avLst/>
          </a:prstGeom>
          <a:noFill/>
          <a:ln>
            <a:noFill/>
          </a:ln>
        </p:spPr>
        <p:txBody>
          <a:bodyPr lIns="91425" tIns="45700" rIns="91425" bIns="45700" anchor="t" anchorCtr="0">
            <a:noAutofit/>
          </a:bodyPr>
          <a:lstStyle/>
          <a:p>
            <a:pPr marL="0" lvl="0" indent="-69850" rtl="0">
              <a:lnSpc>
                <a:spcPct val="115000"/>
              </a:lnSpc>
              <a:spcBef>
                <a:spcPts val="0"/>
              </a:spcBef>
              <a:buClr>
                <a:schemeClr val="dk1"/>
              </a:buClr>
              <a:buSzPct val="45833"/>
              <a:buFont typeface="Arial"/>
              <a:buNone/>
            </a:pPr>
            <a:r>
              <a:rPr lang="nl" sz="2400" dirty="0">
                <a:latin typeface="Arial"/>
                <a:ea typeface="Arial"/>
                <a:cs typeface="Arial"/>
                <a:sym typeface="Arial"/>
              </a:rPr>
              <a:t>Bekijk ook de kaartjes met uitleg. Leg de kaartjes bij de juiste prent. </a:t>
            </a:r>
            <a:endParaRPr lang="nl" sz="2400" dirty="0" smtClean="0">
              <a:latin typeface="Arial"/>
              <a:ea typeface="Arial"/>
              <a:cs typeface="Arial"/>
              <a:sym typeface="Arial"/>
            </a:endParaRPr>
          </a:p>
          <a:p>
            <a:pPr marL="0" lvl="0" indent="-69850" rtl="0">
              <a:lnSpc>
                <a:spcPct val="115000"/>
              </a:lnSpc>
              <a:spcBef>
                <a:spcPts val="0"/>
              </a:spcBef>
              <a:buClr>
                <a:schemeClr val="dk1"/>
              </a:buClr>
              <a:buSzPct val="45833"/>
              <a:buFont typeface="Arial"/>
              <a:buNone/>
            </a:pPr>
            <a:endParaRPr lang="nl" sz="2400" dirty="0">
              <a:latin typeface="Arial"/>
              <a:ea typeface="Arial"/>
              <a:cs typeface="Arial"/>
              <a:sym typeface="Arial"/>
            </a:endParaRPr>
          </a:p>
          <a:p>
            <a:pPr marL="0" lvl="0" indent="-69850" rtl="0">
              <a:lnSpc>
                <a:spcPct val="115000"/>
              </a:lnSpc>
              <a:spcBef>
                <a:spcPts val="0"/>
              </a:spcBef>
              <a:buClr>
                <a:schemeClr val="dk1"/>
              </a:buClr>
              <a:buSzPct val="45833"/>
              <a:buFont typeface="Arial"/>
              <a:buNone/>
            </a:pPr>
            <a:r>
              <a:rPr lang="nl" sz="2400" dirty="0" smtClean="0">
                <a:latin typeface="Arial"/>
                <a:ea typeface="Arial"/>
                <a:cs typeface="Arial"/>
                <a:sym typeface="Arial"/>
              </a:rPr>
              <a:t>Weet </a:t>
            </a:r>
            <a:r>
              <a:rPr lang="nl" sz="2400" dirty="0">
                <a:latin typeface="Arial"/>
                <a:ea typeface="Arial"/>
                <a:cs typeface="Arial"/>
                <a:sym typeface="Arial"/>
              </a:rPr>
              <a:t>je nu zeker welke prenten van de katholieken en protestanten zijn?</a:t>
            </a:r>
          </a:p>
        </p:txBody>
      </p:sp>
      <p:pic>
        <p:nvPicPr>
          <p:cNvPr id="179" name="Shape 179" descr="van_Maerlant_lyceum.png"/>
          <p:cNvPicPr preferRelativeResize="0"/>
          <p:nvPr/>
        </p:nvPicPr>
        <p:blipFill rotWithShape="1">
          <a:blip r:embed="rId3">
            <a:alphaModFix/>
          </a:blip>
          <a:srcRect/>
          <a:stretch/>
        </p:blipFill>
        <p:spPr>
          <a:xfrm>
            <a:off x="314175" y="205979"/>
            <a:ext cx="852900" cy="845100"/>
          </a:xfrm>
          <a:prstGeom prst="rect">
            <a:avLst/>
          </a:prstGeom>
          <a:noFill/>
          <a:ln>
            <a:noFill/>
          </a:ln>
        </p:spPr>
      </p:pic>
      <p:pic>
        <p:nvPicPr>
          <p:cNvPr id="180" name="Shape 180" descr="headerHomeBackground.png"/>
          <p:cNvPicPr preferRelativeResize="0"/>
          <p:nvPr/>
        </p:nvPicPr>
        <p:blipFill rotWithShape="1">
          <a:blip r:embed="rId4">
            <a:alphaModFix/>
          </a:blip>
          <a:srcRect r="61193"/>
          <a:stretch/>
        </p:blipFill>
        <p:spPr>
          <a:xfrm rot="5400000">
            <a:off x="4439701" y="-3376471"/>
            <a:ext cx="264600" cy="9144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457200" y="205978"/>
            <a:ext cx="8229600" cy="8574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nl" dirty="0"/>
              <a:t>Opdracht </a:t>
            </a:r>
            <a:r>
              <a:rPr lang="nl" dirty="0"/>
              <a:t>3</a:t>
            </a:r>
            <a:endParaRPr lang="nl" dirty="0"/>
          </a:p>
        </p:txBody>
      </p:sp>
      <p:sp>
        <p:nvSpPr>
          <p:cNvPr id="186" name="Shape 186"/>
          <p:cNvSpPr txBox="1">
            <a:spLocks noGrp="1"/>
          </p:cNvSpPr>
          <p:nvPr>
            <p:ph type="body" idx="1"/>
          </p:nvPr>
        </p:nvSpPr>
        <p:spPr>
          <a:xfrm>
            <a:off x="457200" y="1327938"/>
            <a:ext cx="8229600" cy="3266700"/>
          </a:xfrm>
          <a:prstGeom prst="rect">
            <a:avLst/>
          </a:prstGeom>
          <a:noFill/>
          <a:ln>
            <a:noFill/>
          </a:ln>
        </p:spPr>
        <p:txBody>
          <a:bodyPr lIns="91425" tIns="45700" rIns="91425" bIns="45700" anchor="t" anchorCtr="0">
            <a:noAutofit/>
          </a:bodyPr>
          <a:lstStyle/>
          <a:p>
            <a:pPr marL="0" lvl="0" indent="-69850" rtl="0">
              <a:lnSpc>
                <a:spcPct val="115000"/>
              </a:lnSpc>
              <a:spcBef>
                <a:spcPts val="0"/>
              </a:spcBef>
              <a:buClr>
                <a:schemeClr val="dk1"/>
              </a:buClr>
              <a:buSzPct val="45833"/>
              <a:buFont typeface="Arial"/>
              <a:buNone/>
            </a:pPr>
            <a:r>
              <a:rPr lang="nl" sz="2400" dirty="0">
                <a:latin typeface="Arial"/>
                <a:ea typeface="Arial"/>
                <a:cs typeface="Arial"/>
                <a:sym typeface="Arial"/>
              </a:rPr>
              <a:t>Welke symbolen zie je in de spotprent en wat denk je dat ze betekenen? </a:t>
            </a:r>
            <a:endParaRPr lang="nl" sz="2400" dirty="0" smtClean="0">
              <a:latin typeface="Arial"/>
              <a:ea typeface="Arial"/>
              <a:cs typeface="Arial"/>
              <a:sym typeface="Arial"/>
            </a:endParaRPr>
          </a:p>
          <a:p>
            <a:pPr marL="0" lvl="0" indent="-69850" rtl="0">
              <a:lnSpc>
                <a:spcPct val="115000"/>
              </a:lnSpc>
              <a:spcBef>
                <a:spcPts val="0"/>
              </a:spcBef>
              <a:buClr>
                <a:schemeClr val="dk1"/>
              </a:buClr>
              <a:buSzPct val="45833"/>
              <a:buFont typeface="Arial"/>
              <a:buNone/>
            </a:pPr>
            <a:endParaRPr lang="nl" sz="2400" dirty="0">
              <a:latin typeface="Arial"/>
              <a:ea typeface="Arial"/>
              <a:cs typeface="Arial"/>
              <a:sym typeface="Arial"/>
            </a:endParaRPr>
          </a:p>
          <a:p>
            <a:pPr marL="0" lvl="0" indent="-69850" rtl="0">
              <a:lnSpc>
                <a:spcPct val="115000"/>
              </a:lnSpc>
              <a:spcBef>
                <a:spcPts val="0"/>
              </a:spcBef>
              <a:buClr>
                <a:schemeClr val="dk1"/>
              </a:buClr>
              <a:buSzPct val="45833"/>
              <a:buFont typeface="Arial"/>
              <a:buNone/>
            </a:pPr>
            <a:r>
              <a:rPr lang="nl" sz="2400" dirty="0" smtClean="0">
                <a:latin typeface="Arial"/>
                <a:ea typeface="Arial"/>
                <a:cs typeface="Arial"/>
                <a:sym typeface="Arial"/>
              </a:rPr>
              <a:t>Probeer </a:t>
            </a:r>
            <a:r>
              <a:rPr lang="nl" sz="2400" dirty="0">
                <a:latin typeface="Arial"/>
                <a:ea typeface="Arial"/>
                <a:cs typeface="Arial"/>
                <a:sym typeface="Arial"/>
              </a:rPr>
              <a:t>minimaal 10 verschillende symbolen in de spotprenten te vinden en zoek er een verklaring voor.</a:t>
            </a:r>
          </a:p>
        </p:txBody>
      </p:sp>
      <p:pic>
        <p:nvPicPr>
          <p:cNvPr id="187" name="Shape 187" descr="van_Maerlant_lyceum.png"/>
          <p:cNvPicPr preferRelativeResize="0"/>
          <p:nvPr/>
        </p:nvPicPr>
        <p:blipFill rotWithShape="1">
          <a:blip r:embed="rId3">
            <a:alphaModFix/>
          </a:blip>
          <a:srcRect/>
          <a:stretch/>
        </p:blipFill>
        <p:spPr>
          <a:xfrm>
            <a:off x="314175" y="205979"/>
            <a:ext cx="852900" cy="845100"/>
          </a:xfrm>
          <a:prstGeom prst="rect">
            <a:avLst/>
          </a:prstGeom>
          <a:noFill/>
          <a:ln>
            <a:noFill/>
          </a:ln>
        </p:spPr>
      </p:pic>
      <p:pic>
        <p:nvPicPr>
          <p:cNvPr id="188" name="Shape 188" descr="headerHomeBackground.png"/>
          <p:cNvPicPr preferRelativeResize="0"/>
          <p:nvPr/>
        </p:nvPicPr>
        <p:blipFill rotWithShape="1">
          <a:blip r:embed="rId4">
            <a:alphaModFix/>
          </a:blip>
          <a:srcRect r="61193"/>
          <a:stretch/>
        </p:blipFill>
        <p:spPr>
          <a:xfrm rot="5400000">
            <a:off x="4439701" y="-3376471"/>
            <a:ext cx="264600" cy="9144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pic>
        <p:nvPicPr>
          <p:cNvPr id="193" name="Shape 193" descr="aflatenhandel.jpg"/>
          <p:cNvPicPr preferRelativeResize="0"/>
          <p:nvPr/>
        </p:nvPicPr>
        <p:blipFill>
          <a:blip r:embed="rId3">
            <a:alphaModFix/>
          </a:blip>
          <a:stretch>
            <a:fillRect/>
          </a:stretch>
        </p:blipFill>
        <p:spPr>
          <a:xfrm>
            <a:off x="2168100" y="1672850"/>
            <a:ext cx="4286250" cy="2952750"/>
          </a:xfrm>
          <a:prstGeom prst="rect">
            <a:avLst/>
          </a:prstGeom>
          <a:noFill/>
          <a:ln>
            <a:noFill/>
          </a:ln>
        </p:spPr>
      </p:pic>
      <p:sp>
        <p:nvSpPr>
          <p:cNvPr id="194" name="Shape 194"/>
          <p:cNvSpPr/>
          <p:nvPr/>
        </p:nvSpPr>
        <p:spPr>
          <a:xfrm>
            <a:off x="556050" y="877525"/>
            <a:ext cx="1355400" cy="451800"/>
          </a:xfrm>
          <a:prstGeom prst="wedgeRectCallout">
            <a:avLst>
              <a:gd name="adj1" fmla="val 141023"/>
              <a:gd name="adj2" fmla="val 244229"/>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nl"/>
              <a:t>Kroon van Paus</a:t>
            </a:r>
          </a:p>
        </p:txBody>
      </p:sp>
      <p:sp>
        <p:nvSpPr>
          <p:cNvPr id="195" name="Shape 195"/>
          <p:cNvSpPr/>
          <p:nvPr/>
        </p:nvSpPr>
        <p:spPr>
          <a:xfrm>
            <a:off x="3367100" y="665000"/>
            <a:ext cx="860100" cy="451800"/>
          </a:xfrm>
          <a:prstGeom prst="wedgeRectCallout">
            <a:avLst>
              <a:gd name="adj1" fmla="val -4081"/>
              <a:gd name="adj2" fmla="val 508571"/>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nl"/>
              <a:t>aflaten</a:t>
            </a:r>
          </a:p>
        </p:txBody>
      </p:sp>
      <p:sp>
        <p:nvSpPr>
          <p:cNvPr id="196" name="Shape 196"/>
          <p:cNvSpPr/>
          <p:nvPr/>
        </p:nvSpPr>
        <p:spPr>
          <a:xfrm>
            <a:off x="6673375" y="3319650"/>
            <a:ext cx="1615200" cy="451800"/>
          </a:xfrm>
          <a:prstGeom prst="wedgeRectCallout">
            <a:avLst>
              <a:gd name="adj1" fmla="val -170538"/>
              <a:gd name="adj2" fmla="val 144074"/>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nl"/>
              <a:t>muntgeld en stapel aflaten</a:t>
            </a:r>
          </a:p>
        </p:txBody>
      </p:sp>
      <p:sp>
        <p:nvSpPr>
          <p:cNvPr id="197" name="Shape 197"/>
          <p:cNvSpPr/>
          <p:nvPr/>
        </p:nvSpPr>
        <p:spPr>
          <a:xfrm>
            <a:off x="5826450" y="1166450"/>
            <a:ext cx="2279700" cy="451800"/>
          </a:xfrm>
          <a:prstGeom prst="wedgeRectCallout">
            <a:avLst>
              <a:gd name="adj1" fmla="val -100714"/>
              <a:gd name="adj2" fmla="val 244588"/>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nl"/>
              <a:t>bisschoppen en monniken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fade">
                                      <p:cBhvr>
                                        <p:cTn id="7" dur="1000"/>
                                        <p:tgtEl>
                                          <p:spTgt spid="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5"/>
                                        </p:tgtEl>
                                        <p:attrNameLst>
                                          <p:attrName>style.visibility</p:attrName>
                                        </p:attrNameLst>
                                      </p:cBhvr>
                                      <p:to>
                                        <p:strVal val="visible"/>
                                      </p:to>
                                    </p:set>
                                    <p:animEffect transition="in" filter="fade">
                                      <p:cBhvr>
                                        <p:cTn id="12" dur="1000"/>
                                        <p:tgtEl>
                                          <p:spTgt spid="19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6"/>
                                        </p:tgtEl>
                                        <p:attrNameLst>
                                          <p:attrName>style.visibility</p:attrName>
                                        </p:attrNameLst>
                                      </p:cBhvr>
                                      <p:to>
                                        <p:strVal val="visible"/>
                                      </p:to>
                                    </p:set>
                                    <p:animEffect transition="in" filter="fade">
                                      <p:cBhvr>
                                        <p:cTn id="17" dur="1000"/>
                                        <p:tgtEl>
                                          <p:spTgt spid="19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7"/>
                                        </p:tgtEl>
                                        <p:attrNameLst>
                                          <p:attrName>style.visibility</p:attrName>
                                        </p:attrNameLst>
                                      </p:cBhvr>
                                      <p:to>
                                        <p:strVal val="visible"/>
                                      </p:to>
                                    </p:set>
                                    <p:animEffect transition="in" filter="fade">
                                      <p:cBhvr>
                                        <p:cTn id="22" dur="1000"/>
                                        <p:tgtEl>
                                          <p:spTgt spid="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pic>
        <p:nvPicPr>
          <p:cNvPr id="202" name="Shape 202"/>
          <p:cNvPicPr preferRelativeResize="0"/>
          <p:nvPr/>
        </p:nvPicPr>
        <p:blipFill>
          <a:blip r:embed="rId3">
            <a:alphaModFix/>
          </a:blip>
          <a:stretch>
            <a:fillRect/>
          </a:stretch>
        </p:blipFill>
        <p:spPr>
          <a:xfrm>
            <a:off x="3308550" y="673500"/>
            <a:ext cx="2381250" cy="3562350"/>
          </a:xfrm>
          <a:prstGeom prst="rect">
            <a:avLst/>
          </a:prstGeom>
          <a:noFill/>
          <a:ln>
            <a:noFill/>
          </a:ln>
        </p:spPr>
      </p:pic>
      <p:sp>
        <p:nvSpPr>
          <p:cNvPr id="203" name="Shape 203"/>
          <p:cNvSpPr/>
          <p:nvPr/>
        </p:nvSpPr>
        <p:spPr>
          <a:xfrm>
            <a:off x="615025" y="221700"/>
            <a:ext cx="1355400" cy="682800"/>
          </a:xfrm>
          <a:prstGeom prst="wedgeRectCallout">
            <a:avLst>
              <a:gd name="adj1" fmla="val 177379"/>
              <a:gd name="adj2" fmla="val 42809"/>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nl"/>
              <a:t>vlag met 2 sleutels: symbool paus</a:t>
            </a:r>
          </a:p>
        </p:txBody>
      </p:sp>
      <p:sp>
        <p:nvSpPr>
          <p:cNvPr id="204" name="Shape 204"/>
          <p:cNvSpPr/>
          <p:nvPr/>
        </p:nvSpPr>
        <p:spPr>
          <a:xfrm>
            <a:off x="708450" y="1029925"/>
            <a:ext cx="1355400" cy="451800"/>
          </a:xfrm>
          <a:prstGeom prst="wedgeRectCallout">
            <a:avLst>
              <a:gd name="adj1" fmla="val 192250"/>
              <a:gd name="adj2" fmla="val 122466"/>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nl"/>
              <a:t>olifantenpoot: verdrukking</a:t>
            </a:r>
          </a:p>
        </p:txBody>
      </p:sp>
      <p:sp>
        <p:nvSpPr>
          <p:cNvPr id="205" name="Shape 205"/>
          <p:cNvSpPr/>
          <p:nvPr/>
        </p:nvSpPr>
        <p:spPr>
          <a:xfrm>
            <a:off x="216300" y="2273725"/>
            <a:ext cx="1897500" cy="682800"/>
          </a:xfrm>
          <a:prstGeom prst="wedgeRectCallout">
            <a:avLst>
              <a:gd name="adj1" fmla="val 171777"/>
              <a:gd name="adj2" fmla="val -116601"/>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nl"/>
              <a:t>vrouwelijke geslachtsdelen: hoeren </a:t>
            </a:r>
          </a:p>
        </p:txBody>
      </p:sp>
      <p:sp>
        <p:nvSpPr>
          <p:cNvPr id="206" name="Shape 206"/>
          <p:cNvSpPr/>
          <p:nvPr/>
        </p:nvSpPr>
        <p:spPr>
          <a:xfrm>
            <a:off x="6470150" y="673500"/>
            <a:ext cx="1523400" cy="682800"/>
          </a:xfrm>
          <a:prstGeom prst="wedgeRectCallout">
            <a:avLst>
              <a:gd name="adj1" fmla="val -167500"/>
              <a:gd name="adj2" fmla="val -1757"/>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nl"/>
              <a:t>ezelskop: valse leer van de paus</a:t>
            </a:r>
          </a:p>
        </p:txBody>
      </p:sp>
      <p:sp>
        <p:nvSpPr>
          <p:cNvPr id="207" name="Shape 207"/>
          <p:cNvSpPr/>
          <p:nvPr/>
        </p:nvSpPr>
        <p:spPr>
          <a:xfrm>
            <a:off x="6661875" y="1644450"/>
            <a:ext cx="1355400" cy="451800"/>
          </a:xfrm>
          <a:prstGeom prst="wedgeRectCallout">
            <a:avLst>
              <a:gd name="adj1" fmla="val -149057"/>
              <a:gd name="adj2" fmla="val 69146"/>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nl"/>
              <a:t>haan als staart: verraad</a:t>
            </a:r>
          </a:p>
        </p:txBody>
      </p:sp>
      <p:sp>
        <p:nvSpPr>
          <p:cNvPr id="208" name="Shape 208"/>
          <p:cNvSpPr/>
          <p:nvPr/>
        </p:nvSpPr>
        <p:spPr>
          <a:xfrm>
            <a:off x="6224350" y="2612925"/>
            <a:ext cx="1523400" cy="906900"/>
          </a:xfrm>
          <a:prstGeom prst="wedgeRectCallout">
            <a:avLst>
              <a:gd name="adj1" fmla="val -135230"/>
              <a:gd name="adj2" fmla="val -68161"/>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nl"/>
              <a:t>duivel op zijn achterste: zijn heerschappij is bijna voorbij</a:t>
            </a:r>
          </a:p>
        </p:txBody>
      </p:sp>
      <p:sp>
        <p:nvSpPr>
          <p:cNvPr id="209" name="Shape 209"/>
          <p:cNvSpPr/>
          <p:nvPr/>
        </p:nvSpPr>
        <p:spPr>
          <a:xfrm>
            <a:off x="487350" y="1651825"/>
            <a:ext cx="1355400" cy="451800"/>
          </a:xfrm>
          <a:prstGeom prst="wedgeRectCallout">
            <a:avLst>
              <a:gd name="adj1" fmla="val 188251"/>
              <a:gd name="adj2" fmla="val -108759"/>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nl"/>
              <a:t>Engelenburcht in Rome</a:t>
            </a:r>
          </a:p>
        </p:txBody>
      </p:sp>
      <p:sp>
        <p:nvSpPr>
          <p:cNvPr id="210" name="Shape 210"/>
          <p:cNvSpPr/>
          <p:nvPr/>
        </p:nvSpPr>
        <p:spPr>
          <a:xfrm>
            <a:off x="708450" y="3519825"/>
            <a:ext cx="1355400" cy="451800"/>
          </a:xfrm>
          <a:prstGeom prst="wedgeRectCallout">
            <a:avLst>
              <a:gd name="adj1" fmla="val 215462"/>
              <a:gd name="adj2" fmla="val -143554"/>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nl"/>
              <a:t>schubben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3"/>
                                        </p:tgtEl>
                                        <p:attrNameLst>
                                          <p:attrName>style.visibility</p:attrName>
                                        </p:attrNameLst>
                                      </p:cBhvr>
                                      <p:to>
                                        <p:strVal val="visible"/>
                                      </p:to>
                                    </p:set>
                                    <p:animEffect transition="in" filter="fade">
                                      <p:cBhvr>
                                        <p:cTn id="7" dur="1000"/>
                                        <p:tgtEl>
                                          <p:spTgt spid="20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4"/>
                                        </p:tgtEl>
                                        <p:attrNameLst>
                                          <p:attrName>style.visibility</p:attrName>
                                        </p:attrNameLst>
                                      </p:cBhvr>
                                      <p:to>
                                        <p:strVal val="visible"/>
                                      </p:to>
                                    </p:set>
                                    <p:animEffect transition="in" filter="fade">
                                      <p:cBhvr>
                                        <p:cTn id="12" dur="1000"/>
                                        <p:tgtEl>
                                          <p:spTgt spid="20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9"/>
                                        </p:tgtEl>
                                        <p:attrNameLst>
                                          <p:attrName>style.visibility</p:attrName>
                                        </p:attrNameLst>
                                      </p:cBhvr>
                                      <p:to>
                                        <p:strVal val="visible"/>
                                      </p:to>
                                    </p:set>
                                    <p:animEffect transition="in" filter="fade">
                                      <p:cBhvr>
                                        <p:cTn id="17" dur="1000"/>
                                        <p:tgtEl>
                                          <p:spTgt spid="20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
                                        </p:tgtEl>
                                        <p:attrNameLst>
                                          <p:attrName>style.visibility</p:attrName>
                                        </p:attrNameLst>
                                      </p:cBhvr>
                                      <p:to>
                                        <p:strVal val="visible"/>
                                      </p:to>
                                    </p:set>
                                    <p:animEffect transition="in" filter="fade">
                                      <p:cBhvr>
                                        <p:cTn id="22" dur="1000"/>
                                        <p:tgtEl>
                                          <p:spTgt spid="20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0"/>
                                        </p:tgtEl>
                                        <p:attrNameLst>
                                          <p:attrName>style.visibility</p:attrName>
                                        </p:attrNameLst>
                                      </p:cBhvr>
                                      <p:to>
                                        <p:strVal val="visible"/>
                                      </p:to>
                                    </p:set>
                                    <p:animEffect transition="in" filter="fade">
                                      <p:cBhvr>
                                        <p:cTn id="27" dur="1000"/>
                                        <p:tgtEl>
                                          <p:spTgt spid="2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6"/>
                                        </p:tgtEl>
                                        <p:attrNameLst>
                                          <p:attrName>style.visibility</p:attrName>
                                        </p:attrNameLst>
                                      </p:cBhvr>
                                      <p:to>
                                        <p:strVal val="visible"/>
                                      </p:to>
                                    </p:set>
                                    <p:animEffect transition="in" filter="fade">
                                      <p:cBhvr>
                                        <p:cTn id="32" dur="1000"/>
                                        <p:tgtEl>
                                          <p:spTgt spid="20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7"/>
                                        </p:tgtEl>
                                        <p:attrNameLst>
                                          <p:attrName>style.visibility</p:attrName>
                                        </p:attrNameLst>
                                      </p:cBhvr>
                                      <p:to>
                                        <p:strVal val="visible"/>
                                      </p:to>
                                    </p:set>
                                    <p:animEffect transition="in" filter="fade">
                                      <p:cBhvr>
                                        <p:cTn id="37" dur="1000"/>
                                        <p:tgtEl>
                                          <p:spTgt spid="20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08"/>
                                        </p:tgtEl>
                                        <p:attrNameLst>
                                          <p:attrName>style.visibility</p:attrName>
                                        </p:attrNameLst>
                                      </p:cBhvr>
                                      <p:to>
                                        <p:strVal val="visible"/>
                                      </p:to>
                                    </p:set>
                                    <p:animEffect transition="in" filter="fade">
                                      <p:cBhvr>
                                        <p:cTn id="42" dur="1000"/>
                                        <p:tgtEl>
                                          <p:spTgt spid="2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457200" y="205978"/>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nl" dirty="0"/>
              <a:t>Opdracht 4 + </a:t>
            </a:r>
            <a:r>
              <a:rPr lang="nl" dirty="0" smtClean="0"/>
              <a:t>5</a:t>
            </a:r>
            <a:endParaRPr lang="nl" dirty="0"/>
          </a:p>
        </p:txBody>
      </p:sp>
      <p:sp>
        <p:nvSpPr>
          <p:cNvPr id="216" name="Shape 216"/>
          <p:cNvSpPr txBox="1">
            <a:spLocks noGrp="1"/>
          </p:cNvSpPr>
          <p:nvPr>
            <p:ph type="body" idx="1"/>
          </p:nvPr>
        </p:nvSpPr>
        <p:spPr>
          <a:xfrm>
            <a:off x="457200" y="1327938"/>
            <a:ext cx="8229600" cy="3266683"/>
          </a:xfrm>
          <a:prstGeom prst="rect">
            <a:avLst/>
          </a:prstGeom>
          <a:noFill/>
          <a:ln>
            <a:noFill/>
          </a:ln>
        </p:spPr>
        <p:txBody>
          <a:bodyPr lIns="91425" tIns="45700" rIns="91425" bIns="45700" anchor="t" anchorCtr="0">
            <a:noAutofit/>
          </a:bodyPr>
          <a:lstStyle/>
          <a:p>
            <a:pPr marL="0" lvl="0" indent="-69850" rtl="0">
              <a:lnSpc>
                <a:spcPct val="115000"/>
              </a:lnSpc>
              <a:spcBef>
                <a:spcPts val="0"/>
              </a:spcBef>
              <a:buClr>
                <a:schemeClr val="dk1"/>
              </a:buClr>
              <a:buSzPct val="45833"/>
              <a:buFont typeface="Arial"/>
              <a:buNone/>
            </a:pPr>
            <a:r>
              <a:rPr lang="nl" sz="2400">
                <a:latin typeface="Arial"/>
                <a:ea typeface="Arial"/>
                <a:cs typeface="Arial"/>
                <a:sym typeface="Arial"/>
              </a:rPr>
              <a:t>In de prenten worden verschillende beschuldigingen geuit aan het andere kamp. Probeer van elke prent te bepalen welke kritiek de kunstenaar had op zijn tegenstander. Past deze kritiek ook bij wat je geleerd hebt over de reformatie?</a:t>
            </a:r>
          </a:p>
          <a:p>
            <a:pPr marL="0" lvl="0" indent="-69850" rtl="0">
              <a:lnSpc>
                <a:spcPct val="115000"/>
              </a:lnSpc>
              <a:spcBef>
                <a:spcPts val="0"/>
              </a:spcBef>
              <a:buClr>
                <a:schemeClr val="dk1"/>
              </a:buClr>
              <a:buSzPct val="45833"/>
              <a:buFont typeface="Arial"/>
              <a:buNone/>
            </a:pPr>
            <a:endParaRPr sz="2400">
              <a:latin typeface="Arial"/>
              <a:ea typeface="Arial"/>
              <a:cs typeface="Arial"/>
              <a:sym typeface="Arial"/>
            </a:endParaRPr>
          </a:p>
          <a:p>
            <a:pPr marL="0" lvl="0" indent="-69850" rtl="0">
              <a:lnSpc>
                <a:spcPct val="115000"/>
              </a:lnSpc>
              <a:spcBef>
                <a:spcPts val="0"/>
              </a:spcBef>
              <a:buClr>
                <a:schemeClr val="dk1"/>
              </a:buClr>
              <a:buSzPct val="45833"/>
              <a:buFont typeface="Arial"/>
              <a:buNone/>
            </a:pPr>
            <a:r>
              <a:rPr lang="nl" sz="2400">
                <a:latin typeface="Arial"/>
                <a:ea typeface="Arial"/>
                <a:cs typeface="Arial"/>
                <a:sym typeface="Arial"/>
              </a:rPr>
              <a:t>Beredeneer of deze spotprenten representatief zijn voor de mening van katholieken over protestanten en andersom. </a:t>
            </a:r>
          </a:p>
        </p:txBody>
      </p:sp>
      <p:pic>
        <p:nvPicPr>
          <p:cNvPr id="217" name="Shape 217" descr="van_Maerlant_lyceum.png"/>
          <p:cNvPicPr preferRelativeResize="0"/>
          <p:nvPr/>
        </p:nvPicPr>
        <p:blipFill rotWithShape="1">
          <a:blip r:embed="rId3">
            <a:alphaModFix/>
          </a:blip>
          <a:srcRect/>
          <a:stretch/>
        </p:blipFill>
        <p:spPr>
          <a:xfrm>
            <a:off x="314175" y="205979"/>
            <a:ext cx="852779" cy="845164"/>
          </a:xfrm>
          <a:prstGeom prst="rect">
            <a:avLst/>
          </a:prstGeom>
          <a:noFill/>
          <a:ln>
            <a:noFill/>
          </a:ln>
        </p:spPr>
      </p:pic>
      <p:pic>
        <p:nvPicPr>
          <p:cNvPr id="218" name="Shape 218" descr="headerHomeBackground.png"/>
          <p:cNvPicPr preferRelativeResize="0"/>
          <p:nvPr/>
        </p:nvPicPr>
        <p:blipFill rotWithShape="1">
          <a:blip r:embed="rId4">
            <a:alphaModFix/>
          </a:blip>
          <a:srcRect r="61193"/>
          <a:stretch/>
        </p:blipFill>
        <p:spPr>
          <a:xfrm rot="5400000">
            <a:off x="4439646" y="-3376416"/>
            <a:ext cx="264709" cy="9144001"/>
          </a:xfrm>
          <a:prstGeom prst="rect">
            <a:avLst/>
          </a:prstGeom>
          <a:noFill/>
          <a:ln>
            <a:noFill/>
          </a:ln>
        </p:spPr>
      </p:pic>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Van Maerlantlyceum1">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213</Words>
  <Application>Microsoft Office PowerPoint</Application>
  <PresentationFormat>Diavoorstelling (16:9)</PresentationFormat>
  <Paragraphs>30</Paragraphs>
  <Slides>7</Slides>
  <Notes>7</Notes>
  <HiddenSlides>0</HiddenSlides>
  <MMClips>0</MMClips>
  <ScaleCrop>false</ScaleCrop>
  <HeadingPairs>
    <vt:vector size="6" baseType="variant">
      <vt:variant>
        <vt:lpstr>Gebruikte lettertypen</vt:lpstr>
      </vt:variant>
      <vt:variant>
        <vt:i4>2</vt:i4>
      </vt:variant>
      <vt:variant>
        <vt:lpstr>Thema</vt:lpstr>
      </vt:variant>
      <vt:variant>
        <vt:i4>2</vt:i4>
      </vt:variant>
      <vt:variant>
        <vt:lpstr>Diatitels</vt:lpstr>
      </vt:variant>
      <vt:variant>
        <vt:i4>7</vt:i4>
      </vt:variant>
    </vt:vector>
  </HeadingPairs>
  <TitlesOfParts>
    <vt:vector size="11" baseType="lpstr">
      <vt:lpstr>Arial</vt:lpstr>
      <vt:lpstr>Calibri</vt:lpstr>
      <vt:lpstr>simple-light-2</vt:lpstr>
      <vt:lpstr>Van Maerlantlyceum1</vt:lpstr>
      <vt:lpstr>Reformatie als propagandaoorlog</vt:lpstr>
      <vt:lpstr>Opdracht 1</vt:lpstr>
      <vt:lpstr>Opdracht 2</vt:lpstr>
      <vt:lpstr>Opdracht 3</vt:lpstr>
      <vt:lpstr>PowerPoint-presentatie</vt:lpstr>
      <vt:lpstr>PowerPoint-presentatie</vt:lpstr>
      <vt:lpstr>Opdracht 4 + 5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Reformatie als propagandaoorlog</dc:title>
  <cp:lastModifiedBy>Joyce</cp:lastModifiedBy>
  <cp:revision>1</cp:revision>
  <dcterms:modified xsi:type="dcterms:W3CDTF">2016-10-16T09:34:35Z</dcterms:modified>
</cp:coreProperties>
</file>