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7"/>
  </p:notesMasterIdLst>
  <p:sldIdLst>
    <p:sldId id="256" r:id="rId3"/>
    <p:sldId id="257" r:id="rId4"/>
    <p:sldId id="260" r:id="rId5"/>
    <p:sldId id="262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4993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1763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904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5241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318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1597818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elijking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ekop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ee objecte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Afbeelding met bijschrif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el en verticale teks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 rot="5400000">
            <a:off x="2874763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e titel en teks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 rot="5400000">
            <a:off x="5463778" y="1371600"/>
            <a:ext cx="438864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nl" sz="1000">
                <a:solidFill>
                  <a:schemeClr val="dk2"/>
                </a:solidFill>
              </a:rPr>
              <a:t>‹nr.›</a:t>
            </a:fld>
            <a:endParaRPr lang="nl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ctr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nl" dirty="0"/>
              <a:t>Filips II </a:t>
            </a:r>
            <a:r>
              <a:rPr lang="nl" dirty="0" smtClean="0"/>
              <a:t>vs. </a:t>
            </a:r>
            <a:r>
              <a:rPr lang="nl" dirty="0"/>
              <a:t>Willem van Oranje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nl"/>
              <a:t>Een strijd in woorden en daden</a:t>
            </a:r>
          </a:p>
        </p:txBody>
      </p:sp>
      <p:pic>
        <p:nvPicPr>
          <p:cNvPr id="131" name="Shape 131" descr="headerHomeBackgrou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4230901" y="-3637465"/>
            <a:ext cx="682200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 descr="van_Maerlant_lyceu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000" y="188125"/>
            <a:ext cx="1183200" cy="160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nl"/>
              <a:t>wat gaan we doen?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7200" y="1327938"/>
            <a:ext cx="8229600" cy="3266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40"/>
              </a:spcBef>
              <a:buNone/>
            </a:pPr>
            <a:r>
              <a:rPr lang="nl"/>
              <a:t>We gaan drie bronnen onderzoeken die te maken hebben met de afzetting van Filips II als koning van de Nederlanden.</a:t>
            </a:r>
          </a:p>
        </p:txBody>
      </p:sp>
      <p:pic>
        <p:nvPicPr>
          <p:cNvPr id="139" name="Shape 139" descr="van_Maerlant_lyceu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175" y="205975"/>
            <a:ext cx="670800" cy="8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 descr="headerHomeBackground.png"/>
          <p:cNvPicPr preferRelativeResize="0"/>
          <p:nvPr/>
        </p:nvPicPr>
        <p:blipFill rotWithShape="1">
          <a:blip r:embed="rId4">
            <a:alphaModFix/>
          </a:blip>
          <a:srcRect r="61193"/>
          <a:stretch/>
        </p:blipFill>
        <p:spPr>
          <a:xfrm rot="5400000">
            <a:off x="4439701" y="-3376471"/>
            <a:ext cx="2646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nl"/>
              <a:t>Drie documenten</a:t>
            </a:r>
          </a:p>
        </p:txBody>
      </p:sp>
      <p:pic>
        <p:nvPicPr>
          <p:cNvPr id="162" name="Shape 162" descr="van_Maerlant_lyceu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175" y="205975"/>
            <a:ext cx="644700" cy="8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 descr="headerHomeBackground.png"/>
          <p:cNvPicPr preferRelativeResize="0"/>
          <p:nvPr/>
        </p:nvPicPr>
        <p:blipFill rotWithShape="1">
          <a:blip r:embed="rId4">
            <a:alphaModFix/>
          </a:blip>
          <a:srcRect r="61193"/>
          <a:stretch/>
        </p:blipFill>
        <p:spPr>
          <a:xfrm rot="5400000">
            <a:off x="4439701" y="-3376471"/>
            <a:ext cx="264600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2303" y="1455850"/>
            <a:ext cx="2213874" cy="336507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6372700" y="4794800"/>
            <a:ext cx="2127000" cy="26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l" sz="900"/>
              <a:t>bron: wikimedia.org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3421575" y="4820925"/>
            <a:ext cx="2127000" cy="26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l" sz="900"/>
              <a:t>bron: dbnl.org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4174" y="1455849"/>
            <a:ext cx="2324679" cy="333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531775" y="4847100"/>
            <a:ext cx="1787100" cy="21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l" sz="900"/>
              <a:t>bron: engelfriet.net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34700" y="1441087"/>
            <a:ext cx="2213874" cy="339460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505625" y="2310225"/>
            <a:ext cx="1952700" cy="79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l"/>
              <a:t>Filips II doet Willem van Oranje in de ban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3509225" y="2881075"/>
            <a:ext cx="1952700" cy="79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l"/>
              <a:t>Willem van Oranje verdedigt zich tegen de beschuldigingen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6462887" y="3343325"/>
            <a:ext cx="1952700" cy="79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l"/>
              <a:t>De Staten-Generaal zetten Filips II af als landheer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4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nl" dirty="0"/>
              <a:t>D</a:t>
            </a:r>
            <a:r>
              <a:rPr lang="nl" dirty="0" smtClean="0"/>
              <a:t>e </a:t>
            </a:r>
            <a:r>
              <a:rPr lang="nl" dirty="0"/>
              <a:t>opdrachten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386450" y="1509713"/>
            <a:ext cx="8229600" cy="3266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14300" marR="88900" lvl="0" indent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nl" sz="1600" dirty="0" smtClean="0">
                <a:latin typeface="Arial"/>
                <a:ea typeface="Arial"/>
                <a:cs typeface="Arial"/>
                <a:sym typeface="Arial"/>
              </a:rPr>
              <a:t>Bestudeer de drie bronnen:</a:t>
            </a:r>
            <a:endParaRPr lang="nl" sz="1600" dirty="0" smtClean="0">
              <a:latin typeface="Arial"/>
              <a:ea typeface="Arial"/>
              <a:cs typeface="Arial"/>
              <a:sym typeface="Arial"/>
            </a:endParaRPr>
          </a:p>
          <a:p>
            <a:pPr marL="457200" marR="88900" lvl="0" indent="-3429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AutoNum type="arabicPeriod"/>
            </a:pPr>
            <a:r>
              <a:rPr lang="nl" sz="1600" dirty="0" smtClean="0">
                <a:latin typeface="Arial"/>
                <a:ea typeface="Arial"/>
                <a:cs typeface="Arial"/>
                <a:sym typeface="Arial"/>
              </a:rPr>
              <a:t>Welke </a:t>
            </a:r>
            <a:r>
              <a:rPr lang="nl" sz="1600" dirty="0">
                <a:latin typeface="Arial"/>
                <a:ea typeface="Arial"/>
                <a:cs typeface="Arial"/>
                <a:sym typeface="Arial"/>
              </a:rPr>
              <a:t>beschuldigingen uit Filips II tegen Willem van Oranje? (markeer in de tekst)</a:t>
            </a:r>
          </a:p>
          <a:p>
            <a:pPr marL="457200" marR="88900" lvl="0" indent="-3429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AutoNum type="arabicPeriod"/>
            </a:pPr>
            <a:r>
              <a:rPr lang="nl" sz="1600" dirty="0">
                <a:latin typeface="Arial"/>
                <a:ea typeface="Arial"/>
                <a:cs typeface="Arial"/>
                <a:sym typeface="Arial"/>
              </a:rPr>
              <a:t>Met welke tegenargumenten verdedigt Willem van Oranje zich en waar beschuldigt hij Filips II van? (markeer in de tekst)</a:t>
            </a:r>
          </a:p>
          <a:p>
            <a:pPr marL="457200" marR="88900" lvl="0" indent="-3429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AutoNum type="arabicPeriod"/>
            </a:pPr>
            <a:r>
              <a:rPr lang="nl" sz="1600" dirty="0">
                <a:latin typeface="Arial"/>
                <a:ea typeface="Arial"/>
                <a:cs typeface="Arial"/>
                <a:sym typeface="Arial"/>
              </a:rPr>
              <a:t>Hoe zie je deze beschuldigingen terug in het Plakkaat van Verlatinge?</a:t>
            </a:r>
          </a:p>
          <a:p>
            <a:pPr marL="457200" marR="88900" lvl="0" indent="-3429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AutoNum type="arabicPeriod"/>
            </a:pPr>
            <a:r>
              <a:rPr lang="nl" sz="1600" dirty="0">
                <a:latin typeface="Arial"/>
                <a:ea typeface="Arial"/>
                <a:cs typeface="Arial"/>
                <a:sym typeface="Arial"/>
              </a:rPr>
              <a:t>Godsdienstige en politieke oorzaken van de Opstand lopen door elkaar in deze documenten. </a:t>
            </a:r>
          </a:p>
          <a:p>
            <a:pPr marL="914400" marR="88900" lvl="1" indent="-3429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AutoNum type="alphaLcPeriod"/>
            </a:pPr>
            <a:r>
              <a:rPr lang="nl" sz="1600" dirty="0">
                <a:latin typeface="Arial"/>
                <a:ea typeface="Arial"/>
                <a:cs typeface="Arial"/>
                <a:sym typeface="Arial"/>
              </a:rPr>
              <a:t>Leg uit hoe de godsdienst de politiek beïnvloedde.</a:t>
            </a:r>
          </a:p>
          <a:p>
            <a:pPr marL="914400" marR="88900" lvl="1" indent="-3429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AutoNum type="alphaLcPeriod"/>
            </a:pPr>
            <a:r>
              <a:rPr lang="nl" sz="1600" dirty="0">
                <a:latin typeface="Arial"/>
                <a:ea typeface="Arial"/>
                <a:cs typeface="Arial"/>
                <a:sym typeface="Arial"/>
              </a:rPr>
              <a:t>Leg uit hoe de politiek de godsdienst beïnvloedde.</a:t>
            </a:r>
          </a:p>
          <a:p>
            <a:pPr marL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Lustria"/>
              <a:buNone/>
            </a:pPr>
            <a:endParaRPr sz="1600" dirty="0"/>
          </a:p>
        </p:txBody>
      </p:sp>
      <p:pic>
        <p:nvPicPr>
          <p:cNvPr id="187" name="Shape 187" descr="van_Maerlant_lyceu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175" y="205975"/>
            <a:ext cx="644700" cy="8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 descr="headerHomeBackground.png"/>
          <p:cNvPicPr preferRelativeResize="0"/>
          <p:nvPr/>
        </p:nvPicPr>
        <p:blipFill rotWithShape="1">
          <a:blip r:embed="rId4">
            <a:alphaModFix/>
          </a:blip>
          <a:srcRect r="61193"/>
          <a:stretch/>
        </p:blipFill>
        <p:spPr>
          <a:xfrm rot="5400000">
            <a:off x="4439701" y="-3376471"/>
            <a:ext cx="2646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an Maerlantlyceum1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Office PowerPoint</Application>
  <PresentationFormat>Diavoorstelling (16:9)</PresentationFormat>
  <Paragraphs>19</Paragraphs>
  <Slides>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Calibri</vt:lpstr>
      <vt:lpstr>Lustria</vt:lpstr>
      <vt:lpstr>simple-light-2</vt:lpstr>
      <vt:lpstr>Van Maerlantlyceum1</vt:lpstr>
      <vt:lpstr>Filips II vs. Willem van Oranje</vt:lpstr>
      <vt:lpstr>wat gaan we doen?</vt:lpstr>
      <vt:lpstr>Drie documenten</vt:lpstr>
      <vt:lpstr>De opdrachten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Filips II vs. Willem van Oranje</dc:title>
  <cp:lastModifiedBy>Joyce</cp:lastModifiedBy>
  <cp:revision>1</cp:revision>
  <dcterms:modified xsi:type="dcterms:W3CDTF">2016-10-16T09:44:50Z</dcterms:modified>
</cp:coreProperties>
</file>