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5"/>
  </p:notesMasterIdLst>
  <p:sldIdLst>
    <p:sldId id="256" r:id="rId4"/>
    <p:sldId id="260" r:id="rId5"/>
    <p:sldId id="261" r:id="rId6"/>
    <p:sldId id="262" r:id="rId7"/>
    <p:sldId id="263" r:id="rId8"/>
    <p:sldId id="264" r:id="rId9"/>
    <p:sldId id="265" r:id="rId10"/>
    <p:sldId id="266" r:id="rId11"/>
    <p:sldId id="267" r:id="rId12"/>
    <p:sldId id="268" r:id="rId13"/>
    <p:sldId id="26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870488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79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12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22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46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1602-1799</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monopolie op de handel in Azie</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eerste NV</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Multinational</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typerend voor opkomend handelskapitalisme</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Bestuur: heren 17</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In Azie: Gouverneur Generaal</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mocht optreden als regering van een land: oorlog verklaren en leger hebben</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Stichting factorijen: handelsposten</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17</a:t>
            </a:r>
            <a:r>
              <a:rPr lang="nl" sz="1200" b="0" i="0" u="none" strike="noStrike" cap="none" baseline="30000">
                <a:solidFill>
                  <a:schemeClr val="dk1"/>
                </a:solidFill>
                <a:latin typeface="Calibri"/>
                <a:ea typeface="Calibri"/>
                <a:cs typeface="Calibri"/>
                <a:sym typeface="Calibri"/>
              </a:rPr>
              <a:t>e</a:t>
            </a:r>
            <a:r>
              <a:rPr lang="nl" sz="1200" b="0" i="0" u="none" strike="noStrike" cap="none">
                <a:solidFill>
                  <a:schemeClr val="dk1"/>
                </a:solidFill>
                <a:latin typeface="Calibri"/>
                <a:ea typeface="Calibri"/>
                <a:cs typeface="Calibri"/>
                <a:sym typeface="Calibri"/>
              </a:rPr>
              <a:t> eeuw: vooral specerijen, 18</a:t>
            </a:r>
            <a:r>
              <a:rPr lang="nl" sz="1200" b="0" i="0" u="none" strike="noStrike" cap="none" baseline="30000">
                <a:solidFill>
                  <a:schemeClr val="dk1"/>
                </a:solidFill>
                <a:latin typeface="Calibri"/>
                <a:ea typeface="Calibri"/>
                <a:cs typeface="Calibri"/>
                <a:sym typeface="Calibri"/>
              </a:rPr>
              <a:t>e</a:t>
            </a:r>
            <a:r>
              <a:rPr lang="nl" sz="1200" b="0" i="0" u="none" strike="noStrike" cap="none">
                <a:solidFill>
                  <a:schemeClr val="dk1"/>
                </a:solidFill>
                <a:latin typeface="Calibri"/>
                <a:ea typeface="Calibri"/>
                <a:cs typeface="Calibri"/>
                <a:sym typeface="Calibri"/>
              </a:rPr>
              <a:t> eeuw meer thee en koffie</a:t>
            </a: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 sz="1200" b="0" i="0" u="none" strike="noStrike" cap="none">
                <a:solidFill>
                  <a:schemeClr val="dk1"/>
                </a:solidFill>
                <a:latin typeface="Calibri"/>
                <a:ea typeface="Calibri"/>
                <a:cs typeface="Calibri"/>
                <a:sym typeface="Calibri"/>
              </a:rPr>
              <a:t>3</a:t>
            </a:fld>
            <a:endParaRPr lang="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80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81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72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090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72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Geoctroyeerde West Indische Compagnie</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opgericht in 1621</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eerst vooral kaapvaart</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1628: Piet Hein verovert de zilvervloot</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In eerste instantie kolonies in Brazilie, New York, Antillen. </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New York geruild voor Suriname in 1667 nadat de Nederlanders het veroverd hadden en de Engelsen New Amsterdam veroverd hadden.</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Het West-Indisch Huis is het voormalige hoofdkwartier van de West-Indische Compagnie (WIC) in Amsterdam. In dit pand gaven de bevelhebbers van de WIC in 1625 opdracht tot de bouw van een fort op het eiland Manhattan, de eerste aanzet tot wat de wereldstad New York zou worden.</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Het West-Indisch Huis is gelegen aan de Herenmarkt, een pleintje tussen de Haarlemmerstraat en Brouwersgracht in het centrum van Amsterdam. Het pand werd in 1617 gebouwd als vleeshal (op de begane grond) en wachtruimte voor de schutterij (op de bovenetage). In 1623 werd het pand gehuurd door de twee jaar eerder opgerichte WIC, en tot 1647 gebruikt voor de vergaderingen van de Heren XIX, de bestuurders van de WIC. Het gebouw werd tijdens deze periode uitgebreid met twee vleugels rond een binnenplaats, zodat het drie keer zo groot werd. In 1647 raakte de WIC door het verlies van Nederlands Brazilië in financiële problemen en werd besloten om te verhuizen naar het West-Indisch Pakhuis op Rapenburg, waar de Oudeschans het IJ instroomt. Dit West-Indisch Pakhuis stond daarna bekend als het West-Indisch Huis. In 1674 verhuisde de WIC nogmaals en kreeg het nieuwe hoofdkwartier, de Voetboogdoelen, de benaming West-Indisch Huis (ook wel West-Indisch Binnenhuis).</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Vanaf 1657 werd het gebouw aan de Herenmarkt verhuurd als herberg onder de naam Nieuwezijds Heerenlogement. Vanaf 1825 diende het als wees- en bejaardentehuis van de Hersteld Evangelische Diaconie. Het huis onderging verbouwingen waarbij de hoge stoep verdween en de gevel werd gepleisterd.</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 sz="1200" b="0" i="0" u="none" strike="noStrike" cap="none">
                <a:solidFill>
                  <a:schemeClr val="dk1"/>
                </a:solidFill>
                <a:latin typeface="Calibri"/>
                <a:ea typeface="Calibri"/>
                <a:cs typeface="Calibri"/>
                <a:sym typeface="Calibri"/>
              </a:rPr>
              <a:t>8</a:t>
            </a:fld>
            <a:endParaRPr lang="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060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plantages in Suriname: suiker, tabak, cacao en koffie</a:t>
            </a:r>
          </a:p>
          <a:p>
            <a:pPr marL="0" marR="0" lvl="0" indent="0" algn="l" rtl="0">
              <a:spcBef>
                <a:spcPts val="0"/>
              </a:spcBef>
              <a:buSzPct val="25000"/>
              <a:buNone/>
            </a:pPr>
            <a:r>
              <a:rPr lang="nl" sz="1200" b="0" i="0" u="none" strike="noStrike" cap="none">
                <a:solidFill>
                  <a:schemeClr val="dk1"/>
                </a:solidFill>
                <a:latin typeface="Calibri"/>
                <a:ea typeface="Calibri"/>
                <a:cs typeface="Calibri"/>
                <a:sym typeface="Calibri"/>
              </a:rPr>
              <a:t>Afrika: goud en slaven</a:t>
            </a:r>
          </a:p>
        </p:txBody>
      </p:sp>
      <p:sp>
        <p:nvSpPr>
          <p:cNvPr id="292" name="Shape 2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 sz="1200" b="0" i="0" u="none" strike="noStrike" cap="none">
                <a:solidFill>
                  <a:schemeClr val="dk1"/>
                </a:solidFill>
                <a:latin typeface="Calibri"/>
                <a:ea typeface="Calibri"/>
                <a:cs typeface="Calibri"/>
                <a:sym typeface="Calibri"/>
              </a:rPr>
              <a:t>9</a:t>
            </a:fld>
            <a:endParaRPr lang="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23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34" name="Shape 134" descr="headerHomeBackground.png"/>
          <p:cNvPicPr preferRelativeResize="0"/>
          <p:nvPr/>
        </p:nvPicPr>
        <p:blipFill rotWithShape="1">
          <a:blip r:embed="rId2">
            <a:alphaModFix/>
          </a:blip>
          <a:srcRect/>
          <a:stretch/>
        </p:blipFill>
        <p:spPr>
          <a:xfrm rot="5400000">
            <a:off x="4230944" y="-3764643"/>
            <a:ext cx="682112" cy="9144001"/>
          </a:xfrm>
          <a:prstGeom prst="rect">
            <a:avLst/>
          </a:prstGeom>
          <a:noFill/>
          <a:ln>
            <a:noFill/>
          </a:ln>
        </p:spPr>
      </p:pic>
      <p:pic>
        <p:nvPicPr>
          <p:cNvPr id="135" name="Shape 135" descr="van_Maerlant_lyceum.png"/>
          <p:cNvPicPr preferRelativeResize="0"/>
          <p:nvPr/>
        </p:nvPicPr>
        <p:blipFill rotWithShape="1">
          <a:blip r:embed="rId3">
            <a:alphaModFix/>
          </a:blip>
          <a:srcRect/>
          <a:stretch/>
        </p:blipFill>
        <p:spPr>
          <a:xfrm>
            <a:off x="316894" y="147864"/>
            <a:ext cx="1422400" cy="14096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746521"/>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8" name="Shape 138"/>
          <p:cNvSpPr txBox="1">
            <a:spLocks noGrp="1"/>
          </p:cNvSpPr>
          <p:nvPr>
            <p:ph type="body" idx="1"/>
          </p:nvPr>
        </p:nvSpPr>
        <p:spPr>
          <a:xfrm>
            <a:off x="457200" y="1378856"/>
            <a:ext cx="8229600" cy="321576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9" name="Shape 139" descr="headerHomeBackground.png"/>
          <p:cNvPicPr preferRelativeResize="0"/>
          <p:nvPr/>
        </p:nvPicPr>
        <p:blipFill rotWithShape="1">
          <a:blip r:embed="rId2">
            <a:alphaModFix/>
          </a:blip>
          <a:srcRect r="61193"/>
          <a:stretch/>
        </p:blipFill>
        <p:spPr>
          <a:xfrm rot="5400000">
            <a:off x="4439646" y="-3438072"/>
            <a:ext cx="264709" cy="9144001"/>
          </a:xfrm>
          <a:prstGeom prst="rect">
            <a:avLst/>
          </a:prstGeom>
          <a:noFill/>
          <a:ln>
            <a:noFill/>
          </a:ln>
        </p:spPr>
      </p:pic>
      <p:pic>
        <p:nvPicPr>
          <p:cNvPr id="140" name="Shape 140" descr="van_Maerlant_lyceum.png"/>
          <p:cNvPicPr preferRelativeResize="0"/>
          <p:nvPr/>
        </p:nvPicPr>
        <p:blipFill rotWithShape="1">
          <a:blip r:embed="rId3">
            <a:alphaModFix/>
          </a:blip>
          <a:srcRect/>
          <a:stretch/>
        </p:blipFill>
        <p:spPr>
          <a:xfrm>
            <a:off x="323514" y="156408"/>
            <a:ext cx="852779" cy="84516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3" name="Shape 143"/>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144" name="Shape 144" descr="headerHomeBackground.png"/>
          <p:cNvPicPr preferRelativeResize="0"/>
          <p:nvPr/>
        </p:nvPicPr>
        <p:blipFill rotWithShape="1">
          <a:blip r:embed="rId2">
            <a:alphaModFix/>
          </a:blip>
          <a:srcRect/>
          <a:stretch/>
        </p:blipFill>
        <p:spPr>
          <a:xfrm rot="5400000">
            <a:off x="4246670" y="-3566857"/>
            <a:ext cx="682112" cy="9144001"/>
          </a:xfrm>
          <a:prstGeom prst="rect">
            <a:avLst/>
          </a:prstGeom>
          <a:noFill/>
          <a:ln>
            <a:noFill/>
          </a:ln>
        </p:spPr>
      </p:pic>
      <p:pic>
        <p:nvPicPr>
          <p:cNvPr id="145" name="Shape 145" descr="van_Maerlant_lyceum.png"/>
          <p:cNvPicPr preferRelativeResize="0"/>
          <p:nvPr/>
        </p:nvPicPr>
        <p:blipFill rotWithShape="1">
          <a:blip r:embed="rId3">
            <a:alphaModFix/>
          </a:blip>
          <a:srcRect/>
          <a:stretch/>
        </p:blipFill>
        <p:spPr>
          <a:xfrm>
            <a:off x="341086" y="235857"/>
            <a:ext cx="1422400" cy="14096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ee objecten">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710235"/>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378856"/>
            <a:ext cx="4038599" cy="3215765"/>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2"/>
          </p:nvPr>
        </p:nvSpPr>
        <p:spPr>
          <a:xfrm>
            <a:off x="4648200" y="1378856"/>
            <a:ext cx="4038599" cy="3215765"/>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pic>
        <p:nvPicPr>
          <p:cNvPr id="153" name="Shape 153" descr="headerHomeBackground.png"/>
          <p:cNvPicPr preferRelativeResize="0"/>
          <p:nvPr/>
        </p:nvPicPr>
        <p:blipFill rotWithShape="1">
          <a:blip r:embed="rId2">
            <a:alphaModFix/>
          </a:blip>
          <a:srcRect r="61193"/>
          <a:stretch/>
        </p:blipFill>
        <p:spPr>
          <a:xfrm rot="5400000">
            <a:off x="4439646" y="-3429000"/>
            <a:ext cx="264709" cy="9144001"/>
          </a:xfrm>
          <a:prstGeom prst="rect">
            <a:avLst/>
          </a:prstGeom>
          <a:noFill/>
          <a:ln>
            <a:noFill/>
          </a:ln>
        </p:spPr>
      </p:pic>
      <p:pic>
        <p:nvPicPr>
          <p:cNvPr id="154" name="Shape 154" descr="van_Maerlant_lyceum.png"/>
          <p:cNvPicPr preferRelativeResize="0"/>
          <p:nvPr/>
        </p:nvPicPr>
        <p:blipFill rotWithShape="1">
          <a:blip r:embed="rId3">
            <a:alphaModFix/>
          </a:blip>
          <a:srcRect/>
          <a:stretch/>
        </p:blipFill>
        <p:spPr>
          <a:xfrm>
            <a:off x="314175" y="205979"/>
            <a:ext cx="852779" cy="8451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69"/>
        <p:cNvGrpSpPr/>
        <p:nvPr/>
      </p:nvGrpSpPr>
      <p:grpSpPr>
        <a:xfrm>
          <a:off x="0" y="0"/>
          <a:ext cx="0" cy="0"/>
          <a:chOff x="0" y="0"/>
          <a:chExt cx="0" cy="0"/>
        </a:xfrm>
      </p:grpSpPr>
      <p:sp>
        <p:nvSpPr>
          <p:cNvPr id="170" name="Shape 17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5" name="Shape 175"/>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2" name="Shape 182"/>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9" name="Shape 189"/>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nl" sz="1000">
                <a:solidFill>
                  <a:schemeClr val="dk2"/>
                </a:solidFill>
              </a:rPr>
              <a:t>‹nr.›</a:t>
            </a:fld>
            <a:endParaRPr lang="n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 sz="1200" b="0" i="0" u="none" strike="noStrike" cap="none">
                <a:solidFill>
                  <a:srgbClr val="888888"/>
                </a:solidFill>
                <a:latin typeface="Calibri"/>
                <a:ea typeface="Calibri"/>
                <a:cs typeface="Calibri"/>
                <a:sym typeface="Calibri"/>
              </a:rPr>
              <a:t>‹nr.›</a:t>
            </a:fld>
            <a:endParaRPr lang="nl"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ctrTitle"/>
          </p:nvPr>
        </p:nvSpPr>
        <p:spPr>
          <a:xfrm>
            <a:off x="685800" y="1597818"/>
            <a:ext cx="7772400" cy="1102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a:t>Wereldeconomie</a:t>
            </a:r>
          </a:p>
        </p:txBody>
      </p:sp>
      <p:sp>
        <p:nvSpPr>
          <p:cNvPr id="204" name="Shape 204"/>
          <p:cNvSpPr txBox="1">
            <a:spLocks noGrp="1"/>
          </p:cNvSpPr>
          <p:nvPr>
            <p:ph type="subTitle" idx="1"/>
          </p:nvPr>
        </p:nvSpPr>
        <p:spPr>
          <a:xfrm>
            <a:off x="1371600" y="2914650"/>
            <a:ext cx="6400800" cy="131445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nl"/>
              <a:t>KA 25</a:t>
            </a:r>
          </a:p>
        </p:txBody>
      </p:sp>
      <p:pic>
        <p:nvPicPr>
          <p:cNvPr id="205" name="Shape 205" descr="headerHomeBackground.png"/>
          <p:cNvPicPr preferRelativeResize="0"/>
          <p:nvPr/>
        </p:nvPicPr>
        <p:blipFill rotWithShape="1">
          <a:blip r:embed="rId3">
            <a:alphaModFix/>
          </a:blip>
          <a:srcRect/>
          <a:stretch/>
        </p:blipFill>
        <p:spPr>
          <a:xfrm rot="5400000">
            <a:off x="4230901" y="-3637465"/>
            <a:ext cx="682200" cy="9144000"/>
          </a:xfrm>
          <a:prstGeom prst="rect">
            <a:avLst/>
          </a:prstGeom>
          <a:noFill/>
          <a:ln>
            <a:noFill/>
          </a:ln>
        </p:spPr>
      </p:pic>
      <p:pic>
        <p:nvPicPr>
          <p:cNvPr id="206" name="Shape 206" descr="van_Maerlant_lyceum.png"/>
          <p:cNvPicPr preferRelativeResize="0"/>
          <p:nvPr/>
        </p:nvPicPr>
        <p:blipFill rotWithShape="1">
          <a:blip r:embed="rId4">
            <a:alphaModFix/>
          </a:blip>
          <a:srcRect/>
          <a:stretch/>
        </p:blipFill>
        <p:spPr>
          <a:xfrm>
            <a:off x="543000" y="188125"/>
            <a:ext cx="1183200" cy="160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8"/>
            <a:ext cx="8229600" cy="7465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sz="4400" b="0" i="0" u="none" strike="noStrike" cap="none">
                <a:solidFill>
                  <a:schemeClr val="dk1"/>
                </a:solidFill>
                <a:latin typeface="Calibri"/>
                <a:ea typeface="Calibri"/>
                <a:cs typeface="Calibri"/>
                <a:sym typeface="Calibri"/>
              </a:rPr>
              <a:t>Wereldeconomie</a:t>
            </a:r>
          </a:p>
        </p:txBody>
      </p:sp>
      <p:pic>
        <p:nvPicPr>
          <p:cNvPr id="301" name="Shape 301" descr="wh18_worldtrade.jpg"/>
          <p:cNvPicPr preferRelativeResize="0"/>
          <p:nvPr/>
        </p:nvPicPr>
        <p:blipFill rotWithShape="1">
          <a:blip r:embed="rId3">
            <a:alphaModFix/>
          </a:blip>
          <a:srcRect t="7156" b="6392"/>
          <a:stretch/>
        </p:blipFill>
        <p:spPr>
          <a:xfrm>
            <a:off x="685800" y="1390657"/>
            <a:ext cx="7518399" cy="3606800"/>
          </a:xfrm>
          <a:prstGeom prst="rect">
            <a:avLst/>
          </a:prstGeom>
          <a:noFill/>
          <a:ln>
            <a:noFill/>
          </a:ln>
        </p:spPr>
      </p:pic>
      <p:sp>
        <p:nvSpPr>
          <p:cNvPr id="302" name="Shape 302"/>
          <p:cNvSpPr txBox="1"/>
          <p:nvPr/>
        </p:nvSpPr>
        <p:spPr>
          <a:xfrm>
            <a:off x="3009900" y="4025900"/>
            <a:ext cx="2667000" cy="971400"/>
          </a:xfrm>
          <a:prstGeom prst="rect">
            <a:avLst/>
          </a:prstGeom>
          <a:solidFill>
            <a:srgbClr val="FFFFFF"/>
          </a:solidFill>
          <a:ln>
            <a:noFill/>
          </a:ln>
        </p:spPr>
        <p:txBody>
          <a:bodyPr lIns="91425" tIns="91425" rIns="91425" bIns="91425" anchor="t" anchorCtr="0">
            <a:noAutofit/>
          </a:bodyPr>
          <a:lstStyle/>
          <a:p>
            <a:pPr lvl="0" algn="ctr">
              <a:spcBef>
                <a:spcPts val="0"/>
              </a:spcBef>
              <a:buNone/>
            </a:pPr>
            <a:r>
              <a:rPr lang="nl" sz="1800"/>
              <a:t>Handel tussen Europa, Afrika, Azië en Amerika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dirty="0"/>
              <a:t>D</a:t>
            </a:r>
            <a:r>
              <a:rPr lang="nl" dirty="0" smtClean="0"/>
              <a:t>e </a:t>
            </a:r>
            <a:r>
              <a:rPr lang="nl" dirty="0"/>
              <a:t>opdracht</a:t>
            </a:r>
          </a:p>
        </p:txBody>
      </p:sp>
      <p:sp>
        <p:nvSpPr>
          <p:cNvPr id="308" name="Shape 308"/>
          <p:cNvSpPr txBox="1">
            <a:spLocks noGrp="1"/>
          </p:cNvSpPr>
          <p:nvPr>
            <p:ph type="body" idx="1"/>
          </p:nvPr>
        </p:nvSpPr>
        <p:spPr>
          <a:xfrm>
            <a:off x="386450" y="1509713"/>
            <a:ext cx="8229600" cy="3266700"/>
          </a:xfrm>
          <a:prstGeom prst="rect">
            <a:avLst/>
          </a:prstGeom>
          <a:noFill/>
          <a:ln>
            <a:noFill/>
          </a:ln>
        </p:spPr>
        <p:txBody>
          <a:bodyPr lIns="91425" tIns="45700" rIns="91425" bIns="45700" anchor="t" anchorCtr="0">
            <a:noAutofit/>
          </a:bodyPr>
          <a:lstStyle/>
          <a:p>
            <a:pPr marL="457200" lvl="0" indent="-228600" algn="l" rtl="0">
              <a:spcBef>
                <a:spcPts val="0"/>
              </a:spcBef>
            </a:pPr>
            <a:r>
              <a:rPr lang="nl" dirty="0" smtClean="0"/>
              <a:t>Lees </a:t>
            </a:r>
            <a:r>
              <a:rPr lang="nl" dirty="0"/>
              <a:t>je bronnen</a:t>
            </a:r>
          </a:p>
          <a:p>
            <a:pPr marL="457200" lvl="0" indent="-228600" algn="l" rtl="0">
              <a:spcBef>
                <a:spcPts val="0"/>
              </a:spcBef>
            </a:pPr>
            <a:r>
              <a:rPr lang="nl" dirty="0"/>
              <a:t>Z</a:t>
            </a:r>
            <a:r>
              <a:rPr lang="nl" dirty="0" smtClean="0"/>
              <a:t>oek </a:t>
            </a:r>
            <a:r>
              <a:rPr lang="nl" dirty="0"/>
              <a:t>uit waar alle producten vandaan komen</a:t>
            </a:r>
          </a:p>
          <a:p>
            <a:pPr marL="457200" lvl="0" indent="-228600" algn="l" rtl="0">
              <a:spcBef>
                <a:spcPts val="0"/>
              </a:spcBef>
            </a:pPr>
            <a:r>
              <a:rPr lang="nl" dirty="0"/>
              <a:t>L</a:t>
            </a:r>
            <a:r>
              <a:rPr lang="nl" dirty="0" smtClean="0"/>
              <a:t>eg </a:t>
            </a:r>
            <a:r>
              <a:rPr lang="nl" dirty="0"/>
              <a:t>de producten op de juiste plaats op de </a:t>
            </a:r>
            <a:r>
              <a:rPr lang="nl" dirty="0" smtClean="0"/>
              <a:t>kaart</a:t>
            </a:r>
            <a:endParaRPr lang="nl" dirty="0"/>
          </a:p>
        </p:txBody>
      </p:sp>
      <p:pic>
        <p:nvPicPr>
          <p:cNvPr id="309" name="Shape 309"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310" name="Shape 310"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7465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dirty="0"/>
              <a:t>K</a:t>
            </a:r>
            <a:r>
              <a:rPr lang="nl" sz="4400" b="0" i="0" u="none" strike="noStrike" cap="none" dirty="0" smtClean="0">
                <a:solidFill>
                  <a:schemeClr val="dk1"/>
                </a:solidFill>
                <a:latin typeface="Calibri"/>
                <a:ea typeface="Calibri"/>
                <a:cs typeface="Calibri"/>
                <a:sym typeface="Calibri"/>
              </a:rPr>
              <a:t>olonisatie</a:t>
            </a:r>
            <a:endParaRPr lang="nl" sz="4400" b="0" i="0" u="none" strike="noStrike" cap="none" dirty="0">
              <a:solidFill>
                <a:schemeClr val="dk1"/>
              </a:solidFill>
              <a:latin typeface="Calibri"/>
              <a:ea typeface="Calibri"/>
              <a:cs typeface="Calibri"/>
              <a:sym typeface="Calibri"/>
            </a:endParaRPr>
          </a:p>
        </p:txBody>
      </p:sp>
      <p:pic>
        <p:nvPicPr>
          <p:cNvPr id="236" name="Shape 236" descr="overzeese Europese rijken 1700.jpg"/>
          <p:cNvPicPr preferRelativeResize="0"/>
          <p:nvPr/>
        </p:nvPicPr>
        <p:blipFill rotWithShape="1">
          <a:blip r:embed="rId3">
            <a:alphaModFix/>
          </a:blip>
          <a:srcRect/>
          <a:stretch/>
        </p:blipFill>
        <p:spPr>
          <a:xfrm>
            <a:off x="1169508" y="1308926"/>
            <a:ext cx="6804981" cy="38345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05978"/>
            <a:ext cx="8229600" cy="7465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sz="4400" b="0" i="0" u="none" strike="noStrike" cap="none">
                <a:solidFill>
                  <a:schemeClr val="dk1"/>
                </a:solidFill>
                <a:latin typeface="Calibri"/>
                <a:ea typeface="Calibri"/>
                <a:cs typeface="Calibri"/>
                <a:sym typeface="Calibri"/>
              </a:rPr>
              <a:t>VOC</a:t>
            </a:r>
          </a:p>
        </p:txBody>
      </p:sp>
      <p:pic>
        <p:nvPicPr>
          <p:cNvPr id="243" name="Shape 243" descr="voc_.jpg"/>
          <p:cNvPicPr preferRelativeResize="0"/>
          <p:nvPr/>
        </p:nvPicPr>
        <p:blipFill rotWithShape="1">
          <a:blip r:embed="rId3">
            <a:alphaModFix/>
          </a:blip>
          <a:srcRect/>
          <a:stretch/>
        </p:blipFill>
        <p:spPr>
          <a:xfrm>
            <a:off x="768350" y="1531230"/>
            <a:ext cx="7607299" cy="316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lvl="0" rtl="0">
              <a:lnSpc>
                <a:spcPct val="90000"/>
              </a:lnSpc>
              <a:spcBef>
                <a:spcPts val="0"/>
              </a:spcBef>
              <a:buClr>
                <a:schemeClr val="dk1"/>
              </a:buClr>
              <a:buSzPct val="25000"/>
              <a:buFont typeface="Calibri"/>
              <a:buNone/>
            </a:pPr>
            <a:r>
              <a:rPr lang="nl" sz="3300"/>
              <a:t>Stapelmarkt belangrijkst voor Amsterdam</a:t>
            </a:r>
          </a:p>
        </p:txBody>
      </p:sp>
      <p:sp>
        <p:nvSpPr>
          <p:cNvPr id="249" name="Shape 249"/>
          <p:cNvSpPr txBox="1">
            <a:spLocks noGrp="1"/>
          </p:cNvSpPr>
          <p:nvPr>
            <p:ph type="body" idx="1"/>
          </p:nvPr>
        </p:nvSpPr>
        <p:spPr>
          <a:xfrm>
            <a:off x="386450" y="1687525"/>
            <a:ext cx="4541100" cy="3266700"/>
          </a:xfrm>
          <a:prstGeom prst="rect">
            <a:avLst/>
          </a:prstGeom>
          <a:noFill/>
          <a:ln>
            <a:noFill/>
          </a:ln>
        </p:spPr>
        <p:txBody>
          <a:bodyPr lIns="91425" tIns="45700" rIns="91425" bIns="45700" anchor="t" anchorCtr="0">
            <a:noAutofit/>
          </a:bodyPr>
          <a:lstStyle/>
          <a:p>
            <a:pPr marL="177800" lvl="0" indent="-171450" rtl="0">
              <a:lnSpc>
                <a:spcPct val="90000"/>
              </a:lnSpc>
              <a:spcBef>
                <a:spcPts val="0"/>
              </a:spcBef>
              <a:buSzPct val="100000"/>
            </a:pPr>
            <a:r>
              <a:rPr lang="nl" sz="2100"/>
              <a:t>Stapelen zorgde voor een buffer van onder andere graan en hout</a:t>
            </a:r>
          </a:p>
          <a:p>
            <a:pPr marL="177800" lvl="0" indent="-171450" rtl="0">
              <a:lnSpc>
                <a:spcPct val="90000"/>
              </a:lnSpc>
              <a:spcBef>
                <a:spcPts val="800"/>
              </a:spcBef>
              <a:buSzPct val="100000"/>
            </a:pPr>
            <a:r>
              <a:rPr lang="nl" sz="2100"/>
              <a:t>Belangrijk in onzekere tijden</a:t>
            </a:r>
          </a:p>
          <a:p>
            <a:pPr marL="177800" lvl="0" indent="-171450" rtl="0">
              <a:lnSpc>
                <a:spcPct val="90000"/>
              </a:lnSpc>
              <a:spcBef>
                <a:spcPts val="800"/>
              </a:spcBef>
              <a:buSzPct val="100000"/>
            </a:pPr>
            <a:r>
              <a:rPr lang="nl" sz="2100"/>
              <a:t>Hollandse kooplieden inventief en niet kieskeurig</a:t>
            </a:r>
          </a:p>
          <a:p>
            <a:pPr marL="177800" lvl="0" indent="-171450" rtl="0">
              <a:lnSpc>
                <a:spcPct val="90000"/>
              </a:lnSpc>
              <a:spcBef>
                <a:spcPts val="800"/>
              </a:spcBef>
              <a:buSzPct val="100000"/>
            </a:pPr>
            <a:r>
              <a:rPr lang="nl" sz="2100"/>
              <a:t>Ook handel met de vijanden</a:t>
            </a:r>
          </a:p>
          <a:p>
            <a:pPr marL="0" lvl="0" indent="0" algn="l" rtl="0">
              <a:spcBef>
                <a:spcPts val="0"/>
              </a:spcBef>
              <a:buClr>
                <a:schemeClr val="lt1"/>
              </a:buClr>
              <a:buSzPct val="25000"/>
              <a:buFont typeface="Lustria"/>
              <a:buNone/>
            </a:pPr>
            <a:endParaRPr/>
          </a:p>
        </p:txBody>
      </p:sp>
      <p:pic>
        <p:nvPicPr>
          <p:cNvPr id="250" name="Shape 250"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251" name="Shape 251"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252" name="Shape 252"/>
          <p:cNvPicPr preferRelativeResize="0">
            <a:picLocks noGrp="1"/>
          </p:cNvPicPr>
          <p:nvPr>
            <p:ph type="body" idx="4294967295"/>
          </p:nvPr>
        </p:nvPicPr>
        <p:blipFill rotWithShape="1">
          <a:blip r:embed="rId5">
            <a:alphaModFix/>
          </a:blip>
          <a:srcRect/>
          <a:stretch/>
        </p:blipFill>
        <p:spPr>
          <a:xfrm>
            <a:off x="6110435" y="1511368"/>
            <a:ext cx="2447699" cy="326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lvl="0" rtl="0">
              <a:lnSpc>
                <a:spcPct val="90000"/>
              </a:lnSpc>
              <a:spcBef>
                <a:spcPts val="0"/>
              </a:spcBef>
              <a:buClr>
                <a:schemeClr val="dk1"/>
              </a:buClr>
              <a:buSzPct val="25000"/>
              <a:buFont typeface="Calibri"/>
              <a:buNone/>
            </a:pPr>
            <a:r>
              <a:rPr lang="nl" sz="3300"/>
              <a:t>Van concurrentie naar Compagnie</a:t>
            </a:r>
          </a:p>
        </p:txBody>
      </p:sp>
      <p:sp>
        <p:nvSpPr>
          <p:cNvPr id="258" name="Shape 258"/>
          <p:cNvSpPr txBox="1">
            <a:spLocks noGrp="1"/>
          </p:cNvSpPr>
          <p:nvPr>
            <p:ph type="body" idx="1"/>
          </p:nvPr>
        </p:nvSpPr>
        <p:spPr>
          <a:xfrm>
            <a:off x="386450" y="1509725"/>
            <a:ext cx="4592100" cy="3266700"/>
          </a:xfrm>
          <a:prstGeom prst="rect">
            <a:avLst/>
          </a:prstGeom>
          <a:noFill/>
          <a:ln>
            <a:noFill/>
          </a:ln>
        </p:spPr>
        <p:txBody>
          <a:bodyPr lIns="91425" tIns="45700" rIns="91425" bIns="45700" anchor="t" anchorCtr="0">
            <a:noAutofit/>
          </a:bodyPr>
          <a:lstStyle/>
          <a:p>
            <a:pPr marL="177800" lvl="0" indent="-171450" rtl="0">
              <a:lnSpc>
                <a:spcPct val="90000"/>
              </a:lnSpc>
              <a:spcBef>
                <a:spcPts val="0"/>
              </a:spcBef>
              <a:buSzPct val="100000"/>
            </a:pPr>
            <a:r>
              <a:rPr lang="nl" sz="2100"/>
              <a:t>Rond 1600 Republiek actief in </a:t>
            </a:r>
            <a:r>
              <a:rPr lang="nl" sz="2100" i="1"/>
              <a:t>wereldeconomie</a:t>
            </a:r>
          </a:p>
          <a:p>
            <a:pPr marL="177800" lvl="0" indent="-171450" rtl="0">
              <a:lnSpc>
                <a:spcPct val="90000"/>
              </a:lnSpc>
              <a:spcBef>
                <a:spcPts val="800"/>
              </a:spcBef>
              <a:buSzPct val="100000"/>
            </a:pPr>
            <a:r>
              <a:rPr lang="nl" sz="2100"/>
              <a:t>Voorop in het </a:t>
            </a:r>
            <a:r>
              <a:rPr lang="nl" sz="2100" i="1"/>
              <a:t>handelskapitalisme</a:t>
            </a:r>
          </a:p>
          <a:p>
            <a:pPr marL="177800" lvl="0" indent="-171450" rtl="0">
              <a:lnSpc>
                <a:spcPct val="90000"/>
              </a:lnSpc>
              <a:spcBef>
                <a:spcPts val="800"/>
              </a:spcBef>
              <a:buSzPct val="100000"/>
            </a:pPr>
            <a:r>
              <a:rPr lang="nl" sz="2100"/>
              <a:t>1594 eerste expeditie naar Azië om zelf (ipv Spanje en Portugal) specerijen te gaan halen</a:t>
            </a:r>
          </a:p>
          <a:p>
            <a:pPr marL="177800" lvl="0" indent="-171450" rtl="0">
              <a:lnSpc>
                <a:spcPct val="90000"/>
              </a:lnSpc>
              <a:spcBef>
                <a:spcPts val="800"/>
              </a:spcBef>
              <a:buSzPct val="100000"/>
            </a:pPr>
            <a:r>
              <a:rPr lang="nl" sz="2100"/>
              <a:t>Veel doden en groot verlies: maar de ontdekking was grote winst</a:t>
            </a:r>
          </a:p>
          <a:p>
            <a:pPr marL="0" lvl="0" indent="0" algn="l" rtl="0">
              <a:spcBef>
                <a:spcPts val="0"/>
              </a:spcBef>
              <a:buClr>
                <a:schemeClr val="lt1"/>
              </a:buClr>
              <a:buSzPct val="25000"/>
              <a:buFont typeface="Lustria"/>
              <a:buNone/>
            </a:pPr>
            <a:endParaRPr/>
          </a:p>
        </p:txBody>
      </p:sp>
      <p:pic>
        <p:nvPicPr>
          <p:cNvPr id="259" name="Shape 259"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260" name="Shape 260"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261" name="Shape 261"/>
          <p:cNvPicPr preferRelativeResize="0">
            <a:picLocks noGrp="1"/>
          </p:cNvPicPr>
          <p:nvPr>
            <p:ph type="body" idx="4294967295"/>
          </p:nvPr>
        </p:nvPicPr>
        <p:blipFill rotWithShape="1">
          <a:blip r:embed="rId5">
            <a:alphaModFix/>
          </a:blip>
          <a:srcRect/>
          <a:stretch/>
        </p:blipFill>
        <p:spPr>
          <a:xfrm>
            <a:off x="5073650" y="1631187"/>
            <a:ext cx="3886200" cy="273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lvl="0" rtl="0">
              <a:lnSpc>
                <a:spcPct val="90000"/>
              </a:lnSpc>
              <a:spcBef>
                <a:spcPts val="0"/>
              </a:spcBef>
              <a:buClr>
                <a:schemeClr val="dk1"/>
              </a:buClr>
              <a:buSzPct val="25000"/>
              <a:buFont typeface="Calibri"/>
              <a:buNone/>
            </a:pPr>
            <a:r>
              <a:rPr lang="nl" sz="3300"/>
              <a:t>Spoedig een hype</a:t>
            </a:r>
          </a:p>
        </p:txBody>
      </p:sp>
      <p:sp>
        <p:nvSpPr>
          <p:cNvPr id="267" name="Shape 267"/>
          <p:cNvSpPr txBox="1">
            <a:spLocks noGrp="1"/>
          </p:cNvSpPr>
          <p:nvPr>
            <p:ph type="body" idx="1"/>
          </p:nvPr>
        </p:nvSpPr>
        <p:spPr>
          <a:xfrm>
            <a:off x="386450" y="1509725"/>
            <a:ext cx="4211100" cy="3266700"/>
          </a:xfrm>
          <a:prstGeom prst="rect">
            <a:avLst/>
          </a:prstGeom>
          <a:noFill/>
          <a:ln>
            <a:noFill/>
          </a:ln>
        </p:spPr>
        <p:txBody>
          <a:bodyPr lIns="91425" tIns="45700" rIns="91425" bIns="45700" anchor="t" anchorCtr="0">
            <a:noAutofit/>
          </a:bodyPr>
          <a:lstStyle/>
          <a:p>
            <a:pPr marL="177800" lvl="0" indent="-171450" rtl="0">
              <a:lnSpc>
                <a:spcPct val="90000"/>
              </a:lnSpc>
              <a:spcBef>
                <a:spcPts val="0"/>
              </a:spcBef>
              <a:buSzPct val="100000"/>
            </a:pPr>
            <a:r>
              <a:rPr lang="nl" sz="2100"/>
              <a:t>Door de grote concurrentie duurdere inkoop en lagere verkoopprijzen</a:t>
            </a:r>
          </a:p>
          <a:p>
            <a:pPr marL="177800" lvl="0" indent="-171450" rtl="0">
              <a:lnSpc>
                <a:spcPct val="90000"/>
              </a:lnSpc>
              <a:spcBef>
                <a:spcPts val="800"/>
              </a:spcBef>
              <a:buSzPct val="100000"/>
            </a:pPr>
            <a:r>
              <a:rPr lang="nl" sz="2100"/>
              <a:t>1602 de VOC opgericht (initiatief van Johan van Oldenbarnevelt</a:t>
            </a:r>
          </a:p>
          <a:p>
            <a:pPr marL="177800" lvl="0" indent="-171450" rtl="0">
              <a:lnSpc>
                <a:spcPct val="90000"/>
              </a:lnSpc>
              <a:spcBef>
                <a:spcPts val="800"/>
              </a:spcBef>
              <a:buSzPct val="100000"/>
            </a:pPr>
            <a:r>
              <a:rPr lang="nl" sz="2100"/>
              <a:t>Eerste NV in de geschiedenis (veel mensen kochten aandelen)</a:t>
            </a:r>
          </a:p>
          <a:p>
            <a:pPr marL="177800" lvl="0" indent="-171450" rtl="0">
              <a:lnSpc>
                <a:spcPct val="90000"/>
              </a:lnSpc>
              <a:spcBef>
                <a:spcPts val="800"/>
              </a:spcBef>
              <a:buSzPct val="100000"/>
            </a:pPr>
            <a:r>
              <a:rPr lang="nl" sz="2100"/>
              <a:t>En eerste multinational</a:t>
            </a:r>
          </a:p>
          <a:p>
            <a:pPr marL="0" lvl="0" indent="0" algn="l" rtl="0">
              <a:spcBef>
                <a:spcPts val="0"/>
              </a:spcBef>
              <a:buClr>
                <a:schemeClr val="lt1"/>
              </a:buClr>
              <a:buSzPct val="25000"/>
              <a:buFont typeface="Lustria"/>
              <a:buNone/>
            </a:pPr>
            <a:endParaRPr/>
          </a:p>
        </p:txBody>
      </p:sp>
      <p:pic>
        <p:nvPicPr>
          <p:cNvPr id="268" name="Shape 268"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269" name="Shape 269"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270" name="Shape 270"/>
          <p:cNvPicPr preferRelativeResize="0">
            <a:picLocks noGrp="1"/>
          </p:cNvPicPr>
          <p:nvPr>
            <p:ph type="body" idx="4294967295"/>
          </p:nvPr>
        </p:nvPicPr>
        <p:blipFill rotWithShape="1">
          <a:blip r:embed="rId5">
            <a:alphaModFix/>
          </a:blip>
          <a:srcRect/>
          <a:stretch/>
        </p:blipFill>
        <p:spPr>
          <a:xfrm>
            <a:off x="6004527" y="1509725"/>
            <a:ext cx="2226000" cy="313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lvl="0" rtl="0">
              <a:lnSpc>
                <a:spcPct val="90000"/>
              </a:lnSpc>
              <a:spcBef>
                <a:spcPts val="0"/>
              </a:spcBef>
              <a:buClr>
                <a:schemeClr val="dk1"/>
              </a:buClr>
              <a:buSzPct val="25000"/>
              <a:buFont typeface="Calibri"/>
              <a:buNone/>
            </a:pPr>
            <a:r>
              <a:rPr lang="nl" sz="3300"/>
              <a:t>Desnoods met harde hand</a:t>
            </a:r>
          </a:p>
        </p:txBody>
      </p:sp>
      <p:sp>
        <p:nvSpPr>
          <p:cNvPr id="276" name="Shape 276"/>
          <p:cNvSpPr txBox="1">
            <a:spLocks noGrp="1"/>
          </p:cNvSpPr>
          <p:nvPr>
            <p:ph type="body" idx="1"/>
          </p:nvPr>
        </p:nvSpPr>
        <p:spPr>
          <a:xfrm>
            <a:off x="386450" y="1509725"/>
            <a:ext cx="5163300" cy="3266700"/>
          </a:xfrm>
          <a:prstGeom prst="rect">
            <a:avLst/>
          </a:prstGeom>
          <a:noFill/>
          <a:ln>
            <a:noFill/>
          </a:ln>
        </p:spPr>
        <p:txBody>
          <a:bodyPr lIns="91425" tIns="45700" rIns="91425" bIns="45700" anchor="t" anchorCtr="0">
            <a:noAutofit/>
          </a:bodyPr>
          <a:lstStyle/>
          <a:p>
            <a:pPr marL="177800" lvl="0" indent="-171450" rtl="0">
              <a:lnSpc>
                <a:spcPct val="90000"/>
              </a:lnSpc>
              <a:spcBef>
                <a:spcPts val="0"/>
              </a:spcBef>
              <a:buSzPct val="100000"/>
            </a:pPr>
            <a:r>
              <a:rPr lang="nl" sz="2100"/>
              <a:t>VOC kreeg monopolie op de handel met Azië van de Staten-Generaal</a:t>
            </a:r>
          </a:p>
          <a:p>
            <a:pPr marL="177800" lvl="0" indent="-171450" rtl="0">
              <a:lnSpc>
                <a:spcPct val="90000"/>
              </a:lnSpc>
              <a:spcBef>
                <a:spcPts val="800"/>
              </a:spcBef>
              <a:buSzPct val="100000"/>
            </a:pPr>
            <a:r>
              <a:rPr lang="nl" sz="2100"/>
              <a:t>Bevoegdheden:</a:t>
            </a:r>
          </a:p>
          <a:p>
            <a:pPr marL="673100" lvl="0" indent="-184150" rtl="0">
              <a:lnSpc>
                <a:spcPct val="90000"/>
              </a:lnSpc>
              <a:spcBef>
                <a:spcPts val="800"/>
              </a:spcBef>
              <a:buSzPct val="100000"/>
            </a:pPr>
            <a:r>
              <a:rPr lang="nl" sz="1700"/>
              <a:t>Handelsovereenkomsten sluiten met vorsten</a:t>
            </a:r>
          </a:p>
          <a:p>
            <a:pPr marL="673100" lvl="0" indent="-184150" rtl="0">
              <a:lnSpc>
                <a:spcPct val="90000"/>
              </a:lnSpc>
              <a:spcBef>
                <a:spcPts val="800"/>
              </a:spcBef>
              <a:buSzPct val="100000"/>
            </a:pPr>
            <a:r>
              <a:rPr lang="nl" sz="1700"/>
              <a:t>Soldaten en bestuursambtenaren in dienst nemen</a:t>
            </a:r>
          </a:p>
          <a:p>
            <a:pPr marL="673100" lvl="0" indent="-184150" rtl="0">
              <a:lnSpc>
                <a:spcPct val="90000"/>
              </a:lnSpc>
              <a:spcBef>
                <a:spcPts val="800"/>
              </a:spcBef>
              <a:buSzPct val="100000"/>
            </a:pPr>
            <a:r>
              <a:rPr lang="nl" sz="1700"/>
              <a:t>Forten bouwen</a:t>
            </a:r>
          </a:p>
          <a:p>
            <a:pPr marL="673100" lvl="0" indent="-184150" rtl="0">
              <a:lnSpc>
                <a:spcPct val="90000"/>
              </a:lnSpc>
              <a:spcBef>
                <a:spcPts val="800"/>
              </a:spcBef>
              <a:buSzPct val="100000"/>
            </a:pPr>
            <a:r>
              <a:rPr lang="nl" sz="1700"/>
              <a:t>Geweld gebruiken</a:t>
            </a:r>
          </a:p>
          <a:p>
            <a:pPr marL="0" lvl="0" indent="0" algn="l" rtl="0">
              <a:spcBef>
                <a:spcPts val="0"/>
              </a:spcBef>
              <a:buClr>
                <a:schemeClr val="lt1"/>
              </a:buClr>
              <a:buSzPct val="25000"/>
              <a:buFont typeface="Lustria"/>
              <a:buNone/>
            </a:pPr>
            <a:endParaRPr/>
          </a:p>
        </p:txBody>
      </p:sp>
      <p:pic>
        <p:nvPicPr>
          <p:cNvPr id="277" name="Shape 277" descr="van_Maerlant_lyceum.png"/>
          <p:cNvPicPr preferRelativeResize="0"/>
          <p:nvPr/>
        </p:nvPicPr>
        <p:blipFill rotWithShape="1">
          <a:blip r:embed="rId3">
            <a:alphaModFix/>
          </a:blip>
          <a:srcRect/>
          <a:stretch/>
        </p:blipFill>
        <p:spPr>
          <a:xfrm>
            <a:off x="314175" y="205975"/>
            <a:ext cx="644700" cy="845100"/>
          </a:xfrm>
          <a:prstGeom prst="rect">
            <a:avLst/>
          </a:prstGeom>
          <a:noFill/>
          <a:ln>
            <a:noFill/>
          </a:ln>
        </p:spPr>
      </p:pic>
      <p:pic>
        <p:nvPicPr>
          <p:cNvPr id="278" name="Shape 278" descr="headerHomeBackground.png"/>
          <p:cNvPicPr preferRelativeResize="0"/>
          <p:nvPr/>
        </p:nvPicPr>
        <p:blipFill rotWithShape="1">
          <a:blip r:embed="rId4">
            <a:alphaModFix/>
          </a:blip>
          <a:srcRect r="61193"/>
          <a:stretch/>
        </p:blipFill>
        <p:spPr>
          <a:xfrm rot="5400000">
            <a:off x="4439701" y="-3376471"/>
            <a:ext cx="264600" cy="9144000"/>
          </a:xfrm>
          <a:prstGeom prst="rect">
            <a:avLst/>
          </a:prstGeom>
          <a:noFill/>
          <a:ln>
            <a:noFill/>
          </a:ln>
        </p:spPr>
      </p:pic>
      <p:pic>
        <p:nvPicPr>
          <p:cNvPr id="279" name="Shape 279"/>
          <p:cNvPicPr preferRelativeResize="0">
            <a:picLocks noGrp="1"/>
          </p:cNvPicPr>
          <p:nvPr>
            <p:ph type="body" idx="4294967295"/>
          </p:nvPr>
        </p:nvPicPr>
        <p:blipFill rotWithShape="1">
          <a:blip r:embed="rId5">
            <a:alphaModFix/>
          </a:blip>
          <a:srcRect/>
          <a:stretch/>
        </p:blipFill>
        <p:spPr>
          <a:xfrm flipH="1">
            <a:off x="6103301" y="1573923"/>
            <a:ext cx="2390100" cy="3202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05978"/>
            <a:ext cx="8229600" cy="74652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sz="4400" b="0" i="0" u="none" strike="noStrike" cap="none">
                <a:solidFill>
                  <a:schemeClr val="dk1"/>
                </a:solidFill>
                <a:latin typeface="Calibri"/>
                <a:ea typeface="Calibri"/>
                <a:cs typeface="Calibri"/>
                <a:sym typeface="Calibri"/>
              </a:rPr>
              <a:t>WIC</a:t>
            </a:r>
          </a:p>
        </p:txBody>
      </p:sp>
      <p:pic>
        <p:nvPicPr>
          <p:cNvPr id="286" name="Shape 286" descr="800px-West-Indisch_Huis.jpg"/>
          <p:cNvPicPr preferRelativeResize="0"/>
          <p:nvPr/>
        </p:nvPicPr>
        <p:blipFill rotWithShape="1">
          <a:blip r:embed="rId3">
            <a:alphaModFix/>
          </a:blip>
          <a:srcRect/>
          <a:stretch/>
        </p:blipFill>
        <p:spPr>
          <a:xfrm>
            <a:off x="287865" y="1866900"/>
            <a:ext cx="5754964" cy="3086100"/>
          </a:xfrm>
          <a:prstGeom prst="rect">
            <a:avLst/>
          </a:prstGeom>
          <a:noFill/>
          <a:ln>
            <a:noFill/>
          </a:ln>
        </p:spPr>
      </p:pic>
      <p:pic>
        <p:nvPicPr>
          <p:cNvPr id="287" name="Shape 287" descr="wic.gif"/>
          <p:cNvPicPr preferRelativeResize="0"/>
          <p:nvPr/>
        </p:nvPicPr>
        <p:blipFill rotWithShape="1">
          <a:blip r:embed="rId4">
            <a:alphaModFix/>
          </a:blip>
          <a:srcRect/>
          <a:stretch/>
        </p:blipFill>
        <p:spPr>
          <a:xfrm>
            <a:off x="5416810" y="1561603"/>
            <a:ext cx="3458556" cy="1726626"/>
          </a:xfrm>
          <a:prstGeom prst="rect">
            <a:avLst/>
          </a:prstGeom>
          <a:noFill/>
          <a:ln>
            <a:noFill/>
          </a:ln>
        </p:spPr>
      </p:pic>
      <p:sp>
        <p:nvSpPr>
          <p:cNvPr id="288" name="Shape 288"/>
          <p:cNvSpPr txBox="1"/>
          <p:nvPr/>
        </p:nvSpPr>
        <p:spPr>
          <a:xfrm>
            <a:off x="6121400" y="3733800"/>
            <a:ext cx="2806800" cy="1231800"/>
          </a:xfrm>
          <a:prstGeom prst="rect">
            <a:avLst/>
          </a:prstGeom>
          <a:noFill/>
          <a:ln>
            <a:noFill/>
          </a:ln>
        </p:spPr>
        <p:txBody>
          <a:bodyPr lIns="91425" tIns="91425" rIns="91425" bIns="91425" anchor="t" anchorCtr="0">
            <a:noAutofit/>
          </a:bodyPr>
          <a:lstStyle/>
          <a:p>
            <a:pPr lvl="0">
              <a:spcBef>
                <a:spcPts val="0"/>
              </a:spcBef>
              <a:buNone/>
            </a:pPr>
            <a:r>
              <a:rPr lang="nl" sz="2400"/>
              <a:t>kaapvaart en slavenhandel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05978"/>
            <a:ext cx="8229600" cy="746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nl" sz="4400" b="0" i="0" u="none" strike="noStrike" cap="none">
                <a:solidFill>
                  <a:schemeClr val="dk1"/>
                </a:solidFill>
                <a:latin typeface="Calibri"/>
                <a:ea typeface="Calibri"/>
                <a:cs typeface="Calibri"/>
                <a:sym typeface="Calibri"/>
              </a:rPr>
              <a:t>Slavenhandel </a:t>
            </a:r>
            <a:r>
              <a:rPr lang="nl" sz="3000" b="0" i="0" u="none" strike="noStrike" cap="none">
                <a:solidFill>
                  <a:schemeClr val="dk1"/>
                </a:solidFill>
                <a:latin typeface="Calibri"/>
                <a:ea typeface="Calibri"/>
                <a:cs typeface="Calibri"/>
                <a:sym typeface="Calibri"/>
              </a:rPr>
              <a:t>(driehoekshandel)</a:t>
            </a:r>
          </a:p>
        </p:txBody>
      </p:sp>
      <p:pic>
        <p:nvPicPr>
          <p:cNvPr id="295" name="Shape 295" descr="Driehoekshandel1.jpg"/>
          <p:cNvPicPr preferRelativeResize="0"/>
          <p:nvPr/>
        </p:nvPicPr>
        <p:blipFill rotWithShape="1">
          <a:blip r:embed="rId3">
            <a:alphaModFix/>
          </a:blip>
          <a:srcRect t="9630" b="21234"/>
          <a:stretch/>
        </p:blipFill>
        <p:spPr>
          <a:xfrm>
            <a:off x="1143000" y="1435100"/>
            <a:ext cx="6858000" cy="35559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n Maerlantlyceum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n Maerlantlyce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Diavoorstelling (16:9)</PresentationFormat>
  <Paragraphs>60</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11</vt:i4>
      </vt:variant>
    </vt:vector>
  </HeadingPairs>
  <TitlesOfParts>
    <vt:vector size="17" baseType="lpstr">
      <vt:lpstr>Arial</vt:lpstr>
      <vt:lpstr>Calibri</vt:lpstr>
      <vt:lpstr>Lustria</vt:lpstr>
      <vt:lpstr>simple-light-2</vt:lpstr>
      <vt:lpstr>Van Maerlantlyceum1</vt:lpstr>
      <vt:lpstr>Van Maerlantlyceum</vt:lpstr>
      <vt:lpstr>Wereldeconomie</vt:lpstr>
      <vt:lpstr>Kolonisatie</vt:lpstr>
      <vt:lpstr>VOC</vt:lpstr>
      <vt:lpstr>Stapelmarkt belangrijkst voor Amsterdam</vt:lpstr>
      <vt:lpstr>Van concurrentie naar Compagnie</vt:lpstr>
      <vt:lpstr>Spoedig een hype</vt:lpstr>
      <vt:lpstr>Desnoods met harde hand</vt:lpstr>
      <vt:lpstr>WIC</vt:lpstr>
      <vt:lpstr>Slavenhandel (driehoekshandel)</vt:lpstr>
      <vt:lpstr>Wereldeconomie</vt:lpstr>
      <vt:lpstr>De opdracht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Wereldeconomie</dc:title>
  <cp:lastModifiedBy>Joyce</cp:lastModifiedBy>
  <cp:revision>1</cp:revision>
  <dcterms:modified xsi:type="dcterms:W3CDTF">2016-10-16T09:53:38Z</dcterms:modified>
</cp:coreProperties>
</file>