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83" r:id="rId5"/>
    <p:sldId id="260" r:id="rId6"/>
    <p:sldId id="261" r:id="rId7"/>
    <p:sldId id="262" r:id="rId8"/>
    <p:sldId id="278" r:id="rId9"/>
    <p:sldId id="281" r:id="rId10"/>
    <p:sldId id="270" r:id="rId11"/>
    <p:sldId id="271" r:id="rId12"/>
    <p:sldId id="272" r:id="rId13"/>
    <p:sldId id="295" r:id="rId14"/>
    <p:sldId id="275" r:id="rId15"/>
    <p:sldId id="273" r:id="rId16"/>
    <p:sldId id="289" r:id="rId17"/>
    <p:sldId id="290" r:id="rId18"/>
    <p:sldId id="284" r:id="rId19"/>
    <p:sldId id="285" r:id="rId20"/>
    <p:sldId id="286" r:id="rId21"/>
    <p:sldId id="287" r:id="rId22"/>
    <p:sldId id="292" r:id="rId23"/>
    <p:sldId id="294" r:id="rId24"/>
    <p:sldId id="288" r:id="rId25"/>
    <p:sldId id="291" r:id="rId26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017" autoAdjust="0"/>
  </p:normalViewPr>
  <p:slideViewPr>
    <p:cSldViewPr snapToObjects="1">
      <p:cViewPr varScale="1">
        <p:scale>
          <a:sx n="80" d="100"/>
          <a:sy n="80" d="100"/>
        </p:scale>
        <p:origin x="-1280" y="-96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352497733211"/>
          <c:y val="0.0371119861487548"/>
          <c:w val="0.894699738166949"/>
          <c:h val="0.82349110797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Blad1!$D$6</c:f>
              <c:strCache>
                <c:ptCount val="1"/>
                <c:pt idx="0">
                  <c:v>Doorstroom naar mbo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Blad1!$E$5:$H$5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Blad1!$E$6:$H$6</c:f>
              <c:numCache>
                <c:formatCode>0.0%</c:formatCode>
                <c:ptCount val="4"/>
                <c:pt idx="0">
                  <c:v>0.773</c:v>
                </c:pt>
                <c:pt idx="1">
                  <c:v>0.8</c:v>
                </c:pt>
                <c:pt idx="2">
                  <c:v>0.813</c:v>
                </c:pt>
                <c:pt idx="3">
                  <c:v>0.827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8F-4641-A1F4-720FEEE31A4D}"/>
            </c:ext>
          </c:extLst>
        </c:ser>
        <c:ser>
          <c:idx val="1"/>
          <c:order val="1"/>
          <c:tx>
            <c:strRef>
              <c:f>Blad1!$D$7</c:f>
              <c:strCache>
                <c:ptCount val="1"/>
                <c:pt idx="0">
                  <c:v>Doorstroom naar havo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Blad1!$E$5:$H$5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Blad1!$E$7:$H$7</c:f>
              <c:numCache>
                <c:formatCode>0.0%</c:formatCode>
                <c:ptCount val="4"/>
                <c:pt idx="0">
                  <c:v>0.197</c:v>
                </c:pt>
                <c:pt idx="1">
                  <c:v>0.175</c:v>
                </c:pt>
                <c:pt idx="2">
                  <c:v>0.162</c:v>
                </c:pt>
                <c:pt idx="3">
                  <c:v>0.143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8F-4641-A1F4-720FEEE31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188664"/>
        <c:axId val="2108192024"/>
      </c:barChart>
      <c:catAx>
        <c:axId val="210818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08192024"/>
        <c:crosses val="autoZero"/>
        <c:auto val="1"/>
        <c:lblAlgn val="ctr"/>
        <c:lblOffset val="100"/>
        <c:noMultiLvlLbl val="0"/>
      </c:catAx>
      <c:valAx>
        <c:axId val="210819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0818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9A82-7C72-4241-B96F-AEB31F01E90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0DE0-840B-4436-9836-B76BACF13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45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BC68-1B84-479A-9CEB-B556F1754BAA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AB5B-F8D0-43A4-84BB-77E6D890FE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6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opdracht wordt moeilijker als hij meer open wordt geformuleerd. De leerlingen moet nu zelf bepalen hoeveel ontwikkelingen er zichtbaar zijn in de bron en in welke periode:</a:t>
            </a:r>
          </a:p>
          <a:p>
            <a:endParaRPr lang="nl-NL" dirty="0" smtClean="0"/>
          </a:p>
          <a:p>
            <a:r>
              <a:rPr lang="nl-NL" dirty="0" smtClean="0"/>
              <a:t>3b. Welke ontwikkeling(en) zie je in de bron? Geef een verklaring voor die ontwikkeling(en).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8AB5B-F8D0-43A4-84BB-77E6D890FE3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2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3BF-A17C-4846-9E8E-9066EF5C02B5}" type="datetimeFigureOut">
              <a:rPr lang="nl-NL" smtClean="0"/>
              <a:t>05-11-16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Albert van der Kaap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4 november 2016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617787" y="1724024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 smtClean="0">
                <a:solidFill>
                  <a:schemeClr val="tx1"/>
                </a:solidFill>
              </a:rPr>
              <a:t>Aansluiting vmbo-tl-havo</a:t>
            </a: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Redeneervragen 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CC0066"/>
                </a:solidFill>
              </a:rPr>
              <a:t>Glasnost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bewering:</a:t>
            </a:r>
          </a:p>
          <a:p>
            <a:pPr marL="0" indent="0">
              <a:buNone/>
            </a:pPr>
            <a:r>
              <a:rPr lang="nl-NL" i="1" dirty="0"/>
              <a:t>De glasnost van Gorbatsjov heeft bijgedragen aan het uiteenvallen van de Sovjet-Unie</a:t>
            </a:r>
            <a:r>
              <a:rPr lang="nl-NL" i="1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Geef een historische verklaring waaruit blijkt dat </a:t>
            </a:r>
            <a:r>
              <a:rPr lang="nl-NL" dirty="0" smtClean="0"/>
              <a:t>deze </a:t>
            </a:r>
            <a:r>
              <a:rPr lang="nl-NL" dirty="0"/>
              <a:t>bewering juist is. Gebruik daarbij </a:t>
            </a:r>
            <a:r>
              <a:rPr lang="nl-NL" dirty="0" smtClean="0"/>
              <a:t>de volgende </a:t>
            </a:r>
            <a:r>
              <a:rPr lang="nl-NL" dirty="0"/>
              <a:t>begrippen in een juiste samenhang: </a:t>
            </a:r>
            <a:r>
              <a:rPr lang="nl-NL" dirty="0">
                <a:solidFill>
                  <a:srgbClr val="CC0066"/>
                </a:solidFill>
              </a:rPr>
              <a:t>vrijheid van </a:t>
            </a:r>
            <a:r>
              <a:rPr lang="nl-NL" dirty="0" smtClean="0">
                <a:solidFill>
                  <a:srgbClr val="CC0066"/>
                </a:solidFill>
              </a:rPr>
              <a:t>meningsuiting</a:t>
            </a:r>
            <a:r>
              <a:rPr lang="nl-NL" dirty="0" smtClean="0"/>
              <a:t>, </a:t>
            </a:r>
            <a:r>
              <a:rPr lang="nl-NL" dirty="0" smtClean="0">
                <a:solidFill>
                  <a:srgbClr val="CC0066"/>
                </a:solidFill>
              </a:rPr>
              <a:t>communistische </a:t>
            </a:r>
            <a:r>
              <a:rPr lang="nl-NL" dirty="0">
                <a:solidFill>
                  <a:srgbClr val="CC0066"/>
                </a:solidFill>
              </a:rPr>
              <a:t>partij </a:t>
            </a:r>
            <a:r>
              <a:rPr lang="nl-NL" dirty="0"/>
              <a:t>en </a:t>
            </a:r>
            <a:r>
              <a:rPr lang="nl-NL" dirty="0">
                <a:solidFill>
                  <a:srgbClr val="CC0066"/>
                </a:solidFill>
              </a:rPr>
              <a:t>nationalisme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Bron: Opdracht uit het vmbo-tl examen 2014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716016" y="1844824"/>
            <a:ext cx="388843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p-waarde </a:t>
            </a:r>
            <a:r>
              <a:rPr lang="nl-NL" sz="4000" dirty="0">
                <a:solidFill>
                  <a:schemeClr val="bg1"/>
                </a:solidFill>
              </a:rPr>
              <a:t>.39</a:t>
            </a:r>
          </a:p>
        </p:txBody>
      </p:sp>
    </p:spTree>
    <p:extLst>
      <p:ext uri="{BB962C8B-B14F-4D97-AF65-F5344CB8AC3E}">
        <p14:creationId xmlns:p14="http://schemas.microsoft.com/office/powerpoint/2010/main" val="18732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Opdrachten makkelijker maken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Je kunt bijvoorbeeld:</a:t>
            </a:r>
          </a:p>
          <a:p>
            <a:r>
              <a:rPr lang="nl-NL" sz="2800" dirty="0" smtClean="0"/>
              <a:t>meer </a:t>
            </a:r>
            <a:r>
              <a:rPr lang="nl-NL" sz="2800" dirty="0">
                <a:solidFill>
                  <a:srgbClr val="CC0066"/>
                </a:solidFill>
              </a:rPr>
              <a:t>tussenstappen</a:t>
            </a:r>
            <a:r>
              <a:rPr lang="nl-NL" sz="2800" dirty="0"/>
              <a:t> inbouwen, meer </a:t>
            </a:r>
            <a:r>
              <a:rPr lang="nl-NL" sz="2800" dirty="0">
                <a:solidFill>
                  <a:srgbClr val="CC0066"/>
                </a:solidFill>
              </a:rPr>
              <a:t>aanwijzingen </a:t>
            </a:r>
            <a:r>
              <a:rPr lang="nl-NL" sz="2800" dirty="0" smtClean="0"/>
              <a:t>geven of de opdracht </a:t>
            </a:r>
            <a:r>
              <a:rPr lang="nl-NL" sz="2800" dirty="0" smtClean="0">
                <a:solidFill>
                  <a:srgbClr val="CC0066"/>
                </a:solidFill>
              </a:rPr>
              <a:t>minder </a:t>
            </a:r>
            <a:r>
              <a:rPr lang="nl-NL" sz="2800" dirty="0">
                <a:solidFill>
                  <a:srgbClr val="CC0066"/>
                </a:solidFill>
              </a:rPr>
              <a:t>open </a:t>
            </a:r>
            <a:r>
              <a:rPr lang="nl-NL" sz="2800" dirty="0"/>
              <a:t>formuleren;</a:t>
            </a:r>
          </a:p>
          <a:p>
            <a:r>
              <a:rPr lang="nl-NL" sz="2800" dirty="0" smtClean="0"/>
              <a:t>het </a:t>
            </a:r>
            <a:r>
              <a:rPr lang="nl-NL" sz="2800" dirty="0"/>
              <a:t>vragen naar een </a:t>
            </a:r>
            <a:r>
              <a:rPr lang="nl-NL" sz="2800" dirty="0">
                <a:solidFill>
                  <a:srgbClr val="CC0066"/>
                </a:solidFill>
              </a:rPr>
              <a:t>verklaring weglaten </a:t>
            </a:r>
            <a:r>
              <a:rPr lang="nl-NL" sz="2800" dirty="0"/>
              <a:t>of </a:t>
            </a:r>
            <a:r>
              <a:rPr lang="nl-NL" sz="2800" dirty="0">
                <a:solidFill>
                  <a:srgbClr val="CC0066"/>
                </a:solidFill>
              </a:rPr>
              <a:t>minder eisen </a:t>
            </a:r>
            <a:r>
              <a:rPr lang="nl-NL" sz="2800" dirty="0"/>
              <a:t>aan de verklaring stellen;</a:t>
            </a:r>
          </a:p>
          <a:p>
            <a:r>
              <a:rPr lang="nl-NL" sz="2800" dirty="0" smtClean="0"/>
              <a:t>minder </a:t>
            </a:r>
            <a:r>
              <a:rPr lang="nl-NL" sz="2800" dirty="0"/>
              <a:t>hoge eisen aan het antwoord stellen of het antwoord meer </a:t>
            </a:r>
            <a:r>
              <a:rPr lang="nl-NL" sz="2800" dirty="0" err="1">
                <a:solidFill>
                  <a:srgbClr val="CC0066"/>
                </a:solidFill>
              </a:rPr>
              <a:t>voorstructureren</a:t>
            </a:r>
            <a:r>
              <a:rPr lang="nl-NL" sz="2800" dirty="0"/>
              <a:t>;</a:t>
            </a:r>
          </a:p>
          <a:p>
            <a:r>
              <a:rPr lang="nl-NL" sz="2800" dirty="0" smtClean="0"/>
              <a:t>de </a:t>
            </a:r>
            <a:r>
              <a:rPr lang="nl-NL" sz="2800" dirty="0"/>
              <a:t>bron </a:t>
            </a:r>
            <a:r>
              <a:rPr lang="nl-NL" sz="2800" dirty="0">
                <a:solidFill>
                  <a:srgbClr val="CC0066"/>
                </a:solidFill>
              </a:rPr>
              <a:t>herschrijven of inkorten</a:t>
            </a:r>
            <a:r>
              <a:rPr lang="nl-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00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Opdrachten moeilijker/uitdagender maken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Je kunt bijvoorbeeld:</a:t>
            </a:r>
          </a:p>
          <a:p>
            <a:r>
              <a:rPr lang="nl-NL" sz="4000" dirty="0" smtClean="0">
                <a:solidFill>
                  <a:srgbClr val="CC0066"/>
                </a:solidFill>
              </a:rPr>
              <a:t>minder </a:t>
            </a:r>
            <a:r>
              <a:rPr lang="nl-NL" sz="4000" dirty="0">
                <a:solidFill>
                  <a:srgbClr val="CC0066"/>
                </a:solidFill>
              </a:rPr>
              <a:t>tussenstappen </a:t>
            </a:r>
            <a:r>
              <a:rPr lang="nl-NL" sz="4000" dirty="0"/>
              <a:t>inbouwen, </a:t>
            </a:r>
            <a:r>
              <a:rPr lang="nl-NL" sz="4000" dirty="0">
                <a:solidFill>
                  <a:srgbClr val="CC0066"/>
                </a:solidFill>
              </a:rPr>
              <a:t>minder aanwijzingen </a:t>
            </a:r>
            <a:r>
              <a:rPr lang="nl-NL" sz="4000" dirty="0"/>
              <a:t>geven of </a:t>
            </a:r>
            <a:r>
              <a:rPr lang="nl-NL" sz="4000" dirty="0" smtClean="0"/>
              <a:t>de opdracht </a:t>
            </a:r>
            <a:r>
              <a:rPr lang="nl-NL" sz="4000" dirty="0">
                <a:solidFill>
                  <a:srgbClr val="CC0066"/>
                </a:solidFill>
              </a:rPr>
              <a:t>opener</a:t>
            </a:r>
            <a:r>
              <a:rPr lang="nl-NL" sz="4000" dirty="0"/>
              <a:t> formuleren;</a:t>
            </a:r>
          </a:p>
          <a:p>
            <a:r>
              <a:rPr lang="nl-NL" sz="4000" dirty="0" smtClean="0"/>
              <a:t>van </a:t>
            </a:r>
            <a:r>
              <a:rPr lang="nl-NL" sz="4000" dirty="0"/>
              <a:t>een gesloten vraag een </a:t>
            </a:r>
            <a:r>
              <a:rPr lang="nl-NL" sz="4000" dirty="0">
                <a:solidFill>
                  <a:srgbClr val="CC0066"/>
                </a:solidFill>
              </a:rPr>
              <a:t>open vraag </a:t>
            </a:r>
            <a:r>
              <a:rPr lang="nl-NL" sz="4000" dirty="0"/>
              <a:t>maken of een </a:t>
            </a:r>
            <a:r>
              <a:rPr lang="nl-NL" sz="4000" dirty="0">
                <a:solidFill>
                  <a:srgbClr val="CC0066"/>
                </a:solidFill>
              </a:rPr>
              <a:t>toelichting</a:t>
            </a:r>
            <a:r>
              <a:rPr lang="nl-NL" sz="4000" dirty="0"/>
              <a:t> eisen</a:t>
            </a:r>
            <a:r>
              <a:rPr lang="nl-NL" sz="4000" dirty="0" smtClean="0"/>
              <a:t>;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29595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Opdrachten moeilijker/uitdagender maken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4700" dirty="0"/>
              <a:t>Je kunt bijvoorbeeld:</a:t>
            </a:r>
          </a:p>
          <a:p>
            <a:r>
              <a:rPr lang="nl-NL" sz="4700" dirty="0" smtClean="0"/>
              <a:t>de </a:t>
            </a:r>
            <a:r>
              <a:rPr lang="nl-NL" sz="4700" dirty="0"/>
              <a:t>vraagstelling complexer maken, door bijvoorbeeld:</a:t>
            </a:r>
          </a:p>
          <a:p>
            <a:pPr lvl="1"/>
            <a:r>
              <a:rPr lang="nl-NL" sz="4700" dirty="0" smtClean="0"/>
              <a:t>in </a:t>
            </a:r>
            <a:r>
              <a:rPr lang="nl-NL" sz="4700" dirty="0"/>
              <a:t>een opdracht </a:t>
            </a:r>
            <a:r>
              <a:rPr lang="nl-NL" sz="4700" dirty="0">
                <a:solidFill>
                  <a:srgbClr val="CC0066"/>
                </a:solidFill>
              </a:rPr>
              <a:t>meer verklaringen </a:t>
            </a:r>
            <a:r>
              <a:rPr lang="nl-NL" sz="4700" dirty="0"/>
              <a:t>te vragen;</a:t>
            </a:r>
          </a:p>
          <a:p>
            <a:pPr lvl="1"/>
            <a:r>
              <a:rPr lang="nl-NL" sz="4700" dirty="0" smtClean="0"/>
              <a:t>een </a:t>
            </a:r>
            <a:r>
              <a:rPr lang="nl-NL" sz="4700" dirty="0">
                <a:solidFill>
                  <a:srgbClr val="CC0066"/>
                </a:solidFill>
              </a:rPr>
              <a:t>uitleg</a:t>
            </a:r>
            <a:r>
              <a:rPr lang="nl-NL" sz="4700" dirty="0"/>
              <a:t> van het antwoord te eisen;</a:t>
            </a:r>
          </a:p>
          <a:p>
            <a:pPr lvl="1"/>
            <a:r>
              <a:rPr lang="nl-NL" sz="4700" dirty="0" smtClean="0"/>
              <a:t>te </a:t>
            </a:r>
            <a:r>
              <a:rPr lang="nl-NL" sz="4700" dirty="0"/>
              <a:t>vragen naar </a:t>
            </a:r>
            <a:r>
              <a:rPr lang="nl-NL" sz="4700" dirty="0">
                <a:solidFill>
                  <a:srgbClr val="CC0066"/>
                </a:solidFill>
              </a:rPr>
              <a:t>verbanden/relaties</a:t>
            </a:r>
            <a:r>
              <a:rPr lang="nl-NL" sz="4700" dirty="0"/>
              <a:t> tussen ontwikkelingen;</a:t>
            </a:r>
          </a:p>
          <a:p>
            <a:pPr lvl="1"/>
            <a:r>
              <a:rPr lang="nl-NL" sz="4700" dirty="0" smtClean="0"/>
              <a:t>te </a:t>
            </a:r>
            <a:r>
              <a:rPr lang="nl-NL" sz="4700" dirty="0"/>
              <a:t>kiezen voor </a:t>
            </a:r>
            <a:r>
              <a:rPr lang="nl-NL" sz="4700" dirty="0">
                <a:solidFill>
                  <a:srgbClr val="CC0066"/>
                </a:solidFill>
              </a:rPr>
              <a:t>meer dan één bron</a:t>
            </a:r>
            <a:r>
              <a:rPr lang="nl-NL" sz="4700" dirty="0"/>
              <a:t>;</a:t>
            </a:r>
          </a:p>
          <a:p>
            <a:r>
              <a:rPr lang="nl-NL" sz="4700" dirty="0" smtClean="0"/>
              <a:t>te </a:t>
            </a:r>
            <a:r>
              <a:rPr lang="nl-NL" sz="4700" dirty="0"/>
              <a:t>kiezen voor een </a:t>
            </a:r>
            <a:r>
              <a:rPr lang="nl-NL" sz="4700" dirty="0">
                <a:solidFill>
                  <a:srgbClr val="CC0066"/>
                </a:solidFill>
              </a:rPr>
              <a:t>complexere bron </a:t>
            </a:r>
            <a:r>
              <a:rPr lang="nl-NL" sz="4700" dirty="0"/>
              <a:t>(moeilijker taalgebruik, hogere </a:t>
            </a:r>
            <a:r>
              <a:rPr lang="nl-NL" sz="4700" dirty="0" smtClean="0"/>
              <a:t>informatiedichtheid, antwoord </a:t>
            </a:r>
            <a:r>
              <a:rPr lang="nl-NL" sz="4500" dirty="0"/>
              <a:t>minder expliciet te herleiden uit de bron</a:t>
            </a:r>
            <a:r>
              <a:rPr lang="nl-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478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Op </a:t>
            </a:r>
            <a:r>
              <a:rPr lang="nl-NL" sz="1600" dirty="0"/>
              <a:t>welk begrip heeft deze spotprent betrekking of voor welk gevaar van het nationaalsocialisme wil de tekenaar waarschuwen?</a:t>
            </a:r>
          </a:p>
          <a:p>
            <a:r>
              <a:rPr lang="nl-NL" sz="1600" dirty="0"/>
              <a:t>a. antisemitisme</a:t>
            </a:r>
          </a:p>
          <a:p>
            <a:r>
              <a:rPr lang="nl-NL" sz="1600" dirty="0"/>
              <a:t>b. herbewapening</a:t>
            </a:r>
          </a:p>
          <a:p>
            <a:r>
              <a:rPr lang="nl-NL" sz="1600" dirty="0"/>
              <a:t>C. Lebensraum</a:t>
            </a:r>
          </a:p>
          <a:p>
            <a:r>
              <a:rPr lang="nl-NL" sz="1600" dirty="0"/>
              <a:t>d. Totalitaire staat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0" y="188640"/>
            <a:ext cx="4973102" cy="40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Hoe maak je vragen uitdagender?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Meer open</a:t>
            </a:r>
            <a:r>
              <a:rPr lang="nl-NL" dirty="0" smtClean="0"/>
              <a:t>: Op </a:t>
            </a:r>
            <a:r>
              <a:rPr lang="nl-NL" dirty="0"/>
              <a:t>welk begrip heeft deze spotprent </a:t>
            </a:r>
            <a:r>
              <a:rPr lang="nl-NL" dirty="0" smtClean="0"/>
              <a:t>betrekking?</a:t>
            </a:r>
            <a:br>
              <a:rPr lang="nl-NL" dirty="0" smtClean="0"/>
            </a:br>
            <a:r>
              <a:rPr lang="nl-NL" dirty="0" smtClean="0"/>
              <a:t> </a:t>
            </a:r>
          </a:p>
          <a:p>
            <a:r>
              <a:rPr lang="nl-NL" dirty="0" smtClean="0">
                <a:solidFill>
                  <a:srgbClr val="CC0066"/>
                </a:solidFill>
              </a:rPr>
              <a:t>Meer redeneren</a:t>
            </a:r>
            <a:r>
              <a:rPr lang="nl-NL" dirty="0" smtClean="0"/>
              <a:t>: Voor </a:t>
            </a:r>
            <a:r>
              <a:rPr lang="nl-NL" dirty="0"/>
              <a:t>welk gevaar van het nationaalsocialisme wil de tekenaar waarschuwen? Licht </a:t>
            </a:r>
            <a:r>
              <a:rPr lang="nl-NL" dirty="0" smtClean="0"/>
              <a:t>je antwoord </a:t>
            </a:r>
            <a:r>
              <a:rPr lang="nl-NL" dirty="0"/>
              <a:t>toe met behulp van een of meer elementen uit de prent.</a:t>
            </a: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5652120" y="1844824"/>
            <a:ext cx="3312368" cy="1872208"/>
          </a:xfrm>
          <a:prstGeom prst="wedgeRoundRectCallout">
            <a:avLst>
              <a:gd name="adj1" fmla="val -149133"/>
              <a:gd name="adj2" fmla="val 109923"/>
              <a:gd name="adj3" fmla="val 16667"/>
            </a:avLst>
          </a:prstGeom>
          <a:solidFill>
            <a:srgbClr val="CC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i="1" dirty="0" smtClean="0"/>
              <a:t>Terminologie gebruiken die </a:t>
            </a:r>
            <a:r>
              <a:rPr lang="nl-NL" i="1" dirty="0"/>
              <a:t>ook in </a:t>
            </a:r>
            <a:r>
              <a:rPr lang="nl-NL" i="1" dirty="0" smtClean="0"/>
              <a:t>het examen </a:t>
            </a:r>
            <a:r>
              <a:rPr lang="nl-NL" i="1" dirty="0"/>
              <a:t>wordt </a:t>
            </a:r>
            <a:r>
              <a:rPr lang="nl-NL" i="1" dirty="0" smtClean="0"/>
              <a:t>gebruikt: Bijvoorbeeld </a:t>
            </a:r>
            <a:r>
              <a:rPr lang="nl-NL" i="1" dirty="0"/>
              <a:t>woorden </a:t>
            </a:r>
            <a:r>
              <a:rPr lang="nl-NL" i="1" dirty="0" smtClean="0"/>
              <a:t>gebruiken als </a:t>
            </a:r>
            <a:r>
              <a:rPr lang="nl-NL" b="1" i="1" dirty="0"/>
              <a:t>elementen</a:t>
            </a:r>
            <a:r>
              <a:rPr lang="nl-NL" i="1" dirty="0"/>
              <a:t>, </a:t>
            </a:r>
            <a:r>
              <a:rPr lang="nl-NL" b="1" i="1" dirty="0"/>
              <a:t>kenmerken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665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Vraag uit vmbo-</a:t>
            </a:r>
            <a:r>
              <a:rPr lang="nl-NL" dirty="0" err="1" smtClean="0">
                <a:solidFill>
                  <a:srgbClr val="CC0066"/>
                </a:solidFill>
              </a:rPr>
              <a:t>gtl</a:t>
            </a:r>
            <a:r>
              <a:rPr lang="nl-NL" dirty="0" smtClean="0">
                <a:solidFill>
                  <a:srgbClr val="CC0066"/>
                </a:solidFill>
              </a:rPr>
              <a:t>-examen</a:t>
            </a:r>
            <a:endParaRPr lang="nl-NL" dirty="0">
              <a:solidFill>
                <a:srgbClr val="CC0066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877" y="1556792"/>
            <a:ext cx="8229600" cy="179199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560" y="3487943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Gebruik de </a:t>
            </a:r>
            <a:r>
              <a:rPr lang="nl-NL" i="1" dirty="0" smtClean="0"/>
              <a:t>bron</a:t>
            </a:r>
          </a:p>
          <a:p>
            <a:endParaRPr lang="nl-NL" i="1" dirty="0"/>
          </a:p>
          <a:p>
            <a:r>
              <a:rPr lang="nl-NL" dirty="0"/>
              <a:t>3a. Welke twee verschillende ontwikkelingen zijn in de bron te zien? (2 punten)</a:t>
            </a:r>
          </a:p>
          <a:p>
            <a:r>
              <a:rPr lang="nl-NL" dirty="0"/>
              <a:t>Noem beide ontwikkelingen en geef voor beide ontwikkelingen een verklaring.</a:t>
            </a:r>
          </a:p>
          <a:p>
            <a:r>
              <a:rPr lang="nl-NL" dirty="0"/>
              <a:t>Doe het zo:</a:t>
            </a:r>
          </a:p>
          <a:p>
            <a:r>
              <a:rPr lang="nl-NL" dirty="0"/>
              <a:t>Tussen 1945-1965 is er sprake van … (noem ontwikkeling). Verklaring: … (geef verklaring).</a:t>
            </a:r>
          </a:p>
          <a:p>
            <a:r>
              <a:rPr lang="nl-NL" dirty="0"/>
              <a:t>Tussen 1985-2000 is er sprake van … (noem ontwikkeling). Verklaring: … (geef verklaring</a:t>
            </a:r>
            <a:r>
              <a:rPr lang="nl-NL" dirty="0" smtClean="0"/>
              <a:t>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09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Hoe maak je de vraag uitdagender?</a:t>
            </a:r>
            <a:endParaRPr lang="nl-NL" dirty="0">
              <a:solidFill>
                <a:srgbClr val="CC0066"/>
              </a:solidFill>
            </a:endParaRPr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700808"/>
            <a:ext cx="8229600" cy="179199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3568" y="3861048"/>
            <a:ext cx="8003232" cy="1661993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chemeClr val="bg1"/>
                </a:solidFill>
              </a:rPr>
              <a:t>Gebruik de bron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Vraag</a:t>
            </a:r>
            <a:r>
              <a:rPr lang="nl-NL" sz="2800" dirty="0">
                <a:solidFill>
                  <a:schemeClr val="bg1"/>
                </a:solidFill>
              </a:rPr>
              <a:t>: 3b. Welke ontwikkeling(en) zie je in de bron? Geef een verklaring voor die ontwikkeling(en</a:t>
            </a:r>
            <a:r>
              <a:rPr lang="nl-NL" sz="2800" dirty="0" smtClean="0">
                <a:solidFill>
                  <a:schemeClr val="bg1"/>
                </a:solidFill>
              </a:rPr>
              <a:t>).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7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Opdrachten over de Trumandoctrine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 smtClean="0"/>
              <a:t>Vergelijk de twee vragen uit het </a:t>
            </a:r>
            <a:br>
              <a:rPr lang="nl-NL" dirty="0" smtClean="0"/>
            </a:br>
            <a:r>
              <a:rPr lang="nl-NL" dirty="0" smtClean="0"/>
              <a:t>vmbo-tl-examen </a:t>
            </a:r>
            <a:r>
              <a:rPr lang="nl-NL" dirty="0"/>
              <a:t>en het </a:t>
            </a:r>
            <a:r>
              <a:rPr lang="nl-NL" dirty="0" smtClean="0"/>
              <a:t>havo-examen over de Trumandoctrine met elkaar (bladzijde 1 en 2).</a:t>
            </a:r>
            <a:br>
              <a:rPr lang="nl-NL" dirty="0" smtClean="0"/>
            </a:br>
            <a:endParaRPr lang="nl-NL" dirty="0"/>
          </a:p>
          <a:p>
            <a:pPr lvl="0"/>
            <a:r>
              <a:rPr lang="nl-NL" dirty="0" smtClean="0"/>
              <a:t>Wat </a:t>
            </a:r>
            <a:r>
              <a:rPr lang="nl-NL" dirty="0"/>
              <a:t>zijn de </a:t>
            </a:r>
            <a:r>
              <a:rPr lang="nl-NL" dirty="0" smtClean="0"/>
              <a:t>belangrijkste verschillen tussen </a:t>
            </a:r>
            <a:r>
              <a:rPr lang="nl-NL" dirty="0"/>
              <a:t>beide vragen?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26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Opdracht over het </a:t>
            </a:r>
            <a:r>
              <a:rPr lang="nl-NL" dirty="0" err="1" smtClean="0">
                <a:solidFill>
                  <a:srgbClr val="CC0066"/>
                </a:solidFill>
              </a:rPr>
              <a:t>Dawesplan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sz="3900" dirty="0" smtClean="0"/>
              <a:t>Herformuleer de </a:t>
            </a:r>
          </a:p>
          <a:p>
            <a:pPr marL="0" lvl="0" indent="0">
              <a:buNone/>
            </a:pPr>
            <a:r>
              <a:rPr lang="nl-NL" sz="3900" dirty="0" smtClean="0"/>
              <a:t>vraag uit het </a:t>
            </a:r>
          </a:p>
          <a:p>
            <a:pPr marL="0" lvl="0" indent="0">
              <a:buNone/>
            </a:pPr>
            <a:r>
              <a:rPr lang="nl-NL" sz="3900" dirty="0" smtClean="0">
                <a:solidFill>
                  <a:srgbClr val="CC0066"/>
                </a:solidFill>
              </a:rPr>
              <a:t>havo-examen</a:t>
            </a:r>
            <a:r>
              <a:rPr lang="nl-NL" sz="3900" dirty="0" smtClean="0"/>
              <a:t/>
            </a:r>
            <a:br>
              <a:rPr lang="nl-NL" sz="3900" dirty="0" smtClean="0"/>
            </a:br>
            <a:r>
              <a:rPr lang="nl-NL" sz="3900" dirty="0" smtClean="0"/>
              <a:t>over het </a:t>
            </a:r>
            <a:r>
              <a:rPr lang="nl-NL" sz="3900" dirty="0" err="1" smtClean="0"/>
              <a:t>Dawesplan</a:t>
            </a:r>
            <a:r>
              <a:rPr lang="nl-NL" sz="3900" dirty="0" smtClean="0"/>
              <a:t> zo </a:t>
            </a:r>
          </a:p>
          <a:p>
            <a:pPr marL="0" lvl="0" indent="0">
              <a:buNone/>
            </a:pPr>
            <a:r>
              <a:rPr lang="nl-NL" sz="3900" dirty="0" smtClean="0"/>
              <a:t>dat ook een </a:t>
            </a:r>
          </a:p>
          <a:p>
            <a:pPr marL="0" lvl="0" indent="0">
              <a:buNone/>
            </a:pPr>
            <a:r>
              <a:rPr lang="nl-NL" sz="3900" dirty="0" smtClean="0"/>
              <a:t>vmbo tl-leerling deze </a:t>
            </a:r>
          </a:p>
          <a:p>
            <a:pPr marL="0" lvl="0" indent="0">
              <a:buNone/>
            </a:pPr>
            <a:r>
              <a:rPr lang="nl-NL" sz="3900" dirty="0" smtClean="0"/>
              <a:t>zou moeten kunnen </a:t>
            </a:r>
          </a:p>
          <a:p>
            <a:pPr marL="0" lvl="0" indent="0">
              <a:buNone/>
            </a:pPr>
            <a:r>
              <a:rPr lang="nl-NL" sz="3900" dirty="0" smtClean="0"/>
              <a:t>maken.</a:t>
            </a:r>
          </a:p>
          <a:p>
            <a:pPr marL="0" lv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96752"/>
            <a:ext cx="3836242" cy="553096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96136" y="1539533"/>
            <a:ext cx="2736304" cy="800219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(p-waarde= .63)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8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3100" dirty="0" smtClean="0">
                <a:solidFill>
                  <a:srgbClr val="CC0066"/>
                </a:solidFill>
              </a:rPr>
              <a:t>Doorstroompercentages </a:t>
            </a:r>
            <a:r>
              <a:rPr lang="nl-NL" sz="3100" dirty="0">
                <a:solidFill>
                  <a:srgbClr val="CC0066"/>
                </a:solidFill>
              </a:rPr>
              <a:t>vanuit vmbo-tl naar vervolgopleidingen</a:t>
            </a:r>
            <a:r>
              <a:rPr lang="nl-NL" dirty="0">
                <a:solidFill>
                  <a:srgbClr val="CC0066"/>
                </a:solidFill>
              </a:rPr>
              <a:t/>
            </a:r>
            <a:br>
              <a:rPr lang="nl-NL" dirty="0">
                <a:solidFill>
                  <a:srgbClr val="CC0066"/>
                </a:solidFill>
              </a:rPr>
            </a:b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/>
              <a:t>Bron</a:t>
            </a:r>
            <a:r>
              <a:rPr lang="nl-NL" sz="1400" dirty="0"/>
              <a:t>: </a:t>
            </a:r>
            <a:r>
              <a:rPr lang="nl-NL" sz="1400" dirty="0" smtClean="0"/>
              <a:t>Elsevier (30 januari 2016) en Kerncijfers </a:t>
            </a:r>
            <a:r>
              <a:rPr lang="nl-NL" sz="1400" dirty="0"/>
              <a:t>2009 – 2013, onderwijs, cultuur en wetenschap</a:t>
            </a: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409583"/>
              </p:ext>
            </p:extLst>
          </p:nvPr>
        </p:nvGraphicFramePr>
        <p:xfrm>
          <a:off x="4860032" y="1600200"/>
          <a:ext cx="3826768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866370" cy="38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 smtClean="0">
                <a:solidFill>
                  <a:srgbClr val="CC0066"/>
                </a:solidFill>
              </a:rPr>
              <a:t>Mogelijke vmbo-opdracht over het </a:t>
            </a:r>
            <a:r>
              <a:rPr lang="nl-NL" sz="3200" dirty="0" err="1" smtClean="0">
                <a:solidFill>
                  <a:srgbClr val="CC0066"/>
                </a:solidFill>
              </a:rPr>
              <a:t>Dawes</a:t>
            </a:r>
            <a:r>
              <a:rPr lang="nl-NL" sz="3200" dirty="0" smtClean="0">
                <a:solidFill>
                  <a:srgbClr val="CC0066"/>
                </a:solidFill>
              </a:rPr>
              <a:t>-plan</a:t>
            </a:r>
            <a:endParaRPr lang="nl-NL" sz="3200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i="1" dirty="0"/>
              <a:t>Gebruik de bron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2p	</a:t>
            </a:r>
            <a:r>
              <a:rPr lang="nl-NL" b="1" dirty="0"/>
              <a:t>1 </a:t>
            </a:r>
            <a:r>
              <a:rPr lang="nl-NL" dirty="0" smtClean="0"/>
              <a:t>Leg </a:t>
            </a:r>
            <a:r>
              <a:rPr lang="nl-NL" dirty="0"/>
              <a:t>uit, met behulp van de poster, </a:t>
            </a:r>
            <a:r>
              <a:rPr lang="nl-NL" dirty="0" smtClean="0"/>
              <a:t>hoe de </a:t>
            </a:r>
            <a:r>
              <a:rPr lang="nl-NL" dirty="0"/>
              <a:t>NSDAP </a:t>
            </a:r>
            <a:r>
              <a:rPr lang="nl-NL" dirty="0" smtClean="0"/>
              <a:t>dacht over </a:t>
            </a:r>
            <a:r>
              <a:rPr lang="nl-NL" dirty="0" err="1" smtClean="0"/>
              <a:t>over</a:t>
            </a:r>
            <a:r>
              <a:rPr lang="nl-NL" dirty="0" smtClean="0"/>
              <a:t> </a:t>
            </a:r>
            <a:r>
              <a:rPr lang="nl-NL" dirty="0"/>
              <a:t>het </a:t>
            </a:r>
            <a:r>
              <a:rPr lang="nl-NL" dirty="0" err="1"/>
              <a:t>Dawesplan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i="1" dirty="0"/>
              <a:t>Doe het zo: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 NSDAP was (vul in: </a:t>
            </a:r>
            <a:r>
              <a:rPr lang="nl-NL" b="1" dirty="0"/>
              <a:t>vóór</a:t>
            </a:r>
            <a:r>
              <a:rPr lang="nl-NL" dirty="0"/>
              <a:t> of </a:t>
            </a:r>
            <a:r>
              <a:rPr lang="nl-NL" b="1" dirty="0"/>
              <a:t>tegen</a:t>
            </a:r>
            <a:r>
              <a:rPr lang="nl-NL" dirty="0"/>
              <a:t>) het </a:t>
            </a:r>
            <a:r>
              <a:rPr lang="nl-NL" dirty="0" err="1"/>
              <a:t>Dawesplan</a:t>
            </a:r>
            <a:r>
              <a:rPr lang="nl-NL" dirty="0"/>
              <a:t>, omdat … (geef verklaring).</a:t>
            </a:r>
          </a:p>
          <a:p>
            <a:pPr marL="0" indent="0">
              <a:buNone/>
            </a:pPr>
            <a:r>
              <a:rPr lang="nl-NL" dirty="0"/>
              <a:t>Dat blijkt uit … (noem het onderdeel van de bron).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i="1" dirty="0"/>
              <a:t>Gebruik nogmaals de </a:t>
            </a:r>
            <a:r>
              <a:rPr lang="nl-NL" i="1" dirty="0" smtClean="0"/>
              <a:t>bron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1p	</a:t>
            </a:r>
            <a:r>
              <a:rPr lang="nl-NL" b="1" dirty="0"/>
              <a:t>2 </a:t>
            </a:r>
            <a:r>
              <a:rPr lang="nl-NL" dirty="0" smtClean="0"/>
              <a:t>De </a:t>
            </a:r>
            <a:r>
              <a:rPr lang="nl-NL" dirty="0"/>
              <a:t>boodschap van de NSDAP kreeg in 1928 nog weinig steun van de Duitse bevolking.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Geef een verklaring waarom de boodschap van de NSDAP op dat moment nog weinig steun kreeg van de Duitse bevolking.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87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Van vmbo-tl naar havo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Maak van opdracht A of B uit een vmbo-tl-examen (</a:t>
            </a:r>
            <a:r>
              <a:rPr lang="nl-NL" dirty="0"/>
              <a:t>bladzijde 4)</a:t>
            </a:r>
            <a:r>
              <a:rPr lang="nl-NL" dirty="0" smtClean="0"/>
              <a:t> </a:t>
            </a:r>
            <a:r>
              <a:rPr lang="nl-NL" dirty="0"/>
              <a:t>een havo-vraag.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47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Opdracht A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De Nederlandse regering noemde de strijd tussen Nederland en Indonesië in de periode 1947-1949 politionele acties. De Verenigde Staten noemden het een koloniale oorlog.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Geef voor beide benamingen een argument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Doe het zo: </a:t>
            </a:r>
          </a:p>
          <a:p>
            <a:r>
              <a:rPr lang="nl-NL" dirty="0" smtClean="0"/>
              <a:t>De </a:t>
            </a:r>
            <a:r>
              <a:rPr lang="nl-NL" dirty="0"/>
              <a:t>Nederlandse regering noemde het politionele acties, omdat … (geef argument). </a:t>
            </a:r>
          </a:p>
          <a:p>
            <a:r>
              <a:rPr lang="nl-NL" dirty="0" smtClean="0"/>
              <a:t>De </a:t>
            </a:r>
            <a:r>
              <a:rPr lang="nl-NL" dirty="0"/>
              <a:t>Verenigde Staten noemden het een koloniale oorlog, omdat … (geef argument).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96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Opdracht B</a:t>
            </a:r>
            <a:endParaRPr lang="nl-NL" dirty="0">
              <a:solidFill>
                <a:srgbClr val="CC0066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4038600" cy="349236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Op </a:t>
            </a:r>
            <a:r>
              <a:rPr lang="nl-NL" dirty="0"/>
              <a:t>welk begrip heeft deze spotprent betrekking of voor welk gevaar van het nationaalsocialisme wil de tekenaar waarschuwen?</a:t>
            </a:r>
          </a:p>
          <a:p>
            <a:pPr marL="0" indent="0">
              <a:buNone/>
            </a:pPr>
            <a:r>
              <a:rPr lang="nl-NL" dirty="0"/>
              <a:t>a. antisemitisme</a:t>
            </a:r>
          </a:p>
          <a:p>
            <a:pPr marL="0" indent="0">
              <a:buNone/>
            </a:pPr>
            <a:r>
              <a:rPr lang="nl-NL" dirty="0"/>
              <a:t>b. herbewapening</a:t>
            </a:r>
          </a:p>
          <a:p>
            <a:pPr marL="0" indent="0">
              <a:buNone/>
            </a:pPr>
            <a:r>
              <a:rPr lang="nl-NL" dirty="0"/>
              <a:t>c. Lebensraum</a:t>
            </a:r>
          </a:p>
          <a:p>
            <a:pPr marL="0" indent="0">
              <a:buNone/>
            </a:pPr>
            <a:r>
              <a:rPr lang="nl-NL" dirty="0"/>
              <a:t>d. Totalitaire staat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21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Waarom is deze vmbo-vraag moeilijk?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000" b="1" dirty="0" smtClean="0">
                <a:solidFill>
                  <a:srgbClr val="CC0066"/>
                </a:solidFill>
              </a:rPr>
              <a:t>p-waarde </a:t>
            </a:r>
            <a:r>
              <a:rPr lang="nl-NL" sz="4000" b="1" dirty="0">
                <a:solidFill>
                  <a:srgbClr val="CC0066"/>
                </a:solidFill>
              </a:rPr>
              <a:t>.13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Indonesië waren soldaten in de periode 1942-1945 krijgsgevangen gemaakt en opgesloten in kampen. Deze krijgsgevangenen hadden gevochten voor een bondgenootschap.</a:t>
            </a:r>
          </a:p>
          <a:p>
            <a:r>
              <a:rPr lang="nl-NL" dirty="0"/>
              <a:t>Noem de naam van het bondgenootschap waarvoor de krijgsgevangenen hadden gevochten.</a:t>
            </a:r>
          </a:p>
          <a:p>
            <a:r>
              <a:rPr lang="nl-NL" dirty="0"/>
              <a:t>Noem ook de naam van het bondgenootschap waartegen ze hadden gevochten.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Doe </a:t>
            </a:r>
            <a:r>
              <a:rPr lang="nl-NL" dirty="0"/>
              <a:t>het zo:</a:t>
            </a:r>
          </a:p>
          <a:p>
            <a:pPr marL="0" indent="0">
              <a:buNone/>
            </a:pPr>
            <a:r>
              <a:rPr lang="nl-NL" dirty="0"/>
              <a:t>De krijgsgevangenen hadden gevochten vóór … (noem bondgenootschap) en tegen … (noem ander bondgenootschap).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35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Waarom is deze vmbo-vraag moeilijk?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4000" b="1" dirty="0" smtClean="0">
                <a:solidFill>
                  <a:srgbClr val="CC0066"/>
                </a:solidFill>
              </a:rPr>
              <a:t>p-waarde .37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800" b="1" dirty="0"/>
              <a:t>Bron</a:t>
            </a:r>
          </a:p>
          <a:p>
            <a:pPr marL="0" indent="0">
              <a:buNone/>
            </a:pPr>
            <a:r>
              <a:rPr lang="nl-NL" sz="3800" i="1" dirty="0"/>
              <a:t>Uit een geschiedenisboek:</a:t>
            </a:r>
          </a:p>
          <a:p>
            <a:pPr marL="0" indent="0">
              <a:buNone/>
            </a:pPr>
            <a:r>
              <a:rPr lang="nl-NL" sz="3800" dirty="0"/>
              <a:t>In november 1940 moest een minister uit de Sovjet-Unie tijdens een bezoek aan Berlijn schuilen voor een bombardement. Hij sprak hier een naziminister op aan: “U zegt dat u (…) heeft verslagen. Waarom zitten we dan in deze schuilplaats</a:t>
            </a:r>
            <a:r>
              <a:rPr lang="nl-NL" sz="3800" dirty="0" smtClean="0"/>
              <a:t>?”</a:t>
            </a:r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r>
              <a:rPr lang="nl-NL" sz="3800" i="1" dirty="0"/>
              <a:t>Gebruik de bron </a:t>
            </a:r>
          </a:p>
          <a:p>
            <a:pPr marL="0" indent="0">
              <a:buNone/>
            </a:pPr>
            <a:r>
              <a:rPr lang="nl-NL" sz="3800" dirty="0"/>
              <a:t>1p In de bron ontbreekt de naam van het land dat volgens de nazi’s was verslagen. Welk land moet worden ingevuld</a:t>
            </a:r>
            <a:r>
              <a:rPr lang="nl-NL" sz="3800" dirty="0" smtClean="0"/>
              <a:t>?</a:t>
            </a:r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r>
              <a:rPr lang="nl-NL" sz="3800" dirty="0" smtClean="0"/>
              <a:t>A de Verenigde Staten (12%)</a:t>
            </a:r>
          </a:p>
          <a:p>
            <a:pPr marL="0" indent="0">
              <a:buNone/>
            </a:pPr>
            <a:r>
              <a:rPr lang="nl-NL" sz="3800" dirty="0" smtClean="0"/>
              <a:t>B Frankrijk (33%)</a:t>
            </a:r>
          </a:p>
          <a:p>
            <a:pPr marL="0" indent="0">
              <a:buNone/>
            </a:pPr>
            <a:r>
              <a:rPr lang="nl-NL" sz="3800" dirty="0" smtClean="0"/>
              <a:t>C Groot-Brittannië (37%)</a:t>
            </a:r>
          </a:p>
          <a:p>
            <a:pPr marL="0" indent="0">
              <a:buNone/>
            </a:pPr>
            <a:r>
              <a:rPr lang="nl-NL" sz="3800" dirty="0" smtClean="0"/>
              <a:t>D Polen (19%)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0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Doorstroming naar havo</a:t>
            </a:r>
            <a:endParaRPr lang="nl-NL" dirty="0">
              <a:solidFill>
                <a:srgbClr val="CC0066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417638"/>
            <a:ext cx="3282311" cy="461392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84168" y="5301208"/>
            <a:ext cx="260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Bron: Elsevier 30 januari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98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Top-25 stapelscholen</a:t>
            </a:r>
            <a:endParaRPr lang="nl-NL" dirty="0">
              <a:solidFill>
                <a:srgbClr val="CC0066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53657"/>
            <a:ext cx="5466667" cy="44190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88224" y="54452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Bron: Elsevier 30-01-2016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69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Aansluiting bij geschiedenis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C0066"/>
                </a:solidFill>
              </a:rPr>
              <a:t>Inhoud van het programma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Leerlingen van het vmbo-tl hebben het vermoedelijk </a:t>
            </a:r>
            <a:r>
              <a:rPr lang="nl-NL" dirty="0"/>
              <a:t>niet moeilijker dan leerlingen die uit 3 havo afkomstig zijn.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CC0066"/>
                </a:solidFill>
              </a:rPr>
              <a:t>Beheersingsniveau</a:t>
            </a:r>
          </a:p>
          <a:p>
            <a:pPr marL="0" indent="0">
              <a:buNone/>
            </a:pPr>
            <a:r>
              <a:rPr lang="nl-NL" dirty="0" smtClean="0"/>
              <a:t>Er ligt mogelijk een kloof tussen het examen-niveau vmbo-tl en de </a:t>
            </a:r>
            <a:r>
              <a:rPr lang="nl-NL" dirty="0" smtClean="0">
                <a:solidFill>
                  <a:srgbClr val="CC0066"/>
                </a:solidFill>
              </a:rPr>
              <a:t>eerste schoolexamentoetsen </a:t>
            </a:r>
            <a:r>
              <a:rPr lang="nl-NL" dirty="0" smtClean="0"/>
              <a:t>in havo-4.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6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C0066"/>
                </a:solidFill>
              </a:rPr>
              <a:t>Waarom?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CC0066"/>
                </a:solidFill>
              </a:rPr>
              <a:t>Centraal examen havo gaat over:</a:t>
            </a:r>
          </a:p>
          <a:p>
            <a:r>
              <a:rPr lang="nl-NL" sz="2800" dirty="0" smtClean="0"/>
              <a:t>Oriëntatiekennis </a:t>
            </a:r>
            <a:r>
              <a:rPr lang="nl-NL" sz="2800" dirty="0"/>
              <a:t>van de tien </a:t>
            </a:r>
            <a:r>
              <a:rPr lang="nl-NL" sz="2800" dirty="0" smtClean="0"/>
              <a:t>tijdvakken.</a:t>
            </a:r>
          </a:p>
          <a:p>
            <a:r>
              <a:rPr lang="nl-NL" sz="2800" dirty="0" smtClean="0"/>
              <a:t>Drie historische contexten</a:t>
            </a:r>
            <a:r>
              <a:rPr lang="nl-NL" sz="2800" dirty="0"/>
              <a:t>. </a:t>
            </a:r>
            <a:endParaRPr lang="nl-NL" sz="2800" dirty="0" smtClean="0"/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olidFill>
                  <a:srgbClr val="CC0066"/>
                </a:solidFill>
              </a:rPr>
              <a:t>Schoolexamens</a:t>
            </a:r>
          </a:p>
          <a:p>
            <a:r>
              <a:rPr lang="nl-NL" sz="2800" dirty="0" smtClean="0"/>
              <a:t>Vanaf het begin vragen uit eerdere examens. </a:t>
            </a:r>
          </a:p>
          <a:p>
            <a:r>
              <a:rPr lang="nl-NL" sz="2800" dirty="0" smtClean="0"/>
              <a:t>Meeste leerlingen afkomstig van vmbo-tl beheersen dit niveau nog niet.</a:t>
            </a:r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5399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C0066"/>
                </a:solidFill>
              </a:rPr>
              <a:t>Met welke vragen hebben vmbo-leerlingen het moeilijk?</a:t>
            </a:r>
            <a:endParaRPr lang="nl-NL" dirty="0">
              <a:solidFill>
                <a:srgbClr val="CC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Met vragen </a:t>
            </a:r>
            <a:r>
              <a:rPr lang="nl-NL" dirty="0"/>
              <a:t>die tot het </a:t>
            </a:r>
            <a:r>
              <a:rPr lang="nl-NL" dirty="0">
                <a:solidFill>
                  <a:srgbClr val="CC0066"/>
                </a:solidFill>
              </a:rPr>
              <a:t>standaardrepertoire</a:t>
            </a:r>
            <a:r>
              <a:rPr lang="nl-NL" dirty="0"/>
              <a:t> van </a:t>
            </a:r>
            <a:r>
              <a:rPr lang="nl-NL" dirty="0" smtClean="0">
                <a:solidFill>
                  <a:srgbClr val="CC0066"/>
                </a:solidFill>
              </a:rPr>
              <a:t>havo</a:t>
            </a:r>
            <a:r>
              <a:rPr lang="nl-NL" dirty="0" smtClean="0"/>
              <a:t>-toetsen behoren.</a:t>
            </a:r>
          </a:p>
          <a:p>
            <a:r>
              <a:rPr lang="nl-NL" dirty="0" smtClean="0"/>
              <a:t>Vragen bij </a:t>
            </a:r>
            <a:r>
              <a:rPr lang="nl-NL" dirty="0" smtClean="0">
                <a:solidFill>
                  <a:srgbClr val="CC0066"/>
                </a:solidFill>
              </a:rPr>
              <a:t>spotprenten.</a:t>
            </a:r>
          </a:p>
          <a:p>
            <a:r>
              <a:rPr lang="nl-NL" dirty="0" smtClean="0"/>
              <a:t>Vragen met </a:t>
            </a:r>
            <a:r>
              <a:rPr lang="nl-NL" dirty="0" smtClean="0">
                <a:solidFill>
                  <a:srgbClr val="CC0066"/>
                </a:solidFill>
              </a:rPr>
              <a:t>veel denkstappen.</a:t>
            </a:r>
          </a:p>
          <a:p>
            <a:r>
              <a:rPr lang="nl-NL" dirty="0" smtClean="0"/>
              <a:t>Open vragen waarop een meer </a:t>
            </a:r>
            <a:r>
              <a:rPr lang="nl-NL" dirty="0" smtClean="0">
                <a:solidFill>
                  <a:srgbClr val="CC0066"/>
                </a:solidFill>
              </a:rPr>
              <a:t>uitgebreid. antwoord</a:t>
            </a:r>
            <a:r>
              <a:rPr lang="nl-NL" dirty="0" smtClean="0"/>
              <a:t> moet worden geformuleerd.</a:t>
            </a:r>
          </a:p>
          <a:p>
            <a:r>
              <a:rPr lang="nl-NL" dirty="0" smtClean="0">
                <a:solidFill>
                  <a:srgbClr val="CC0066"/>
                </a:solidFill>
              </a:rPr>
              <a:t>Chronologievragen.</a:t>
            </a:r>
            <a:endParaRPr lang="nl-NL" dirty="0">
              <a:solidFill>
                <a:srgbClr val="CC0066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33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82750"/>
            <a:ext cx="7653578" cy="67165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1720" y="2708920"/>
            <a:ext cx="4104456" cy="1569660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p-waarde = .08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jongens = .10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meisjes – 0.6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548680"/>
            <a:ext cx="7521437" cy="56430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87824" y="261086"/>
            <a:ext cx="4176464" cy="655564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Havo-examen 2015</a:t>
            </a:r>
          </a:p>
          <a:p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p-waarde = .69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jongens = .71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meisjes = .67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Vergelijkbare vraag in het zelfde examen:</a:t>
            </a:r>
          </a:p>
          <a:p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p-waarde = .66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jongens =.67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meisjes = .65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8653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esentatie5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407</TotalTime>
  <Words>1050</Words>
  <Application>Microsoft Macintosh PowerPoint</Application>
  <PresentationFormat>Diavoorstelling (4:3)</PresentationFormat>
  <Paragraphs>179</Paragraphs>
  <Slides>25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Presentatie5_test</vt:lpstr>
      <vt:lpstr>PowerPoint-presentatie</vt:lpstr>
      <vt:lpstr> Doorstroompercentages vanuit vmbo-tl naar vervolgopleidingen </vt:lpstr>
      <vt:lpstr>Doorstroming naar havo</vt:lpstr>
      <vt:lpstr>Top-25 stapelscholen</vt:lpstr>
      <vt:lpstr>Aansluiting bij geschiedenis</vt:lpstr>
      <vt:lpstr>Waarom?</vt:lpstr>
      <vt:lpstr>Met welke vragen hebben vmbo-leerlingen het moeilijk?</vt:lpstr>
      <vt:lpstr>PowerPoint-presentatie</vt:lpstr>
      <vt:lpstr>PowerPoint-presentatie</vt:lpstr>
      <vt:lpstr>Redeneervragen </vt:lpstr>
      <vt:lpstr>Opdrachten makkelijker maken</vt:lpstr>
      <vt:lpstr>Opdrachten moeilijker/uitdagender maken</vt:lpstr>
      <vt:lpstr>Opdrachten moeilijker/uitdagender maken</vt:lpstr>
      <vt:lpstr>PowerPoint-presentatie</vt:lpstr>
      <vt:lpstr>Hoe maak je vragen uitdagender?</vt:lpstr>
      <vt:lpstr>Vraag uit vmbo-gtl-examen</vt:lpstr>
      <vt:lpstr>Hoe maak je de vraag uitdagender?</vt:lpstr>
      <vt:lpstr>Opdrachten over de Trumandoctrine</vt:lpstr>
      <vt:lpstr>Opdracht over het Dawesplan</vt:lpstr>
      <vt:lpstr>Mogelijke vmbo-opdracht over het Dawes-plan</vt:lpstr>
      <vt:lpstr>Van vmbo-tl naar havo</vt:lpstr>
      <vt:lpstr>Opdracht A</vt:lpstr>
      <vt:lpstr>Opdracht B</vt:lpstr>
      <vt:lpstr>Waarom is deze vmbo-vraag moeilijk?</vt:lpstr>
      <vt:lpstr>Waarom is deze vmbo-vraag moeilijk?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Albert van der Kaap</dc:creator>
  <cp:lastModifiedBy>Asker Pelgrom</cp:lastModifiedBy>
  <cp:revision>71</cp:revision>
  <cp:lastPrinted>2016-02-05T10:35:16Z</cp:lastPrinted>
  <dcterms:created xsi:type="dcterms:W3CDTF">2015-11-17T14:31:13Z</dcterms:created>
  <dcterms:modified xsi:type="dcterms:W3CDTF">2016-11-05T08:23:32Z</dcterms:modified>
</cp:coreProperties>
</file>