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4" r:id="rId3"/>
    <p:sldId id="275" r:id="rId4"/>
    <p:sldId id="276" r:id="rId5"/>
    <p:sldId id="278" r:id="rId6"/>
    <p:sldId id="277" r:id="rId7"/>
    <p:sldId id="273" r:id="rId8"/>
    <p:sldId id="256" r:id="rId9"/>
    <p:sldId id="257" r:id="rId10"/>
    <p:sldId id="258" r:id="rId11"/>
    <p:sldId id="260" r:id="rId12"/>
    <p:sldId id="261" r:id="rId13"/>
    <p:sldId id="262" r:id="rId14"/>
    <p:sldId id="264" r:id="rId15"/>
    <p:sldId id="266" r:id="rId16"/>
    <p:sldId id="263" r:id="rId17"/>
    <p:sldId id="268" r:id="rId18"/>
    <p:sldId id="269" r:id="rId19"/>
    <p:sldId id="271" r:id="rId20"/>
    <p:sldId id="267" r:id="rId21"/>
    <p:sldId id="272" r:id="rId22"/>
    <p:sldId id="279" r:id="rId2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5742-227B-494F-A00E-B67155DA4594}" type="datetimeFigureOut">
              <a:rPr lang="nl-NL" smtClean="0"/>
              <a:pPr/>
              <a:t>12-11-2015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9359-8733-4E88-9134-64E5688CF032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5742-227B-494F-A00E-B67155DA4594}" type="datetimeFigureOut">
              <a:rPr lang="nl-NL" smtClean="0"/>
              <a:pPr/>
              <a:t>12-11-2015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9359-8733-4E88-9134-64E5688CF032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5742-227B-494F-A00E-B67155DA4594}" type="datetimeFigureOut">
              <a:rPr lang="nl-NL" smtClean="0"/>
              <a:pPr/>
              <a:t>12-11-2015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9359-8733-4E88-9134-64E5688CF032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5742-227B-494F-A00E-B67155DA4594}" type="datetimeFigureOut">
              <a:rPr lang="nl-NL" smtClean="0"/>
              <a:pPr/>
              <a:t>12-11-2015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9359-8733-4E88-9134-64E5688CF032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5742-227B-494F-A00E-B67155DA4594}" type="datetimeFigureOut">
              <a:rPr lang="nl-NL" smtClean="0"/>
              <a:pPr/>
              <a:t>12-11-2015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9359-8733-4E88-9134-64E5688CF032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5742-227B-494F-A00E-B67155DA4594}" type="datetimeFigureOut">
              <a:rPr lang="nl-NL" smtClean="0"/>
              <a:pPr/>
              <a:t>12-11-2015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9359-8733-4E88-9134-64E5688CF032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5742-227B-494F-A00E-B67155DA4594}" type="datetimeFigureOut">
              <a:rPr lang="nl-NL" smtClean="0"/>
              <a:pPr/>
              <a:t>12-11-2015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9359-8733-4E88-9134-64E5688CF032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5742-227B-494F-A00E-B67155DA4594}" type="datetimeFigureOut">
              <a:rPr lang="nl-NL" smtClean="0"/>
              <a:pPr/>
              <a:t>12-11-2015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9359-8733-4E88-9134-64E5688CF032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5742-227B-494F-A00E-B67155DA4594}" type="datetimeFigureOut">
              <a:rPr lang="nl-NL" smtClean="0"/>
              <a:pPr/>
              <a:t>12-11-2015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9359-8733-4E88-9134-64E5688CF032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5742-227B-494F-A00E-B67155DA4594}" type="datetimeFigureOut">
              <a:rPr lang="nl-NL" smtClean="0"/>
              <a:pPr/>
              <a:t>12-11-2015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9359-8733-4E88-9134-64E5688CF032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5742-227B-494F-A00E-B67155DA4594}" type="datetimeFigureOut">
              <a:rPr lang="nl-NL" smtClean="0"/>
              <a:pPr/>
              <a:t>12-11-2015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9359-8733-4E88-9134-64E5688CF032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25742-227B-494F-A00E-B67155DA4594}" type="datetimeFigureOut">
              <a:rPr lang="nl-NL" smtClean="0"/>
              <a:pPr/>
              <a:t>12-11-2015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89359-8733-4E88-9134-64E5688CF032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6386" name="Picture 2" descr="Photographers in World War One (18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4704" y="-387424"/>
            <a:ext cx="12192000" cy="936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5362" name="Picture 2" descr="Foto van Agen, in 1872 gemaakt door Louis Arthur Ducos du Heron, één van de grondleggers van de kleurenfotografie. (Foto: Wikimedia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63100" cy="62007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735288" y="6165304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 smtClean="0"/>
              <a:t>1872, Louis Arthur Ducos du Heron</a:t>
            </a:r>
            <a:endParaRPr lang="nl-NL" sz="2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grensland-docs.nl/soldaten/wp-content/uploads/autochrome-verpak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grensland-docs.nl/soldaten/wp-content/uploads/Hildenbrand_portret19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2351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292080" y="908720"/>
            <a:ext cx="352243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300" b="1" dirty="0" smtClean="0"/>
              <a:t>Hans Hildenbrand  </a:t>
            </a:r>
          </a:p>
          <a:p>
            <a:r>
              <a:rPr lang="nl-NL" sz="3300" b="1" dirty="0" smtClean="0"/>
              <a:t>(1870-1957)</a:t>
            </a:r>
            <a:endParaRPr lang="nl-NL" sz="3300" b="1" dirty="0"/>
          </a:p>
        </p:txBody>
      </p:sp>
      <p:pic>
        <p:nvPicPr>
          <p:cNvPr id="18436" name="Picture 4" descr="http://www.grensland-docs.nl/soldaten/wp-content/uploads/w-104-3545-Feldk%C3%BCche-Champag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8193" y="3068961"/>
            <a:ext cx="5895808" cy="378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grensland-docs.nl/soldaten/wp-content/uploads/w-104-3538-Feldlazarett-Champag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5131" cy="5877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efan\Pictures\Photographers-in-World-War-One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65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tefan\Pictures\Geschiedenis\1. Eerste Wereldoorlog\Duits\Ersatz Abteilung 46, 7 Batterie, Artillerie-Kaserne, Lindener Straße Wolfenbüttel, January 1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73210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325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Stefan\Pictures\Geschiedenis\uniforme-1914-fran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0787" y="0"/>
            <a:ext cx="3493213" cy="6858000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0"/>
            <a:ext cx="30633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3957" y="0"/>
            <a:ext cx="31600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0271"/>
            <a:ext cx="3168352" cy="684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Stefan\Pictures\Geschiedenis\sturm-fr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699792" cy="6887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052736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/>
              <a:t>1. Is de foto betrouwbaar en waarom wel/niet?</a:t>
            </a:r>
          </a:p>
          <a:p>
            <a:endParaRPr lang="nl-NL" sz="3600" b="1" dirty="0" smtClean="0"/>
          </a:p>
          <a:p>
            <a:r>
              <a:rPr lang="nl-NL" sz="3600" b="1" dirty="0" smtClean="0"/>
              <a:t>2. Is de foto representatief en waarom wel/niet?</a:t>
            </a:r>
          </a:p>
          <a:p>
            <a:endParaRPr lang="nl-NL" sz="3600" b="1" dirty="0" smtClean="0"/>
          </a:p>
          <a:p>
            <a:r>
              <a:rPr lang="nl-NL" sz="3600" b="1" dirty="0" smtClean="0"/>
              <a:t>3. </a:t>
            </a:r>
            <a:r>
              <a:rPr lang="nl-NL" sz="3600" b="1" smtClean="0"/>
              <a:t>Met welk </a:t>
            </a:r>
            <a:r>
              <a:rPr lang="nl-NL" sz="3600" b="1" dirty="0" smtClean="0"/>
              <a:t>doel zou de foto gemaakt zijn?</a:t>
            </a:r>
            <a:endParaRPr lang="nl-NL" sz="3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tekst 4"/>
          <p:cNvSpPr>
            <a:spLocks noGrp="1"/>
          </p:cNvSpPr>
          <p:nvPr>
            <p:ph type="body" idx="4294967295"/>
          </p:nvPr>
        </p:nvSpPr>
        <p:spPr>
          <a:xfrm>
            <a:off x="900113" y="2492375"/>
            <a:ext cx="7123112" cy="167322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nl-NL" sz="9600" smtClean="0">
                <a:solidFill>
                  <a:srgbClr val="00B050"/>
                </a:solidFill>
              </a:rPr>
              <a:t>Stel</a:t>
            </a:r>
            <a:r>
              <a:rPr lang="nl-NL" sz="9600" smtClean="0">
                <a:solidFill>
                  <a:srgbClr val="FF0000"/>
                </a:solidFill>
              </a:rPr>
              <a:t>lingen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5699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3" name="Rectangle 2"/>
          <p:cNvSpPr/>
          <p:nvPr/>
        </p:nvSpPr>
        <p:spPr>
          <a:xfrm>
            <a:off x="0" y="33265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Rectangle 3"/>
          <p:cNvSpPr/>
          <p:nvPr/>
        </p:nvSpPr>
        <p:spPr>
          <a:xfrm>
            <a:off x="4644008" y="33265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5" name="Rectangle 4"/>
          <p:cNvSpPr/>
          <p:nvPr/>
        </p:nvSpPr>
        <p:spPr>
          <a:xfrm>
            <a:off x="4716016" y="350100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4</a:t>
            </a:r>
            <a:endParaRPr lang="nl-NL" dirty="0"/>
          </a:p>
        </p:txBody>
      </p:sp>
      <p:pic>
        <p:nvPicPr>
          <p:cNvPr id="4097" name="Picture 1" descr="C:\Users\Stefan\Pictures\Geschiedenis\1. Eerste Wereldoorlog\Duits\01-german-attackgroup-gw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176464" cy="3309000"/>
          </a:xfrm>
          <a:prstGeom prst="rect">
            <a:avLst/>
          </a:prstGeom>
          <a:noFill/>
        </p:spPr>
      </p:pic>
      <p:pic>
        <p:nvPicPr>
          <p:cNvPr id="4098" name="Picture 2" descr="C:\Users\Stefan\Pictures\Geschiedenis\1. Eerste Wereldoorlog\Duits\09-cheerfull-to-the-front-si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0"/>
            <a:ext cx="4991637" cy="3284984"/>
          </a:xfrm>
          <a:prstGeom prst="rect">
            <a:avLst/>
          </a:prstGeom>
          <a:noFill/>
        </p:spPr>
      </p:pic>
      <p:pic>
        <p:nvPicPr>
          <p:cNvPr id="4099" name="Picture 3" descr="C:\Users\Stefan\Pictures\Geschiedenis\1. Eerste Wereldoorlog\Duits\Bundesarchiv_Bild_146-1972-062-01,_Berlin,_bettelnder_Kriegsinval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645024"/>
            <a:ext cx="4134760" cy="2723773"/>
          </a:xfrm>
          <a:prstGeom prst="rect">
            <a:avLst/>
          </a:prstGeom>
          <a:noFill/>
        </p:spPr>
      </p:pic>
      <p:pic>
        <p:nvPicPr>
          <p:cNvPr id="4100" name="Picture 4" descr="C:\Users\Stefan\Pictures\Geschiedenis\1. Eerste Wereldoorlog\Duits\ger-rulers-belgi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645024"/>
            <a:ext cx="3781768" cy="2874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5699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3" name="Rectangle 2"/>
          <p:cNvSpPr/>
          <p:nvPr/>
        </p:nvSpPr>
        <p:spPr>
          <a:xfrm>
            <a:off x="0" y="33265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Rectangle 3"/>
          <p:cNvSpPr/>
          <p:nvPr/>
        </p:nvSpPr>
        <p:spPr>
          <a:xfrm>
            <a:off x="4644008" y="33265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5" name="Rectangle 4"/>
          <p:cNvSpPr/>
          <p:nvPr/>
        </p:nvSpPr>
        <p:spPr>
          <a:xfrm>
            <a:off x="4716016" y="350100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4</a:t>
            </a:r>
            <a:endParaRPr lang="nl-NL" dirty="0"/>
          </a:p>
        </p:txBody>
      </p:sp>
      <p:pic>
        <p:nvPicPr>
          <p:cNvPr id="27650" name="Picture 2" descr="C:\Users\Stefan\Pictures\Geschiedenis\1. Eerste Wereldoorlog\Duits\Stosstrupp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429000"/>
            <a:ext cx="4139952" cy="3254002"/>
          </a:xfrm>
          <a:prstGeom prst="rect">
            <a:avLst/>
          </a:prstGeom>
          <a:noFill/>
        </p:spPr>
      </p:pic>
      <p:pic>
        <p:nvPicPr>
          <p:cNvPr id="27651" name="Picture 3" descr="C:\Users\Stefan\Pictures\Geschiedenis\1. Eerste Wereldoorlog\Duits\nw_ger_billets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01008"/>
            <a:ext cx="4414695" cy="2952328"/>
          </a:xfrm>
          <a:prstGeom prst="rect">
            <a:avLst/>
          </a:prstGeom>
          <a:noFill/>
        </p:spPr>
      </p:pic>
      <p:pic>
        <p:nvPicPr>
          <p:cNvPr id="27652" name="Picture 4" descr="C:\Users\Stefan\Pictures\Geschiedenis\1. Eerste Wereldoorlog\Duits\Kaiserschlacht  Vormarsch Armentières  Advance on Armentières, April 19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7" y="260648"/>
            <a:ext cx="4390399" cy="2808312"/>
          </a:xfrm>
          <a:prstGeom prst="rect">
            <a:avLst/>
          </a:prstGeom>
          <a:noFill/>
        </p:spPr>
      </p:pic>
      <p:pic>
        <p:nvPicPr>
          <p:cNvPr id="27653" name="Picture 5" descr="C:\Users\Stefan\Pictures\Geschiedenis\1. Eerste Wereldoorlog\Duits\image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4301" y="188640"/>
            <a:ext cx="4431261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332656"/>
            <a:ext cx="813690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/>
              <a:t>1. Laat leerlingen hun eigen foto kiezen.</a:t>
            </a:r>
          </a:p>
          <a:p>
            <a:endParaRPr lang="nl-NL" sz="3600" b="1" dirty="0" smtClean="0"/>
          </a:p>
          <a:p>
            <a:r>
              <a:rPr lang="nl-NL" sz="3600" b="1" dirty="0" smtClean="0"/>
              <a:t>2. Analytische kant: leef je in in de maker.</a:t>
            </a:r>
          </a:p>
          <a:p>
            <a:endParaRPr lang="nl-NL" sz="3600" b="1" dirty="0" smtClean="0"/>
          </a:p>
          <a:p>
            <a:r>
              <a:rPr lang="nl-NL" sz="3600" b="1" dirty="0" smtClean="0"/>
              <a:t>3. Laat leerlingen hun verhaal vertellen door de foto’s in een volgorde te laten leggen.</a:t>
            </a:r>
          </a:p>
          <a:p>
            <a:endParaRPr lang="nl-NL" sz="3600" b="1" dirty="0" smtClean="0"/>
          </a:p>
          <a:p>
            <a:r>
              <a:rPr lang="nl-NL" sz="3600" b="1" dirty="0" smtClean="0"/>
              <a:t>4. Internet bevat overvloed aan fotomateriaal. Weet wel wat correct is en wat niet.</a:t>
            </a:r>
            <a:endParaRPr lang="nl-NL" sz="3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idx="4294967295"/>
          </p:nvPr>
        </p:nvSpPr>
        <p:spPr>
          <a:xfrm>
            <a:off x="827088" y="1844675"/>
            <a:ext cx="762000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nl-NL" dirty="0" smtClean="0">
                <a:solidFill>
                  <a:schemeClr val="tx1"/>
                </a:solidFill>
              </a:rPr>
              <a:t>Het gebruik van stilstaand beeldmateriaal is noodzakelijk voor goed geschiedenisonderwijs. 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6387" name="Tekstvak 5"/>
          <p:cNvSpPr txBox="1">
            <a:spLocks noChangeArrowheads="1"/>
          </p:cNvSpPr>
          <p:nvPr/>
        </p:nvSpPr>
        <p:spPr bwMode="auto">
          <a:xfrm>
            <a:off x="1331913" y="3860800"/>
            <a:ext cx="2232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nl-NL" altLang="nl-NL" sz="2400" b="1">
                <a:solidFill>
                  <a:srgbClr val="00B050"/>
                </a:solidFill>
                <a:latin typeface="Tw Cen MT" pitchFamily="34" charset="0"/>
              </a:rPr>
              <a:t>Groen = eens</a:t>
            </a:r>
          </a:p>
        </p:txBody>
      </p:sp>
      <p:sp>
        <p:nvSpPr>
          <p:cNvPr id="16388" name="Tekstvak 6"/>
          <p:cNvSpPr txBox="1">
            <a:spLocks noChangeArrowheads="1"/>
          </p:cNvSpPr>
          <p:nvPr/>
        </p:nvSpPr>
        <p:spPr bwMode="auto">
          <a:xfrm>
            <a:off x="5219700" y="3789363"/>
            <a:ext cx="2447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nl-NL" altLang="nl-NL" sz="2400" b="1">
                <a:solidFill>
                  <a:srgbClr val="FF0000"/>
                </a:solidFill>
                <a:latin typeface="Tw Cen MT" pitchFamily="34" charset="0"/>
              </a:rPr>
              <a:t>Rood = oneens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kstvak 2"/>
          <p:cNvSpPr txBox="1">
            <a:spLocks noChangeArrowheads="1"/>
          </p:cNvSpPr>
          <p:nvPr/>
        </p:nvSpPr>
        <p:spPr bwMode="auto">
          <a:xfrm>
            <a:off x="1835150" y="1773238"/>
            <a:ext cx="54006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nl-NL" altLang="nl-NL" sz="4000">
                <a:latin typeface="Tw Cen MT" pitchFamily="34" charset="0"/>
              </a:rPr>
              <a:t>Ik maak iedere les gebruik van stilstaand beeldmateriaal. </a:t>
            </a:r>
          </a:p>
        </p:txBody>
      </p:sp>
      <p:sp>
        <p:nvSpPr>
          <p:cNvPr id="17411" name="Tekstvak 3"/>
          <p:cNvSpPr txBox="1">
            <a:spLocks noChangeArrowheads="1"/>
          </p:cNvSpPr>
          <p:nvPr/>
        </p:nvSpPr>
        <p:spPr bwMode="auto">
          <a:xfrm>
            <a:off x="1403350" y="3933825"/>
            <a:ext cx="22320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nl-NL" altLang="nl-NL" sz="2400" b="1">
                <a:solidFill>
                  <a:srgbClr val="00B050"/>
                </a:solidFill>
                <a:latin typeface="Tw Cen MT" pitchFamily="34" charset="0"/>
              </a:rPr>
              <a:t>Groen = eens</a:t>
            </a:r>
          </a:p>
        </p:txBody>
      </p:sp>
      <p:sp>
        <p:nvSpPr>
          <p:cNvPr id="17412" name="Tekstvak 4"/>
          <p:cNvSpPr txBox="1">
            <a:spLocks noChangeArrowheads="1"/>
          </p:cNvSpPr>
          <p:nvPr/>
        </p:nvSpPr>
        <p:spPr bwMode="auto">
          <a:xfrm>
            <a:off x="5219700" y="3933825"/>
            <a:ext cx="24479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nl-NL" altLang="nl-NL" sz="2400" b="1">
                <a:solidFill>
                  <a:srgbClr val="FF0000"/>
                </a:solidFill>
                <a:latin typeface="Tw Cen MT" pitchFamily="34" charset="0"/>
              </a:rPr>
              <a:t>Rood = oneens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kstvak 2"/>
          <p:cNvSpPr txBox="1">
            <a:spLocks noChangeArrowheads="1"/>
          </p:cNvSpPr>
          <p:nvPr/>
        </p:nvSpPr>
        <p:spPr bwMode="auto">
          <a:xfrm>
            <a:off x="1619250" y="1341438"/>
            <a:ext cx="61214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nl-NL" altLang="nl-NL" sz="4000">
                <a:latin typeface="Tw Cen MT" pitchFamily="34" charset="0"/>
              </a:rPr>
              <a:t>Afbeeldingen zijn enkel nuttig om de aandacht van de leerlingen te trekken.  </a:t>
            </a:r>
          </a:p>
        </p:txBody>
      </p:sp>
      <p:sp>
        <p:nvSpPr>
          <p:cNvPr id="19459" name="Tekstvak 3"/>
          <p:cNvSpPr txBox="1">
            <a:spLocks noChangeArrowheads="1"/>
          </p:cNvSpPr>
          <p:nvPr/>
        </p:nvSpPr>
        <p:spPr bwMode="auto">
          <a:xfrm>
            <a:off x="1476375" y="4221163"/>
            <a:ext cx="2232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nl-NL" altLang="nl-NL" sz="2400" b="1">
                <a:solidFill>
                  <a:srgbClr val="00B050"/>
                </a:solidFill>
                <a:latin typeface="Tw Cen MT" pitchFamily="34" charset="0"/>
              </a:rPr>
              <a:t>Groen = eens</a:t>
            </a:r>
          </a:p>
        </p:txBody>
      </p:sp>
      <p:sp>
        <p:nvSpPr>
          <p:cNvPr id="19460" name="Tekstvak 4"/>
          <p:cNvSpPr txBox="1">
            <a:spLocks noChangeArrowheads="1"/>
          </p:cNvSpPr>
          <p:nvPr/>
        </p:nvSpPr>
        <p:spPr bwMode="auto">
          <a:xfrm>
            <a:off x="5148263" y="4221163"/>
            <a:ext cx="24479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nl-NL" altLang="nl-NL" sz="2400" b="1">
                <a:solidFill>
                  <a:srgbClr val="FF0000"/>
                </a:solidFill>
                <a:latin typeface="Tw Cen MT" pitchFamily="34" charset="0"/>
              </a:rPr>
              <a:t>Rood = oneens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kstvak 2"/>
          <p:cNvSpPr txBox="1">
            <a:spLocks noChangeArrowheads="1"/>
          </p:cNvSpPr>
          <p:nvPr/>
        </p:nvSpPr>
        <p:spPr bwMode="auto">
          <a:xfrm>
            <a:off x="1403350" y="1557338"/>
            <a:ext cx="6408738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nl-NL" altLang="nl-NL" sz="4000">
                <a:latin typeface="Tw Cen MT" pitchFamily="34" charset="0"/>
              </a:rPr>
              <a:t>Stilstaand beeldmateriaal is het belangrijkste in:</a:t>
            </a:r>
          </a:p>
        </p:txBody>
      </p:sp>
      <p:sp>
        <p:nvSpPr>
          <p:cNvPr id="18435" name="Tekstvak 3"/>
          <p:cNvSpPr txBox="1">
            <a:spLocks noChangeArrowheads="1"/>
          </p:cNvSpPr>
          <p:nvPr/>
        </p:nvSpPr>
        <p:spPr bwMode="auto">
          <a:xfrm>
            <a:off x="1476375" y="3068638"/>
            <a:ext cx="66246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nl-NL" altLang="nl-NL" sz="2400" b="1">
                <a:solidFill>
                  <a:srgbClr val="00B050"/>
                </a:solidFill>
                <a:latin typeface="Tw Cen MT" pitchFamily="34" charset="0"/>
              </a:rPr>
              <a:t>Klassikale uitleg met behulp van Powerpoint of prezi  = groen</a:t>
            </a:r>
          </a:p>
        </p:txBody>
      </p:sp>
      <p:sp>
        <p:nvSpPr>
          <p:cNvPr id="18436" name="Tekstvak 4"/>
          <p:cNvSpPr txBox="1">
            <a:spLocks noChangeArrowheads="1"/>
          </p:cNvSpPr>
          <p:nvPr/>
        </p:nvSpPr>
        <p:spPr bwMode="auto">
          <a:xfrm>
            <a:off x="1476375" y="4005263"/>
            <a:ext cx="56165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nl-NL" altLang="nl-NL" sz="2400" b="1">
                <a:solidFill>
                  <a:srgbClr val="FF0000"/>
                </a:solidFill>
                <a:latin typeface="Tw Cen MT" pitchFamily="34" charset="0"/>
              </a:rPr>
              <a:t>Afbeeldingen in het lesboek = Rood</a:t>
            </a:r>
          </a:p>
        </p:txBody>
      </p:sp>
      <p:sp>
        <p:nvSpPr>
          <p:cNvPr id="17413" name="Tekstvak 5"/>
          <p:cNvSpPr txBox="1">
            <a:spLocks noChangeArrowheads="1"/>
          </p:cNvSpPr>
          <p:nvPr/>
        </p:nvSpPr>
        <p:spPr bwMode="auto">
          <a:xfrm>
            <a:off x="1476375" y="4724400"/>
            <a:ext cx="59039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l-NL" altLang="nl-NL" sz="2400" b="1" dirty="0" smtClean="0">
                <a:solidFill>
                  <a:schemeClr val="accent2">
                    <a:lumMod val="50000"/>
                  </a:schemeClr>
                </a:solidFill>
              </a:rPr>
              <a:t>Afbeeldingen in activerende werkvormen = rood en groen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nl-NL" altLang="nl-NL" smtClean="0"/>
              <a:t>Conclusie: vergelijking</a:t>
            </a:r>
          </a:p>
        </p:txBody>
      </p:sp>
      <p:sp>
        <p:nvSpPr>
          <p:cNvPr id="30723" name="Tijdelijke aanduiding voor inhoud 2"/>
          <p:cNvSpPr>
            <a:spLocks noGrp="1"/>
          </p:cNvSpPr>
          <p:nvPr>
            <p:ph sz="quarter" idx="2"/>
          </p:nvPr>
        </p:nvSpPr>
        <p:spPr>
          <a:xfrm>
            <a:off x="250825" y="2438400"/>
            <a:ext cx="4321175" cy="4230688"/>
          </a:xfrm>
        </p:spPr>
        <p:txBody>
          <a:bodyPr/>
          <a:lstStyle/>
          <a:p>
            <a:pPr eaLnBrk="1" hangingPunct="1"/>
            <a:r>
              <a:rPr lang="nl-NL" altLang="nl-NL" sz="2000" b="1" dirty="0" smtClean="0">
                <a:solidFill>
                  <a:srgbClr val="FF0000"/>
                </a:solidFill>
              </a:rPr>
              <a:t>Beeldmateriaal in het lesboek is het belangrijkst. </a:t>
            </a:r>
          </a:p>
          <a:p>
            <a:pPr eaLnBrk="1" hangingPunct="1"/>
            <a:r>
              <a:rPr lang="nl-NL" altLang="nl-NL" sz="2000" dirty="0" smtClean="0">
                <a:solidFill>
                  <a:schemeClr val="bg1">
                    <a:lumMod val="50000"/>
                  </a:schemeClr>
                </a:solidFill>
              </a:rPr>
              <a:t>Afbeeldingen in het lesboek dienen als veelzijdig didactisch hulpmiddel.</a:t>
            </a:r>
          </a:p>
          <a:p>
            <a:pPr eaLnBrk="1" hangingPunct="1"/>
            <a:endParaRPr lang="nl-NL" altLang="nl-NL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r>
              <a:rPr lang="nl-NL" altLang="nl-NL" sz="2000" dirty="0" smtClean="0">
                <a:solidFill>
                  <a:schemeClr val="bg1">
                    <a:lumMod val="50000"/>
                  </a:schemeClr>
                </a:solidFill>
              </a:rPr>
              <a:t>Leerlingen leren kritisch kijken door afbeeldingen bij de klassikale uitleg.</a:t>
            </a:r>
          </a:p>
          <a:p>
            <a:pPr eaLnBrk="1" hangingPunct="1"/>
            <a:r>
              <a:rPr lang="nl-NL" altLang="nl-NL" sz="2000" dirty="0" smtClean="0">
                <a:solidFill>
                  <a:schemeClr val="bg1">
                    <a:lumMod val="50000"/>
                  </a:schemeClr>
                </a:solidFill>
              </a:rPr>
              <a:t>Werkvormen hebben als belangrijkste functie kritisch leren kijken.</a:t>
            </a:r>
          </a:p>
          <a:p>
            <a:pPr eaLnBrk="1" hangingPunct="1"/>
            <a:r>
              <a:rPr lang="nl-NL" altLang="nl-NL" sz="2000" b="1" dirty="0" smtClean="0">
                <a:solidFill>
                  <a:srgbClr val="FF0000"/>
                </a:solidFill>
              </a:rPr>
              <a:t>De meest waardevolle afbeeldingen zijn originele foto’s.</a:t>
            </a:r>
          </a:p>
          <a:p>
            <a:pPr eaLnBrk="1" hangingPunct="1"/>
            <a:endParaRPr lang="nl-NL" altLang="nl-NL" sz="2000" dirty="0" smtClean="0"/>
          </a:p>
          <a:p>
            <a:pPr eaLnBrk="1" hangingPunct="1"/>
            <a:endParaRPr lang="nl-NL" altLang="nl-NL" sz="2000" dirty="0" smtClean="0"/>
          </a:p>
        </p:txBody>
      </p:sp>
      <p:sp>
        <p:nvSpPr>
          <p:cNvPr id="30724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4235450" cy="4230688"/>
          </a:xfrm>
        </p:spPr>
        <p:txBody>
          <a:bodyPr/>
          <a:lstStyle/>
          <a:p>
            <a:pPr eaLnBrk="1" hangingPunct="1"/>
            <a:r>
              <a:rPr lang="nl-NL" altLang="nl-NL" sz="2000" b="1" dirty="0" smtClean="0">
                <a:solidFill>
                  <a:srgbClr val="FF0000"/>
                </a:solidFill>
              </a:rPr>
              <a:t>Beeldmateriaal in de klassikale uitleg is het belangrijkst.</a:t>
            </a:r>
          </a:p>
          <a:p>
            <a:pPr eaLnBrk="1" hangingPunct="1"/>
            <a:r>
              <a:rPr lang="nl-NL" altLang="nl-NL" sz="2000" dirty="0" smtClean="0">
                <a:solidFill>
                  <a:schemeClr val="bg1">
                    <a:lumMod val="50000"/>
                  </a:schemeClr>
                </a:solidFill>
              </a:rPr>
              <a:t>Afbeeldingen in het lesboek dienen als illustratie, geheugensteun en uitleg van begrippen.</a:t>
            </a:r>
          </a:p>
          <a:p>
            <a:pPr eaLnBrk="1" hangingPunct="1"/>
            <a:r>
              <a:rPr lang="nl-NL" altLang="nl-NL" sz="2000" dirty="0" smtClean="0">
                <a:solidFill>
                  <a:schemeClr val="bg1">
                    <a:lumMod val="50000"/>
                  </a:schemeClr>
                </a:solidFill>
              </a:rPr>
              <a:t>Afbeeldingen bij de klassikale uitleg nodigen niet uit tot kritisch kijken.</a:t>
            </a:r>
          </a:p>
          <a:p>
            <a:pPr eaLnBrk="1" hangingPunct="1"/>
            <a:r>
              <a:rPr lang="nl-NL" altLang="nl-NL" sz="2000" dirty="0" smtClean="0">
                <a:solidFill>
                  <a:schemeClr val="bg1">
                    <a:lumMod val="50000"/>
                  </a:schemeClr>
                </a:solidFill>
              </a:rPr>
              <a:t>Werkvormen hebben als belangrijkste functie kritisch leren kijken.</a:t>
            </a:r>
          </a:p>
          <a:p>
            <a:pPr eaLnBrk="1" hangingPunct="1"/>
            <a:r>
              <a:rPr lang="nl-NL" altLang="nl-NL" sz="2000" b="1" dirty="0" smtClean="0">
                <a:solidFill>
                  <a:srgbClr val="FF0000"/>
                </a:solidFill>
              </a:rPr>
              <a:t>De meest waardevolle afbeeldingen zijn originele foto’s.</a:t>
            </a:r>
          </a:p>
          <a:p>
            <a:pPr eaLnBrk="1" hangingPunct="1"/>
            <a:endParaRPr lang="nl-NL" altLang="nl-NL" sz="2000" dirty="0" smtClean="0"/>
          </a:p>
        </p:txBody>
      </p:sp>
      <p:sp>
        <p:nvSpPr>
          <p:cNvPr id="31749" name="Tijdelijke aanduiding voor tekst 3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pPr eaLnBrk="1" hangingPunct="1"/>
            <a:r>
              <a:rPr lang="nl-NL" altLang="nl-NL" smtClean="0"/>
              <a:t>Docenten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Leerlingen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07120" cy="605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076056" y="6093296"/>
            <a:ext cx="3839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dirty="0" smtClean="0"/>
              <a:t>1826, van Joseph Niépce</a:t>
            </a:r>
            <a:endParaRPr lang="nl-N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http://www.lafv.nl/wp-content/uploads/2015/07/Eerste-Kleuren-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96336" cy="621633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241889" y="6165304"/>
            <a:ext cx="49021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1861, van  James Clerk Maxwell</a:t>
            </a:r>
            <a:endParaRPr lang="nl-NL" sz="2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</Words>
  <Application>Microsoft Office PowerPoint</Application>
  <PresentationFormat>On-screen Show (4:3)</PresentationFormat>
  <Paragraphs>54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Het gebruik van stilstaand beeldmateriaal is noodzakelijk voor goed geschiedenisonderwijs. </vt:lpstr>
      <vt:lpstr>PowerPoint Presentation</vt:lpstr>
      <vt:lpstr>PowerPoint Presentation</vt:lpstr>
      <vt:lpstr>PowerPoint Presentation</vt:lpstr>
      <vt:lpstr>Conclusie: vergelijking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</dc:creator>
  <cp:lastModifiedBy>Tuithof, J.I.G.M.</cp:lastModifiedBy>
  <cp:revision>46</cp:revision>
  <dcterms:created xsi:type="dcterms:W3CDTF">2015-11-05T08:53:13Z</dcterms:created>
  <dcterms:modified xsi:type="dcterms:W3CDTF">2015-11-12T12:43:12Z</dcterms:modified>
</cp:coreProperties>
</file>