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2" r:id="rId3"/>
    <p:sldId id="283" r:id="rId4"/>
    <p:sldId id="285" r:id="rId5"/>
    <p:sldId id="281" r:id="rId6"/>
    <p:sldId id="259" r:id="rId7"/>
    <p:sldId id="279" r:id="rId8"/>
    <p:sldId id="280" r:id="rId9"/>
    <p:sldId id="272" r:id="rId10"/>
    <p:sldId id="273" r:id="rId11"/>
    <p:sldId id="274" r:id="rId12"/>
    <p:sldId id="286" r:id="rId13"/>
    <p:sldId id="260" r:id="rId14"/>
    <p:sldId id="261" r:id="rId15"/>
    <p:sldId id="265" r:id="rId16"/>
    <p:sldId id="277" r:id="rId17"/>
    <p:sldId id="270" r:id="rId18"/>
    <p:sldId id="262" r:id="rId19"/>
    <p:sldId id="275" r:id="rId20"/>
    <p:sldId id="263" r:id="rId21"/>
    <p:sldId id="284" r:id="rId22"/>
    <p:sldId id="26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74" d="100"/>
          <a:sy n="74" d="100"/>
        </p:scale>
        <p:origin x="4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6894DE5-309C-4B0C-8530-A8E5AF3EB80E}" type="slidenum">
              <a:rPr lang="nl-NL" smtClean="0"/>
              <a:t>‹nr.›</a:t>
            </a:fld>
            <a:endParaRPr lang="nl-NL"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6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6894DE5-309C-4B0C-8530-A8E5AF3EB80E}" type="slidenum">
              <a:rPr lang="nl-NL" smtClean="0"/>
              <a:t>‹nr.›</a:t>
            </a:fld>
            <a:endParaRPr lang="nl-NL" dirty="0"/>
          </a:p>
        </p:txBody>
      </p:sp>
    </p:spTree>
    <p:extLst>
      <p:ext uri="{BB962C8B-B14F-4D97-AF65-F5344CB8AC3E}">
        <p14:creationId xmlns:p14="http://schemas.microsoft.com/office/powerpoint/2010/main" val="330811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6894DE5-309C-4B0C-8530-A8E5AF3EB80E}" type="slidenum">
              <a:rPr lang="nl-NL" smtClean="0"/>
              <a:t>‹nr.›</a:t>
            </a:fld>
            <a:endParaRPr lang="nl-NL" dirty="0"/>
          </a:p>
        </p:txBody>
      </p:sp>
    </p:spTree>
    <p:extLst>
      <p:ext uri="{BB962C8B-B14F-4D97-AF65-F5344CB8AC3E}">
        <p14:creationId xmlns:p14="http://schemas.microsoft.com/office/powerpoint/2010/main" val="2556788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6894DE5-309C-4B0C-8530-A8E5AF3EB80E}" type="slidenum">
              <a:rPr lang="nl-NL" smtClean="0"/>
              <a:t>‹nr.›</a:t>
            </a:fld>
            <a:endParaRPr lang="nl-NL" dirty="0"/>
          </a:p>
        </p:txBody>
      </p:sp>
    </p:spTree>
    <p:extLst>
      <p:ext uri="{BB962C8B-B14F-4D97-AF65-F5344CB8AC3E}">
        <p14:creationId xmlns:p14="http://schemas.microsoft.com/office/powerpoint/2010/main" val="4155792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C6894DE5-309C-4B0C-8530-A8E5AF3EB80E}" type="slidenum">
              <a:rPr lang="nl-NL" smtClean="0"/>
              <a:t>‹nr.›</a:t>
            </a:fld>
            <a:endParaRPr lang="nl-NL"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92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C6894DE5-309C-4B0C-8530-A8E5AF3EB80E}" type="slidenum">
              <a:rPr lang="nl-NL" smtClean="0"/>
              <a:t>‹nr.›</a:t>
            </a:fld>
            <a:endParaRPr lang="nl-NL" dirty="0"/>
          </a:p>
        </p:txBody>
      </p:sp>
    </p:spTree>
    <p:extLst>
      <p:ext uri="{BB962C8B-B14F-4D97-AF65-F5344CB8AC3E}">
        <p14:creationId xmlns:p14="http://schemas.microsoft.com/office/powerpoint/2010/main" val="321030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8" name="Footer Placeholder 7"/>
          <p:cNvSpPr>
            <a:spLocks noGrp="1"/>
          </p:cNvSpPr>
          <p:nvPr>
            <p:ph type="ftr" sz="quarter" idx="11"/>
          </p:nvPr>
        </p:nvSpPr>
        <p:spPr/>
        <p:txBody>
          <a:bodyPr/>
          <a:lstStyle/>
          <a:p>
            <a:endParaRPr lang="nl-NL" dirty="0"/>
          </a:p>
        </p:txBody>
      </p:sp>
      <p:sp>
        <p:nvSpPr>
          <p:cNvPr id="9" name="Slide Number Placeholder 8"/>
          <p:cNvSpPr>
            <a:spLocks noGrp="1"/>
          </p:cNvSpPr>
          <p:nvPr>
            <p:ph type="sldNum" sz="quarter" idx="12"/>
          </p:nvPr>
        </p:nvSpPr>
        <p:spPr/>
        <p:txBody>
          <a:bodyPr/>
          <a:lstStyle/>
          <a:p>
            <a:fld id="{C6894DE5-309C-4B0C-8530-A8E5AF3EB80E}" type="slidenum">
              <a:rPr lang="nl-NL" smtClean="0"/>
              <a:t>‹nr.›</a:t>
            </a:fld>
            <a:endParaRPr lang="nl-NL" dirty="0"/>
          </a:p>
        </p:txBody>
      </p:sp>
    </p:spTree>
    <p:extLst>
      <p:ext uri="{BB962C8B-B14F-4D97-AF65-F5344CB8AC3E}">
        <p14:creationId xmlns:p14="http://schemas.microsoft.com/office/powerpoint/2010/main" val="275372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4" name="Footer Placeholder 3"/>
          <p:cNvSpPr>
            <a:spLocks noGrp="1"/>
          </p:cNvSpPr>
          <p:nvPr>
            <p:ph type="ftr" sz="quarter" idx="11"/>
          </p:nvPr>
        </p:nvSpPr>
        <p:spPr/>
        <p:txBody>
          <a:bodyPr/>
          <a:lstStyle/>
          <a:p>
            <a:endParaRPr lang="nl-NL" dirty="0"/>
          </a:p>
        </p:txBody>
      </p:sp>
      <p:sp>
        <p:nvSpPr>
          <p:cNvPr id="5" name="Slide Number Placeholder 4"/>
          <p:cNvSpPr>
            <a:spLocks noGrp="1"/>
          </p:cNvSpPr>
          <p:nvPr>
            <p:ph type="sldNum" sz="quarter" idx="12"/>
          </p:nvPr>
        </p:nvSpPr>
        <p:spPr/>
        <p:txBody>
          <a:bodyPr/>
          <a:lstStyle/>
          <a:p>
            <a:fld id="{C6894DE5-309C-4B0C-8530-A8E5AF3EB80E}" type="slidenum">
              <a:rPr lang="nl-NL" smtClean="0"/>
              <a:t>‹nr.›</a:t>
            </a:fld>
            <a:endParaRPr lang="nl-NL" dirty="0"/>
          </a:p>
        </p:txBody>
      </p:sp>
    </p:spTree>
    <p:extLst>
      <p:ext uri="{BB962C8B-B14F-4D97-AF65-F5344CB8AC3E}">
        <p14:creationId xmlns:p14="http://schemas.microsoft.com/office/powerpoint/2010/main" val="2836271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dirty="0"/>
          </a:p>
        </p:txBody>
      </p:sp>
      <p:sp>
        <p:nvSpPr>
          <p:cNvPr id="9" name="Slide Number Placeholder 8"/>
          <p:cNvSpPr>
            <a:spLocks noGrp="1"/>
          </p:cNvSpPr>
          <p:nvPr>
            <p:ph type="sldNum" sz="quarter" idx="12"/>
          </p:nvPr>
        </p:nvSpPr>
        <p:spPr/>
        <p:txBody>
          <a:bodyPr/>
          <a:lstStyle/>
          <a:p>
            <a:fld id="{C6894DE5-309C-4B0C-8530-A8E5AF3EB80E}" type="slidenum">
              <a:rPr lang="nl-NL" smtClean="0"/>
              <a:t>‹nr.›</a:t>
            </a:fld>
            <a:endParaRPr lang="nl-NL" dirty="0"/>
          </a:p>
        </p:txBody>
      </p:sp>
    </p:spTree>
    <p:extLst>
      <p:ext uri="{BB962C8B-B14F-4D97-AF65-F5344CB8AC3E}">
        <p14:creationId xmlns:p14="http://schemas.microsoft.com/office/powerpoint/2010/main" val="781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616F55D-BFD2-4654-9FCB-73B4F5985B4B}" type="datetimeFigureOut">
              <a:rPr lang="nl-NL" smtClean="0"/>
              <a:t>14-7-2017</a:t>
            </a:fld>
            <a:endParaRPr lang="nl-NL"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894DE5-309C-4B0C-8530-A8E5AF3EB80E}" type="slidenum">
              <a:rPr lang="nl-NL" smtClean="0"/>
              <a:t>‹nr.›</a:t>
            </a:fld>
            <a:endParaRPr lang="nl-NL" dirty="0"/>
          </a:p>
        </p:txBody>
      </p:sp>
    </p:spTree>
    <p:extLst>
      <p:ext uri="{BB962C8B-B14F-4D97-AF65-F5344CB8AC3E}">
        <p14:creationId xmlns:p14="http://schemas.microsoft.com/office/powerpoint/2010/main" val="117901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1616F55D-BFD2-4654-9FCB-73B4F5985B4B}" type="datetimeFigureOut">
              <a:rPr lang="nl-NL" smtClean="0"/>
              <a:t>14-7-2017</a:t>
            </a:fld>
            <a:endParaRPr lang="nl-NL" dirty="0"/>
          </a:p>
        </p:txBody>
      </p:sp>
      <p:sp>
        <p:nvSpPr>
          <p:cNvPr id="6" name="Footer Placeholder 5"/>
          <p:cNvSpPr>
            <a:spLocks noGrp="1"/>
          </p:cNvSpPr>
          <p:nvPr>
            <p:ph type="ftr" sz="quarter" idx="11"/>
          </p:nvPr>
        </p:nvSpPr>
        <p:spPr/>
        <p:txBody>
          <a:bodyPr/>
          <a:lstStyle/>
          <a:p>
            <a:endParaRPr lang="nl-NL" dirty="0"/>
          </a:p>
        </p:txBody>
      </p:sp>
      <p:sp>
        <p:nvSpPr>
          <p:cNvPr id="7" name="Slide Number Placeholder 6"/>
          <p:cNvSpPr>
            <a:spLocks noGrp="1"/>
          </p:cNvSpPr>
          <p:nvPr>
            <p:ph type="sldNum" sz="quarter" idx="12"/>
          </p:nvPr>
        </p:nvSpPr>
        <p:spPr/>
        <p:txBody>
          <a:bodyPr/>
          <a:lstStyle/>
          <a:p>
            <a:fld id="{C6894DE5-309C-4B0C-8530-A8E5AF3EB80E}" type="slidenum">
              <a:rPr lang="nl-NL" smtClean="0"/>
              <a:t>‹nr.›</a:t>
            </a:fld>
            <a:endParaRPr lang="nl-NL" dirty="0"/>
          </a:p>
        </p:txBody>
      </p:sp>
    </p:spTree>
    <p:extLst>
      <p:ext uri="{BB962C8B-B14F-4D97-AF65-F5344CB8AC3E}">
        <p14:creationId xmlns:p14="http://schemas.microsoft.com/office/powerpoint/2010/main" val="8703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616F55D-BFD2-4654-9FCB-73B4F5985B4B}" type="datetimeFigureOut">
              <a:rPr lang="nl-NL" smtClean="0"/>
              <a:t>14-7-2017</a:t>
            </a:fld>
            <a:endParaRPr lang="nl-NL"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6894DE5-309C-4B0C-8530-A8E5AF3EB80E}" type="slidenum">
              <a:rPr lang="nl-NL" smtClean="0"/>
              <a:t>‹nr.›</a:t>
            </a:fld>
            <a:endParaRPr lang="nl-NL"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091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9" name="Straight Connector 24">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nvPr>
        </p:nvSpPr>
        <p:spPr>
          <a:xfrm>
            <a:off x="965201" y="643467"/>
            <a:ext cx="6255026" cy="5054008"/>
          </a:xfrm>
        </p:spPr>
        <p:txBody>
          <a:bodyPr anchor="ctr">
            <a:normAutofit/>
          </a:bodyPr>
          <a:lstStyle/>
          <a:p>
            <a:pPr algn="r"/>
            <a:r>
              <a:rPr lang="nl-NL" dirty="0" err="1" smtClean="0">
                <a:solidFill>
                  <a:schemeClr val="tx1"/>
                </a:solidFill>
              </a:rPr>
              <a:t>Dide</a:t>
            </a:r>
            <a:r>
              <a:rPr lang="nl-NL" dirty="0" smtClean="0">
                <a:solidFill>
                  <a:schemeClr val="tx1"/>
                </a:solidFill>
              </a:rPr>
              <a:t> Breuer</a:t>
            </a:r>
            <a:endParaRPr lang="nl-NL" dirty="0">
              <a:solidFill>
                <a:schemeClr val="tx1"/>
              </a:solidFill>
            </a:endParaRPr>
          </a:p>
        </p:txBody>
      </p:sp>
      <p:pic>
        <p:nvPicPr>
          <p:cNvPr id="18" name="Afbeelding 17" descr="C:\Users\diderenee\Documents\HU\Beroepsproduct\Onderzoek\IMG-20160629-WA0020.jpg">
            <a:extLst>
              <a:ext uri="{FF2B5EF4-FFF2-40B4-BE49-F238E27FC236}">
                <a16:creationId xmlns:a16="http://schemas.microsoft.com/office/drawing/2014/main" xmlns="" id="{2AACB0E0-0416-4797-A212-825148B5A364}"/>
              </a:ext>
            </a:extLst>
          </p:cNvPr>
          <p:cNvPicPr/>
          <p:nvPr/>
        </p:nvPicPr>
        <p:blipFill>
          <a:blip r:embed="rId2" cstate="print"/>
          <a:srcRect t="21674" b="12837"/>
          <a:stretch>
            <a:fillRect/>
          </a:stretch>
        </p:blipFill>
        <p:spPr bwMode="auto">
          <a:xfrm>
            <a:off x="7932213" y="643467"/>
            <a:ext cx="3954987" cy="5054008"/>
          </a:xfrm>
          <a:prstGeom prst="rect">
            <a:avLst/>
          </a:prstGeom>
          <a:noFill/>
          <a:ln w="9525">
            <a:noFill/>
            <a:miter lim="800000"/>
            <a:headEnd/>
            <a:tailEnd/>
          </a:ln>
        </p:spPr>
      </p:pic>
    </p:spTree>
    <p:extLst>
      <p:ext uri="{BB962C8B-B14F-4D97-AF65-F5344CB8AC3E}">
        <p14:creationId xmlns:p14="http://schemas.microsoft.com/office/powerpoint/2010/main" val="125293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xmlns="" id="{30734DA9-D6FD-4CE5-AE38-ABB5848C151F}"/>
              </a:ext>
            </a:extLst>
          </p:cNvPr>
          <p:cNvPicPr>
            <a:picLocks noChangeAspect="1"/>
          </p:cNvPicPr>
          <p:nvPr/>
        </p:nvPicPr>
        <p:blipFill rotWithShape="1">
          <a:blip r:embed="rId2"/>
          <a:srcRect l="26686" t="34633" r="26753" b="47983"/>
          <a:stretch/>
        </p:blipFill>
        <p:spPr>
          <a:xfrm>
            <a:off x="-23635" y="1489071"/>
            <a:ext cx="12249659" cy="2572565"/>
          </a:xfrm>
          <a:prstGeom prst="rect">
            <a:avLst/>
          </a:prstGeom>
        </p:spPr>
      </p:pic>
    </p:spTree>
    <p:extLst>
      <p:ext uri="{BB962C8B-B14F-4D97-AF65-F5344CB8AC3E}">
        <p14:creationId xmlns:p14="http://schemas.microsoft.com/office/powerpoint/2010/main" val="273104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xmlns="" id="{0AA25517-CA1E-4AC8-8F0A-499B66237C41}"/>
              </a:ext>
            </a:extLst>
          </p:cNvPr>
          <p:cNvPicPr>
            <a:picLocks noChangeAspect="1"/>
          </p:cNvPicPr>
          <p:nvPr/>
        </p:nvPicPr>
        <p:blipFill rotWithShape="1">
          <a:blip r:embed="rId2"/>
          <a:srcRect l="27886" t="34632" r="30919" b="35411"/>
          <a:stretch/>
        </p:blipFill>
        <p:spPr>
          <a:xfrm>
            <a:off x="558141" y="1011981"/>
            <a:ext cx="11055927" cy="4522326"/>
          </a:xfrm>
          <a:prstGeom prst="rect">
            <a:avLst/>
          </a:prstGeom>
        </p:spPr>
      </p:pic>
    </p:spTree>
    <p:extLst>
      <p:ext uri="{BB962C8B-B14F-4D97-AF65-F5344CB8AC3E}">
        <p14:creationId xmlns:p14="http://schemas.microsoft.com/office/powerpoint/2010/main" val="359014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BECF68A-83BC-446D-96F5-27BBAEE20B93}"/>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xmlns="" id="{0E43089C-82D1-427D-8011-3EA2F08EEF8E}"/>
              </a:ext>
            </a:extLst>
          </p:cNvPr>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xmlns="" id="{AB6F9DB8-4679-4A60-8743-E6097BFB292D}"/>
              </a:ext>
            </a:extLst>
          </p:cNvPr>
          <p:cNvPicPr>
            <a:picLocks noChangeAspect="1"/>
          </p:cNvPicPr>
          <p:nvPr/>
        </p:nvPicPr>
        <p:blipFill rotWithShape="1">
          <a:blip r:embed="rId2"/>
          <a:srcRect l="25909" t="28225" r="27046" b="25195"/>
          <a:stretch/>
        </p:blipFill>
        <p:spPr>
          <a:xfrm>
            <a:off x="486888" y="0"/>
            <a:ext cx="11276799" cy="6280452"/>
          </a:xfrm>
          <a:prstGeom prst="rect">
            <a:avLst/>
          </a:prstGeom>
        </p:spPr>
      </p:pic>
    </p:spTree>
    <p:extLst>
      <p:ext uri="{BB962C8B-B14F-4D97-AF65-F5344CB8AC3E}">
        <p14:creationId xmlns:p14="http://schemas.microsoft.com/office/powerpoint/2010/main" val="89057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Vernieuwende karakter</a:t>
            </a:r>
          </a:p>
        </p:txBody>
      </p:sp>
      <p:sp>
        <p:nvSpPr>
          <p:cNvPr id="3" name="Tijdelijke aanduiding voor inhoud 2"/>
          <p:cNvSpPr>
            <a:spLocks noGrp="1"/>
          </p:cNvSpPr>
          <p:nvPr>
            <p:ph idx="1"/>
          </p:nvPr>
        </p:nvSpPr>
        <p:spPr>
          <a:xfrm>
            <a:off x="1097280" y="1845734"/>
            <a:ext cx="10683594" cy="4023360"/>
          </a:xfrm>
        </p:spPr>
        <p:txBody>
          <a:bodyPr/>
          <a:lstStyle/>
          <a:p>
            <a:pPr>
              <a:buFont typeface="Wingdings" panose="05000000000000000000" pitchFamily="2" charset="2"/>
              <a:buChar char="v"/>
            </a:pPr>
            <a:r>
              <a:rPr lang="nl-NL" dirty="0">
                <a:solidFill>
                  <a:schemeClr val="tx1"/>
                </a:solidFill>
              </a:rPr>
              <a:t> </a:t>
            </a:r>
            <a:r>
              <a:rPr lang="nl-NL" sz="2400" dirty="0">
                <a:solidFill>
                  <a:schemeClr val="tx1"/>
                </a:solidFill>
              </a:rPr>
              <a:t>Combinatie van alle elementen is op zichzelf al vernieuwend (ICT, taalgericht          vakonderwijs, differentiatie, historisch redeneren).</a:t>
            </a:r>
          </a:p>
          <a:p>
            <a:pPr>
              <a:buFont typeface="Wingdings" panose="05000000000000000000" pitchFamily="2" charset="2"/>
              <a:buChar char="v"/>
            </a:pPr>
            <a:r>
              <a:rPr lang="nl-NL" sz="2400" dirty="0">
                <a:solidFill>
                  <a:schemeClr val="tx1"/>
                </a:solidFill>
              </a:rPr>
              <a:t> Differentiatie </a:t>
            </a:r>
          </a:p>
          <a:p>
            <a:pPr>
              <a:buFont typeface="Wingdings" panose="05000000000000000000" pitchFamily="2" charset="2"/>
              <a:buChar char="v"/>
            </a:pPr>
            <a:r>
              <a:rPr lang="nl-NL" sz="2400" dirty="0">
                <a:solidFill>
                  <a:schemeClr val="tx1"/>
                </a:solidFill>
              </a:rPr>
              <a:t> ICT</a:t>
            </a:r>
          </a:p>
          <a:p>
            <a:pPr>
              <a:buFont typeface="Wingdings" panose="05000000000000000000" pitchFamily="2" charset="2"/>
              <a:buChar char="v"/>
            </a:pPr>
            <a:r>
              <a:rPr lang="nl-NL" sz="2400" dirty="0">
                <a:solidFill>
                  <a:schemeClr val="tx1"/>
                </a:solidFill>
              </a:rPr>
              <a:t> Taalgericht vakonderwijs</a:t>
            </a:r>
          </a:p>
          <a:p>
            <a:pPr>
              <a:buFont typeface="Wingdings" panose="05000000000000000000" pitchFamily="2" charset="2"/>
              <a:buChar char="v"/>
            </a:pPr>
            <a:r>
              <a:rPr lang="nl-NL" sz="2400" dirty="0">
                <a:solidFill>
                  <a:schemeClr val="tx1"/>
                </a:solidFill>
              </a:rPr>
              <a:t> Actualiteit verwerken in een opdracht</a:t>
            </a:r>
          </a:p>
          <a:p>
            <a:pPr>
              <a:buFont typeface="Wingdings" panose="05000000000000000000" pitchFamily="2" charset="2"/>
              <a:buChar char="v"/>
            </a:pPr>
            <a:r>
              <a:rPr lang="nl-NL" sz="2400" dirty="0">
                <a:solidFill>
                  <a:schemeClr val="tx1"/>
                </a:solidFill>
              </a:rPr>
              <a:t> Mediawijsheid</a:t>
            </a:r>
          </a:p>
          <a:p>
            <a:pPr>
              <a:buFont typeface="Wingdings" panose="05000000000000000000" pitchFamily="2" charset="2"/>
              <a:buChar char="v"/>
            </a:pPr>
            <a:r>
              <a:rPr lang="nl-NL" sz="2400" dirty="0">
                <a:solidFill>
                  <a:schemeClr val="tx1"/>
                </a:solidFill>
              </a:rPr>
              <a:t> Uitwerking eerder product</a:t>
            </a:r>
          </a:p>
        </p:txBody>
      </p:sp>
    </p:spTree>
    <p:extLst>
      <p:ext uri="{BB962C8B-B14F-4D97-AF65-F5344CB8AC3E}">
        <p14:creationId xmlns:p14="http://schemas.microsoft.com/office/powerpoint/2010/main" val="332535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Historisch redeneren</a:t>
            </a:r>
          </a:p>
        </p:txBody>
      </p:sp>
      <p:sp>
        <p:nvSpPr>
          <p:cNvPr id="3" name="Tijdelijke aanduiding voor inhoud 2"/>
          <p:cNvSpPr>
            <a:spLocks noGrp="1"/>
          </p:cNvSpPr>
          <p:nvPr>
            <p:ph idx="1"/>
          </p:nvPr>
        </p:nvSpPr>
        <p:spPr>
          <a:xfrm>
            <a:off x="1216081" y="2036246"/>
            <a:ext cx="8772144" cy="4351338"/>
          </a:xfrm>
        </p:spPr>
        <p:txBody>
          <a:bodyPr>
            <a:normAutofit/>
          </a:bodyPr>
          <a:lstStyle/>
          <a:p>
            <a:r>
              <a:rPr lang="nl-NL" sz="2800" dirty="0">
                <a:solidFill>
                  <a:schemeClr val="tx1"/>
                </a:solidFill>
              </a:rPr>
              <a:t>1. Stellen van historische vragen </a:t>
            </a:r>
          </a:p>
          <a:p>
            <a:r>
              <a:rPr lang="nl-NL" sz="2800" dirty="0">
                <a:solidFill>
                  <a:schemeClr val="tx1"/>
                </a:solidFill>
              </a:rPr>
              <a:t>2. Gebruik van bronnen</a:t>
            </a:r>
          </a:p>
          <a:p>
            <a:r>
              <a:rPr lang="nl-NL" sz="2800" dirty="0">
                <a:solidFill>
                  <a:schemeClr val="tx1"/>
                </a:solidFill>
              </a:rPr>
              <a:t>3. Contextualiseren</a:t>
            </a:r>
          </a:p>
          <a:p>
            <a:r>
              <a:rPr lang="nl-NL" sz="2800" dirty="0">
                <a:solidFill>
                  <a:schemeClr val="tx1"/>
                </a:solidFill>
              </a:rPr>
              <a:t>4. Argumenteren</a:t>
            </a:r>
          </a:p>
          <a:p>
            <a:r>
              <a:rPr lang="nl-NL" sz="2800" dirty="0">
                <a:solidFill>
                  <a:schemeClr val="tx1"/>
                </a:solidFill>
              </a:rPr>
              <a:t>5. Gebruiken van historische begrippen</a:t>
            </a:r>
          </a:p>
          <a:p>
            <a:r>
              <a:rPr lang="nl-NL" sz="2800" dirty="0">
                <a:solidFill>
                  <a:schemeClr val="tx1"/>
                </a:solidFill>
              </a:rPr>
              <a:t>6. Gebruiken van structuurbegrippen</a:t>
            </a:r>
          </a:p>
          <a:p>
            <a:endParaRPr lang="nl-NL" dirty="0">
              <a:solidFill>
                <a:schemeClr val="tx1"/>
              </a:solidFill>
            </a:endParaRPr>
          </a:p>
        </p:txBody>
      </p:sp>
      <p:sp>
        <p:nvSpPr>
          <p:cNvPr id="4" name="Tekstvak 3">
            <a:extLst>
              <a:ext uri="{FF2B5EF4-FFF2-40B4-BE49-F238E27FC236}">
                <a16:creationId xmlns:a16="http://schemas.microsoft.com/office/drawing/2014/main" xmlns="" id="{AAC2CCF6-301F-457E-B62E-AA3DFB00AF79}"/>
              </a:ext>
            </a:extLst>
          </p:cNvPr>
          <p:cNvSpPr txBox="1"/>
          <p:nvPr/>
        </p:nvSpPr>
        <p:spPr>
          <a:xfrm>
            <a:off x="9144000" y="5947460"/>
            <a:ext cx="3391786" cy="646331"/>
          </a:xfrm>
          <a:prstGeom prst="rect">
            <a:avLst/>
          </a:prstGeom>
          <a:noFill/>
        </p:spPr>
        <p:txBody>
          <a:bodyPr wrap="square" rtlCol="0">
            <a:spAutoFit/>
          </a:bodyPr>
          <a:lstStyle/>
          <a:p>
            <a:r>
              <a:rPr lang="nl-NL" dirty="0"/>
              <a:t>(van Boxtel en van Drie, 2013)</a:t>
            </a:r>
          </a:p>
          <a:p>
            <a:endParaRPr lang="nl-NL" dirty="0"/>
          </a:p>
        </p:txBody>
      </p:sp>
      <p:pic>
        <p:nvPicPr>
          <p:cNvPr id="3074" name="Picture 2" descr="Afbeeldingsresultaat voor historisch redeneren">
            <a:extLst>
              <a:ext uri="{FF2B5EF4-FFF2-40B4-BE49-F238E27FC236}">
                <a16:creationId xmlns:a16="http://schemas.microsoft.com/office/drawing/2014/main" xmlns="" id="{3770982E-20BD-41AD-8CAC-00C2AD47C9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36455" y="402848"/>
            <a:ext cx="2019225" cy="121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4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2. Gebruiken van bronnen</a:t>
            </a:r>
          </a:p>
        </p:txBody>
      </p:sp>
      <p:sp>
        <p:nvSpPr>
          <p:cNvPr id="3" name="Tijdelijke aanduiding voor inhoud 2"/>
          <p:cNvSpPr>
            <a:spLocks noGrp="1"/>
          </p:cNvSpPr>
          <p:nvPr>
            <p:ph idx="1"/>
          </p:nvPr>
        </p:nvSpPr>
        <p:spPr>
          <a:xfrm>
            <a:off x="1033960" y="1954657"/>
            <a:ext cx="10515600" cy="4351338"/>
          </a:xfrm>
        </p:spPr>
        <p:txBody>
          <a:bodyPr/>
          <a:lstStyle/>
          <a:p>
            <a:pPr>
              <a:buFont typeface="Wingdings" panose="05000000000000000000" pitchFamily="2" charset="2"/>
              <a:buChar char="v"/>
            </a:pPr>
            <a:r>
              <a:rPr lang="nl-NL" dirty="0">
                <a:solidFill>
                  <a:schemeClr val="tx1"/>
                </a:solidFill>
              </a:rPr>
              <a:t> </a:t>
            </a:r>
            <a:r>
              <a:rPr lang="nl-NL" sz="2800" dirty="0">
                <a:solidFill>
                  <a:schemeClr val="tx1"/>
                </a:solidFill>
              </a:rPr>
              <a:t>Leerlingen analyseren tekstbronnen uit tijdvak 10</a:t>
            </a:r>
            <a:endParaRPr lang="nl-NL" dirty="0">
              <a:solidFill>
                <a:schemeClr val="tx1"/>
              </a:solidFill>
            </a:endParaRPr>
          </a:p>
        </p:txBody>
      </p:sp>
      <p:sp>
        <p:nvSpPr>
          <p:cNvPr id="4" name="Tekstvak 2"/>
          <p:cNvSpPr txBox="1">
            <a:spLocks noChangeArrowheads="1"/>
          </p:cNvSpPr>
          <p:nvPr/>
        </p:nvSpPr>
        <p:spPr bwMode="auto">
          <a:xfrm>
            <a:off x="558278" y="3176789"/>
            <a:ext cx="5169754" cy="2303812"/>
          </a:xfrm>
          <a:prstGeom prst="rect">
            <a:avLst/>
          </a:prstGeom>
          <a:solidFill>
            <a:schemeClr val="bg2"/>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0"/>
              </a:spcAft>
            </a:pPr>
            <a:r>
              <a:rPr lang="nl-NL" sz="2000" dirty="0">
                <a:effectLst/>
                <a:latin typeface="Arial" panose="020B0604020202020204" pitchFamily="34" charset="0"/>
                <a:ea typeface="Times New Roman" panose="02020603050405020304" pitchFamily="18" charset="0"/>
              </a:rPr>
              <a:t>De eerste levenswijze is gebaseerd op de wil van de meerderheid: een regering die aan het volk verantwoording moet afleggen, vrije verkiezingen, individuele vrijheid, vrijheid van meningsuiting en godsdienst en geen politieke onderdrukking. </a:t>
            </a:r>
            <a:endParaRPr lang="nl-NL" sz="20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nl-NL" sz="1600" dirty="0">
                <a:effectLst/>
                <a:latin typeface="Arial" panose="020B0604020202020204" pitchFamily="34" charset="0"/>
                <a:ea typeface="Times New Roman" panose="02020603050405020304" pitchFamily="18" charset="0"/>
              </a:rPr>
              <a:t> </a:t>
            </a:r>
            <a:endParaRPr lang="nl-NL" sz="1600" dirty="0">
              <a:effectLst/>
              <a:latin typeface="Times New Roman" panose="02020603050405020304" pitchFamily="18" charset="0"/>
              <a:ea typeface="Times New Roman" panose="02020603050405020304" pitchFamily="18" charset="0"/>
            </a:endParaRPr>
          </a:p>
          <a:p>
            <a:pPr>
              <a:spcAft>
                <a:spcPts val="0"/>
              </a:spcAft>
            </a:pPr>
            <a:r>
              <a:rPr lang="nl-NL" sz="1600" dirty="0">
                <a:effectLst/>
                <a:latin typeface="Times New Roman" panose="02020603050405020304" pitchFamily="18" charset="0"/>
                <a:ea typeface="Times New Roman" panose="02020603050405020304" pitchFamily="18" charset="0"/>
              </a:rPr>
              <a:t> </a:t>
            </a:r>
          </a:p>
        </p:txBody>
      </p:sp>
      <p:sp>
        <p:nvSpPr>
          <p:cNvPr id="6" name="Tekstvak 5">
            <a:extLst>
              <a:ext uri="{FF2B5EF4-FFF2-40B4-BE49-F238E27FC236}">
                <a16:creationId xmlns:a16="http://schemas.microsoft.com/office/drawing/2014/main" xmlns="" id="{5F1EA275-429C-4AC8-BAB0-2E27C86A1CAA}"/>
              </a:ext>
            </a:extLst>
          </p:cNvPr>
          <p:cNvSpPr txBox="1"/>
          <p:nvPr/>
        </p:nvSpPr>
        <p:spPr>
          <a:xfrm>
            <a:off x="7198242" y="3176789"/>
            <a:ext cx="4146698" cy="1015663"/>
          </a:xfrm>
          <a:prstGeom prst="rect">
            <a:avLst/>
          </a:prstGeom>
          <a:solidFill>
            <a:schemeClr val="accent1"/>
          </a:solidFill>
          <a:ln>
            <a:solidFill>
              <a:schemeClr val="tx1"/>
            </a:solidFill>
          </a:ln>
        </p:spPr>
        <p:txBody>
          <a:bodyPr wrap="square" rtlCol="0">
            <a:spAutoFit/>
          </a:bodyPr>
          <a:lstStyle/>
          <a:p>
            <a:r>
              <a:rPr lang="nl-NL" sz="2000" dirty="0">
                <a:latin typeface="Arial" panose="020B0604020202020204" pitchFamily="34" charset="0"/>
                <a:cs typeface="Arial" panose="020B0604020202020204" pitchFamily="34" charset="0"/>
              </a:rPr>
              <a:t>Kenmerkend aspect 46: de verdeling van de wereld in twee ideologische blokken</a:t>
            </a:r>
          </a:p>
        </p:txBody>
      </p:sp>
      <p:sp>
        <p:nvSpPr>
          <p:cNvPr id="7" name="Tekstvak 6">
            <a:extLst>
              <a:ext uri="{FF2B5EF4-FFF2-40B4-BE49-F238E27FC236}">
                <a16:creationId xmlns:a16="http://schemas.microsoft.com/office/drawing/2014/main" xmlns="" id="{9BD4AE1D-E52A-48C5-A03F-21517A37D12A}"/>
              </a:ext>
            </a:extLst>
          </p:cNvPr>
          <p:cNvSpPr txBox="1"/>
          <p:nvPr/>
        </p:nvSpPr>
        <p:spPr>
          <a:xfrm>
            <a:off x="7198242" y="4982444"/>
            <a:ext cx="4146698" cy="400110"/>
          </a:xfrm>
          <a:prstGeom prst="rect">
            <a:avLst/>
          </a:prstGeom>
          <a:solidFill>
            <a:schemeClr val="accent1"/>
          </a:solidFill>
          <a:ln>
            <a:solidFill>
              <a:schemeClr val="tx1"/>
            </a:solidFill>
          </a:ln>
        </p:spPr>
        <p:txBody>
          <a:bodyPr wrap="square" rtlCol="0">
            <a:spAutoFit/>
          </a:bodyPr>
          <a:lstStyle/>
          <a:p>
            <a:r>
              <a:rPr lang="nl-NL" sz="2000" dirty="0">
                <a:latin typeface="Arial" panose="020B0604020202020204" pitchFamily="34" charset="0"/>
                <a:cs typeface="Arial" panose="020B0604020202020204" pitchFamily="34" charset="0"/>
              </a:rPr>
              <a:t>Begrip: Blokvorming</a:t>
            </a:r>
          </a:p>
        </p:txBody>
      </p:sp>
    </p:spTree>
    <p:extLst>
      <p:ext uri="{BB962C8B-B14F-4D97-AF65-F5344CB8AC3E}">
        <p14:creationId xmlns:p14="http://schemas.microsoft.com/office/powerpoint/2010/main" val="66086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D4465DF-14CE-44BB-964D-29F333DE4FBA}"/>
              </a:ext>
            </a:extLst>
          </p:cNvPr>
          <p:cNvSpPr>
            <a:spLocks noGrp="1"/>
          </p:cNvSpPr>
          <p:nvPr>
            <p:ph type="title"/>
          </p:nvPr>
        </p:nvSpPr>
        <p:spPr/>
        <p:txBody>
          <a:bodyPr/>
          <a:lstStyle/>
          <a:p>
            <a:r>
              <a:rPr lang="nl-NL" dirty="0">
                <a:solidFill>
                  <a:schemeClr val="tx1"/>
                </a:solidFill>
              </a:rPr>
              <a:t>Oriëntatiekennis</a:t>
            </a:r>
          </a:p>
        </p:txBody>
      </p:sp>
      <p:pic>
        <p:nvPicPr>
          <p:cNvPr id="5" name="Afbeelding 4">
            <a:extLst>
              <a:ext uri="{FF2B5EF4-FFF2-40B4-BE49-F238E27FC236}">
                <a16:creationId xmlns:a16="http://schemas.microsoft.com/office/drawing/2014/main" xmlns="" id="{A55D62EB-831A-40B9-B2B3-4D9422790C4C}"/>
              </a:ext>
            </a:extLst>
          </p:cNvPr>
          <p:cNvPicPr>
            <a:picLocks noChangeAspect="1"/>
          </p:cNvPicPr>
          <p:nvPr/>
        </p:nvPicPr>
        <p:blipFill rotWithShape="1">
          <a:blip r:embed="rId2"/>
          <a:srcRect l="16851" t="42550" r="17013" b="28311"/>
          <a:stretch/>
        </p:blipFill>
        <p:spPr>
          <a:xfrm>
            <a:off x="0" y="2238406"/>
            <a:ext cx="12204912" cy="3024710"/>
          </a:xfrm>
          <a:prstGeom prst="rect">
            <a:avLst/>
          </a:prstGeom>
        </p:spPr>
      </p:pic>
      <p:sp>
        <p:nvSpPr>
          <p:cNvPr id="7" name="Ovaal 6">
            <a:extLst>
              <a:ext uri="{FF2B5EF4-FFF2-40B4-BE49-F238E27FC236}">
                <a16:creationId xmlns:a16="http://schemas.microsoft.com/office/drawing/2014/main" xmlns="" id="{8019D5FF-69EE-4973-AD01-5226A50CAED4}"/>
              </a:ext>
            </a:extLst>
          </p:cNvPr>
          <p:cNvSpPr/>
          <p:nvPr/>
        </p:nvSpPr>
        <p:spPr>
          <a:xfrm>
            <a:off x="202019" y="3774558"/>
            <a:ext cx="1626781" cy="15969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8" name="Tijdelijke aanduiding voor inhoud 7">
            <a:extLst>
              <a:ext uri="{FF2B5EF4-FFF2-40B4-BE49-F238E27FC236}">
                <a16:creationId xmlns:a16="http://schemas.microsoft.com/office/drawing/2014/main" xmlns="" id="{4F63A2C2-CC8B-445C-B6D2-0BB0831682B3}"/>
              </a:ext>
            </a:extLst>
          </p:cNvPr>
          <p:cNvSpPr>
            <a:spLocks noGrp="1"/>
          </p:cNvSpPr>
          <p:nvPr>
            <p:ph idx="1"/>
          </p:nvPr>
        </p:nvSpPr>
        <p:spPr>
          <a:xfrm>
            <a:off x="2296633" y="3646966"/>
            <a:ext cx="5805376" cy="195639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sp>
        <p:nvSpPr>
          <p:cNvPr id="9" name="Ovaal 8">
            <a:extLst>
              <a:ext uri="{FF2B5EF4-FFF2-40B4-BE49-F238E27FC236}">
                <a16:creationId xmlns:a16="http://schemas.microsoft.com/office/drawing/2014/main" xmlns="" id="{CCA41D26-EFAC-4566-95E8-58D2B957A0E3}"/>
              </a:ext>
            </a:extLst>
          </p:cNvPr>
          <p:cNvSpPr/>
          <p:nvPr/>
        </p:nvSpPr>
        <p:spPr>
          <a:xfrm>
            <a:off x="7899991" y="3774558"/>
            <a:ext cx="3593804" cy="1658679"/>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xmlns="" id="{579BD0E1-BE5D-48BE-856C-166574F3E633}"/>
              </a:ext>
            </a:extLst>
          </p:cNvPr>
          <p:cNvSpPr txBox="1"/>
          <p:nvPr/>
        </p:nvSpPr>
        <p:spPr>
          <a:xfrm>
            <a:off x="9696893" y="5922334"/>
            <a:ext cx="2211572" cy="369332"/>
          </a:xfrm>
          <a:prstGeom prst="rect">
            <a:avLst/>
          </a:prstGeom>
          <a:noFill/>
        </p:spPr>
        <p:txBody>
          <a:bodyPr wrap="square" rtlCol="0">
            <a:spAutoFit/>
          </a:bodyPr>
          <a:lstStyle/>
          <a:p>
            <a:r>
              <a:rPr lang="nl-NL" dirty="0"/>
              <a:t>(Commissie de Rooy</a:t>
            </a:r>
          </a:p>
        </p:txBody>
      </p:sp>
    </p:spTree>
    <p:extLst>
      <p:ext uri="{BB962C8B-B14F-4D97-AF65-F5344CB8AC3E}">
        <p14:creationId xmlns:p14="http://schemas.microsoft.com/office/powerpoint/2010/main" val="3861751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9779" y="700837"/>
            <a:ext cx="10058400" cy="822960"/>
          </a:xfrm>
        </p:spPr>
        <p:txBody>
          <a:bodyPr>
            <a:normAutofit/>
          </a:bodyPr>
          <a:lstStyle/>
          <a:p>
            <a:r>
              <a:rPr lang="nl-NL" dirty="0">
                <a:solidFill>
                  <a:schemeClr val="tx1"/>
                </a:solidFill>
              </a:rPr>
              <a:t>Oriëntatiekennis</a:t>
            </a:r>
          </a:p>
        </p:txBody>
      </p:sp>
      <p:sp>
        <p:nvSpPr>
          <p:cNvPr id="3" name="Tijdelijke aanduiding voor inhoud 2"/>
          <p:cNvSpPr>
            <a:spLocks noGrp="1"/>
          </p:cNvSpPr>
          <p:nvPr>
            <p:ph idx="1"/>
          </p:nvPr>
        </p:nvSpPr>
        <p:spPr>
          <a:xfrm>
            <a:off x="1049779" y="1892676"/>
            <a:ext cx="10058400" cy="4242309"/>
          </a:xfrm>
        </p:spPr>
        <p:txBody>
          <a:bodyPr>
            <a:normAutofit fontScale="70000" lnSpcReduction="20000"/>
          </a:bodyPr>
          <a:lstStyle/>
          <a:p>
            <a:endParaRPr lang="nl-NL" dirty="0">
              <a:solidFill>
                <a:schemeClr val="tx1"/>
              </a:solidFill>
            </a:endParaRPr>
          </a:p>
          <a:p>
            <a:r>
              <a:rPr lang="nl-NL" sz="3400" dirty="0">
                <a:solidFill>
                  <a:schemeClr val="tx1"/>
                </a:solidFill>
              </a:rPr>
              <a:t>45. de dekolonisatie maakte een eind aan de westerse hegemonie in de wereld.</a:t>
            </a:r>
          </a:p>
          <a:p>
            <a:r>
              <a:rPr lang="nl-NL" sz="3400" dirty="0">
                <a:solidFill>
                  <a:schemeClr val="tx1"/>
                </a:solidFill>
              </a:rPr>
              <a:t> </a:t>
            </a:r>
          </a:p>
          <a:p>
            <a:r>
              <a:rPr lang="nl-NL" sz="3400" dirty="0">
                <a:solidFill>
                  <a:schemeClr val="tx1"/>
                </a:solidFill>
              </a:rPr>
              <a:t>46. de verdeling van de wereld in twee ideologische blokken in de greep van een</a:t>
            </a:r>
          </a:p>
          <a:p>
            <a:r>
              <a:rPr lang="nl-NL" sz="3400" dirty="0">
                <a:solidFill>
                  <a:schemeClr val="tx1"/>
                </a:solidFill>
              </a:rPr>
              <a:t>wapenwedloop en de daaruit voortvloeiende dreiging van een atoomoorlog.</a:t>
            </a:r>
          </a:p>
          <a:p>
            <a:r>
              <a:rPr lang="nl-NL" sz="3400" dirty="0">
                <a:solidFill>
                  <a:schemeClr val="tx1"/>
                </a:solidFill>
              </a:rPr>
              <a:t> </a:t>
            </a:r>
          </a:p>
          <a:p>
            <a:r>
              <a:rPr lang="nl-NL" sz="3400" dirty="0">
                <a:solidFill>
                  <a:schemeClr val="tx1"/>
                </a:solidFill>
              </a:rPr>
              <a:t>48. de eenwording van Europa.</a:t>
            </a:r>
          </a:p>
          <a:p>
            <a:r>
              <a:rPr lang="nl-NL" sz="3400" dirty="0">
                <a:solidFill>
                  <a:schemeClr val="tx1"/>
                </a:solidFill>
              </a:rPr>
              <a:t> </a:t>
            </a:r>
          </a:p>
          <a:p>
            <a:r>
              <a:rPr lang="nl-NL" sz="3400" dirty="0">
                <a:solidFill>
                  <a:schemeClr val="tx1"/>
                </a:solidFill>
              </a:rPr>
              <a:t>49. de ontwikkeling van pluriforme en multiculturele samenlevingen</a:t>
            </a:r>
          </a:p>
          <a:p>
            <a:r>
              <a:rPr lang="nl-NL" sz="3400" dirty="0">
                <a:solidFill>
                  <a:schemeClr val="tx1"/>
                </a:solidFill>
              </a:rPr>
              <a:t>Kernbegrippen.</a:t>
            </a:r>
          </a:p>
          <a:p>
            <a:endParaRPr lang="nl-NL" sz="3400" dirty="0">
              <a:solidFill>
                <a:schemeClr val="tx1"/>
              </a:solidFill>
            </a:endParaRPr>
          </a:p>
        </p:txBody>
      </p:sp>
      <p:pic>
        <p:nvPicPr>
          <p:cNvPr id="1026" name="Picture 2" descr="Afbeeldingsresultaat voor tijdvak 10">
            <a:extLst>
              <a:ext uri="{FF2B5EF4-FFF2-40B4-BE49-F238E27FC236}">
                <a16:creationId xmlns:a16="http://schemas.microsoft.com/office/drawing/2014/main" xmlns="" id="{6D5EDCEE-B478-4381-AD74-59E136A751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17230" y="84672"/>
            <a:ext cx="1439125" cy="1439125"/>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xmlns="" id="{B93EB101-A2A6-448A-A461-2F2A7172634F}"/>
              </a:ext>
            </a:extLst>
          </p:cNvPr>
          <p:cNvSpPr txBox="1"/>
          <p:nvPr/>
        </p:nvSpPr>
        <p:spPr>
          <a:xfrm>
            <a:off x="9741895" y="6400800"/>
            <a:ext cx="2732567" cy="369332"/>
          </a:xfrm>
          <a:prstGeom prst="rect">
            <a:avLst/>
          </a:prstGeom>
          <a:noFill/>
        </p:spPr>
        <p:txBody>
          <a:bodyPr wrap="square" rtlCol="0">
            <a:spAutoFit/>
          </a:bodyPr>
          <a:lstStyle/>
          <a:p>
            <a:r>
              <a:rPr lang="nl-NL" dirty="0"/>
              <a:t>(Commissie de Rooy)</a:t>
            </a:r>
          </a:p>
        </p:txBody>
      </p:sp>
    </p:spTree>
    <p:extLst>
      <p:ext uri="{BB962C8B-B14F-4D97-AF65-F5344CB8AC3E}">
        <p14:creationId xmlns:p14="http://schemas.microsoft.com/office/powerpoint/2010/main" val="47470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Differentiatie </a:t>
            </a:r>
          </a:p>
        </p:txBody>
      </p:sp>
      <p:sp>
        <p:nvSpPr>
          <p:cNvPr id="3" name="Tijdelijke aanduiding voor inhoud 2"/>
          <p:cNvSpPr>
            <a:spLocks noGrp="1"/>
          </p:cNvSpPr>
          <p:nvPr>
            <p:ph idx="1"/>
          </p:nvPr>
        </p:nvSpPr>
        <p:spPr>
          <a:xfrm>
            <a:off x="1097279" y="1930795"/>
            <a:ext cx="11094721" cy="4023360"/>
          </a:xfrm>
        </p:spPr>
        <p:txBody>
          <a:bodyPr>
            <a:normAutofit/>
          </a:bodyPr>
          <a:lstStyle/>
          <a:p>
            <a:pPr marL="0" indent="0">
              <a:buNone/>
            </a:pPr>
            <a:r>
              <a:rPr lang="nl-NL" sz="2800" b="1" dirty="0">
                <a:solidFill>
                  <a:schemeClr val="tx1"/>
                </a:solidFill>
              </a:rPr>
              <a:t>Differentiatie in niveau: taaltest</a:t>
            </a:r>
          </a:p>
          <a:p>
            <a:pPr>
              <a:buFont typeface="Wingdings" panose="05000000000000000000" pitchFamily="2" charset="2"/>
              <a:buChar char="v"/>
            </a:pPr>
            <a:r>
              <a:rPr lang="nl-NL" sz="2800" dirty="0">
                <a:solidFill>
                  <a:schemeClr val="tx1"/>
                </a:solidFill>
              </a:rPr>
              <a:t> Leerlingen worden op basis van de taaltest ingedeeld in groepjes (4)</a:t>
            </a:r>
          </a:p>
          <a:p>
            <a:pPr>
              <a:buFont typeface="Wingdings" panose="05000000000000000000" pitchFamily="2" charset="2"/>
              <a:buChar char="v"/>
            </a:pPr>
            <a:endParaRPr lang="nl-NL" sz="2800" dirty="0">
              <a:solidFill>
                <a:schemeClr val="tx1"/>
              </a:solidFill>
            </a:endParaRPr>
          </a:p>
          <a:p>
            <a:pPr>
              <a:buFont typeface="Wingdings" panose="05000000000000000000" pitchFamily="2" charset="2"/>
              <a:buChar char="v"/>
            </a:pPr>
            <a:endParaRPr lang="nl-NL" sz="2800" dirty="0">
              <a:solidFill>
                <a:schemeClr val="tx1"/>
              </a:solidFill>
            </a:endParaRPr>
          </a:p>
          <a:p>
            <a:pPr marL="0" indent="0">
              <a:buNone/>
            </a:pPr>
            <a:r>
              <a:rPr lang="nl-NL" sz="2800" b="1" dirty="0">
                <a:solidFill>
                  <a:schemeClr val="tx1"/>
                </a:solidFill>
              </a:rPr>
              <a:t>Differentiatie in leervoorkeur</a:t>
            </a:r>
          </a:p>
          <a:p>
            <a:pPr>
              <a:buFont typeface="Wingdings" panose="05000000000000000000" pitchFamily="2" charset="2"/>
              <a:buChar char="v"/>
            </a:pPr>
            <a:r>
              <a:rPr lang="nl-NL" sz="2800" dirty="0">
                <a:solidFill>
                  <a:schemeClr val="tx1"/>
                </a:solidFill>
              </a:rPr>
              <a:t> Leerlingen hebben keuzevrijheid in het kiezen voor kenmerkend aspect </a:t>
            </a:r>
          </a:p>
          <a:p>
            <a:pPr>
              <a:buFont typeface="Wingdings" panose="05000000000000000000" pitchFamily="2" charset="2"/>
              <a:buChar char="v"/>
            </a:pPr>
            <a:endParaRPr lang="nl-NL" dirty="0">
              <a:solidFill>
                <a:schemeClr val="tx1"/>
              </a:solidFill>
            </a:endParaRPr>
          </a:p>
          <a:p>
            <a:pPr>
              <a:buFont typeface="Wingdings" panose="05000000000000000000" pitchFamily="2" charset="2"/>
              <a:buChar char="v"/>
            </a:pPr>
            <a:endParaRPr lang="nl-NL" dirty="0">
              <a:solidFill>
                <a:schemeClr val="tx1"/>
              </a:solidFill>
            </a:endParaRPr>
          </a:p>
          <a:p>
            <a:pPr>
              <a:buFont typeface="Wingdings" panose="05000000000000000000" pitchFamily="2" charset="2"/>
              <a:buChar char="v"/>
            </a:pPr>
            <a:endParaRPr lang="nl-NL" dirty="0">
              <a:solidFill>
                <a:schemeClr val="tx1"/>
              </a:solidFill>
            </a:endParaRPr>
          </a:p>
          <a:p>
            <a:pPr>
              <a:buFont typeface="Wingdings" panose="05000000000000000000" pitchFamily="2" charset="2"/>
              <a:buChar char="v"/>
            </a:pPr>
            <a:endParaRPr lang="nl-NL" dirty="0">
              <a:solidFill>
                <a:schemeClr val="tx1"/>
              </a:solidFill>
            </a:endParaRPr>
          </a:p>
          <a:p>
            <a:pPr>
              <a:buFont typeface="Wingdings" panose="05000000000000000000" pitchFamily="2" charset="2"/>
              <a:buChar char="v"/>
            </a:pPr>
            <a:endParaRPr lang="nl-NL" dirty="0">
              <a:solidFill>
                <a:schemeClr val="tx1"/>
              </a:solidFill>
            </a:endParaRPr>
          </a:p>
          <a:p>
            <a:pPr>
              <a:buFont typeface="Wingdings" panose="05000000000000000000" pitchFamily="2" charset="2"/>
              <a:buChar char="v"/>
            </a:pPr>
            <a:endParaRPr lang="nl-NL" dirty="0">
              <a:solidFill>
                <a:schemeClr val="tx1"/>
              </a:solidFill>
            </a:endParaRPr>
          </a:p>
        </p:txBody>
      </p:sp>
      <p:sp>
        <p:nvSpPr>
          <p:cNvPr id="4" name="Tekstvak 3">
            <a:extLst>
              <a:ext uri="{FF2B5EF4-FFF2-40B4-BE49-F238E27FC236}">
                <a16:creationId xmlns:a16="http://schemas.microsoft.com/office/drawing/2014/main" xmlns="" id="{DFA346FF-76C7-49FC-BB9E-6EC86D725BC3}"/>
              </a:ext>
            </a:extLst>
          </p:cNvPr>
          <p:cNvSpPr txBox="1"/>
          <p:nvPr/>
        </p:nvSpPr>
        <p:spPr>
          <a:xfrm>
            <a:off x="9578517" y="5954155"/>
            <a:ext cx="3154326" cy="646331"/>
          </a:xfrm>
          <a:prstGeom prst="rect">
            <a:avLst/>
          </a:prstGeom>
          <a:noFill/>
        </p:spPr>
        <p:txBody>
          <a:bodyPr wrap="square" rtlCol="0">
            <a:spAutoFit/>
          </a:bodyPr>
          <a:lstStyle/>
          <a:p>
            <a:r>
              <a:rPr lang="nl-NL" dirty="0"/>
              <a:t>(Berben en Teesling, 2013)</a:t>
            </a:r>
          </a:p>
          <a:p>
            <a:endParaRPr lang="nl-NL" dirty="0"/>
          </a:p>
        </p:txBody>
      </p:sp>
    </p:spTree>
    <p:extLst>
      <p:ext uri="{BB962C8B-B14F-4D97-AF65-F5344CB8AC3E}">
        <p14:creationId xmlns:p14="http://schemas.microsoft.com/office/powerpoint/2010/main" val="224231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Taalgericht vakonderwijs</a:t>
            </a:r>
          </a:p>
        </p:txBody>
      </p:sp>
      <p:sp>
        <p:nvSpPr>
          <p:cNvPr id="3" name="Tijdelijke aanduiding voor inhoud 2"/>
          <p:cNvSpPr>
            <a:spLocks noGrp="1"/>
          </p:cNvSpPr>
          <p:nvPr>
            <p:ph idx="1"/>
          </p:nvPr>
        </p:nvSpPr>
        <p:spPr>
          <a:xfrm>
            <a:off x="1097280" y="1973324"/>
            <a:ext cx="10058400" cy="4023360"/>
          </a:xfrm>
        </p:spPr>
        <p:txBody>
          <a:bodyPr/>
          <a:lstStyle/>
          <a:p>
            <a:pPr>
              <a:buFont typeface="Wingdings" panose="05000000000000000000" pitchFamily="2" charset="2"/>
              <a:buChar char="v"/>
            </a:pPr>
            <a:r>
              <a:rPr lang="nl-NL" sz="2800" dirty="0">
                <a:solidFill>
                  <a:schemeClr val="tx1"/>
                </a:solidFill>
              </a:rPr>
              <a:t> Bron voordoen</a:t>
            </a:r>
          </a:p>
          <a:p>
            <a:pPr>
              <a:buFont typeface="Wingdings" panose="05000000000000000000" pitchFamily="2" charset="2"/>
              <a:buChar char="v"/>
            </a:pPr>
            <a:r>
              <a:rPr lang="nl-NL" sz="2800" dirty="0">
                <a:solidFill>
                  <a:schemeClr val="tx1"/>
                </a:solidFill>
              </a:rPr>
              <a:t> Taalsteun </a:t>
            </a:r>
          </a:p>
          <a:p>
            <a:pPr>
              <a:buFont typeface="Wingdings" panose="05000000000000000000" pitchFamily="2" charset="2"/>
              <a:buChar char="v"/>
            </a:pPr>
            <a:r>
              <a:rPr lang="nl-NL" sz="2800" dirty="0">
                <a:solidFill>
                  <a:schemeClr val="tx1"/>
                </a:solidFill>
              </a:rPr>
              <a:t> Contextrijk </a:t>
            </a:r>
          </a:p>
          <a:p>
            <a:pPr>
              <a:buFont typeface="Wingdings" panose="05000000000000000000" pitchFamily="2" charset="2"/>
              <a:buChar char="v"/>
            </a:pPr>
            <a:r>
              <a:rPr lang="nl-NL" sz="2800" dirty="0">
                <a:solidFill>
                  <a:schemeClr val="tx1"/>
                </a:solidFill>
              </a:rPr>
              <a:t> Interactie </a:t>
            </a:r>
          </a:p>
        </p:txBody>
      </p:sp>
      <p:sp>
        <p:nvSpPr>
          <p:cNvPr id="5" name="Text Box 2">
            <a:extLst>
              <a:ext uri="{FF2B5EF4-FFF2-40B4-BE49-F238E27FC236}">
                <a16:creationId xmlns:a16="http://schemas.microsoft.com/office/drawing/2014/main" xmlns="" id="{D0E572DF-0893-41CD-8AAE-6B7B97B38704}"/>
              </a:ext>
            </a:extLst>
          </p:cNvPr>
          <p:cNvSpPr txBox="1">
            <a:spLocks noChangeArrowheads="1"/>
          </p:cNvSpPr>
          <p:nvPr/>
        </p:nvSpPr>
        <p:spPr bwMode="auto">
          <a:xfrm>
            <a:off x="5672129" y="2122180"/>
            <a:ext cx="6205501" cy="291332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nl-NL" altLang="nl-NL" sz="2000" b="0" i="0" u="none" strike="noStrike" cap="none" normalizeH="0" baseline="0" dirty="0">
                <a:ln>
                  <a:noFill/>
                </a:ln>
                <a:solidFill>
                  <a:schemeClr val="tx1"/>
                </a:solidFill>
                <a:effectLst/>
                <a:latin typeface="Arial" panose="020B0604020202020204" pitchFamily="34" charset="0"/>
              </a:rPr>
              <a:t>'Tijdens mijn militaire training </a:t>
            </a:r>
            <a:r>
              <a:rPr kumimoji="0" lang="nl-NL" altLang="nl-NL" sz="2000" b="1" i="0" u="none" strike="noStrike" cap="none" normalizeH="0" baseline="0" dirty="0">
                <a:ln>
                  <a:noFill/>
                </a:ln>
                <a:solidFill>
                  <a:schemeClr val="tx1"/>
                </a:solidFill>
                <a:effectLst/>
                <a:latin typeface="Arial" panose="020B0604020202020204" pitchFamily="34" charset="0"/>
              </a:rPr>
              <a:t>capituleerde </a:t>
            </a:r>
            <a:r>
              <a:rPr kumimoji="0" lang="nl-NL" altLang="nl-NL" sz="2000" b="0" i="0" u="none" strike="noStrike" cap="none" normalizeH="0" baseline="0" dirty="0">
                <a:ln>
                  <a:noFill/>
                </a:ln>
                <a:solidFill>
                  <a:schemeClr val="tx1"/>
                </a:solidFill>
                <a:effectLst/>
                <a:latin typeface="Arial" panose="020B0604020202020204" pitchFamily="34" charset="0"/>
              </a:rPr>
              <a:t>Japan. Ik ging toen toch naar Indië in de overtuiging dat we nodig waren om de </a:t>
            </a:r>
            <a:r>
              <a:rPr kumimoji="0" lang="nl-NL" altLang="nl-NL" sz="2000" b="1" i="0" u="none" strike="noStrike" cap="none" normalizeH="0" baseline="0" dirty="0">
                <a:ln>
                  <a:noFill/>
                </a:ln>
                <a:solidFill>
                  <a:schemeClr val="tx1"/>
                </a:solidFill>
                <a:effectLst/>
                <a:latin typeface="Arial" panose="020B0604020202020204" pitchFamily="34" charset="0"/>
              </a:rPr>
              <a:t>orde en vrede te herstellen. </a:t>
            </a:r>
            <a:r>
              <a:rPr kumimoji="0" lang="nl-NL" altLang="nl-NL" sz="2000" b="0" i="0" u="none" strike="noStrike" cap="none" normalizeH="0" baseline="0" dirty="0">
                <a:ln>
                  <a:noFill/>
                </a:ln>
                <a:solidFill>
                  <a:schemeClr val="tx1"/>
                </a:solidFill>
                <a:effectLst/>
                <a:latin typeface="Arial" panose="020B0604020202020204" pitchFamily="34" charset="0"/>
              </a:rPr>
              <a:t>In de loop der tijd kreeg ik langzaam maar zeker mijn twijfels over onze militaire aanwezigheid. Ik dacht: verdorie, misschien vecht ik wel aan de verkeerde kant. 'Wij gingen erheen als</a:t>
            </a:r>
            <a:r>
              <a:rPr kumimoji="0" lang="nl-NL" altLang="nl-NL" sz="2000" b="1" i="0" u="none" strike="noStrike" cap="none" normalizeH="0" baseline="0" dirty="0">
                <a:ln>
                  <a:noFill/>
                </a:ln>
                <a:solidFill>
                  <a:schemeClr val="tx1"/>
                </a:solidFill>
                <a:effectLst/>
                <a:latin typeface="Arial" panose="020B0604020202020204" pitchFamily="34" charset="0"/>
              </a:rPr>
              <a:t> idealisten</a:t>
            </a:r>
            <a:r>
              <a:rPr kumimoji="0" lang="nl-NL" altLang="nl-NL" sz="2000" b="0" i="0" u="none" strike="noStrike" cap="none" normalizeH="0" baseline="0" dirty="0">
                <a:ln>
                  <a:noFill/>
                </a:ln>
                <a:solidFill>
                  <a:schemeClr val="tx1"/>
                </a:solidFill>
                <a:effectLst/>
                <a:latin typeface="Arial" panose="020B0604020202020204" pitchFamily="34" charset="0"/>
              </a:rPr>
              <a:t>, werden thuis onthaald als helden, maar gingen later de geschiedenis in als oorlogsmisdadigers.''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
        <p:nvSpPr>
          <p:cNvPr id="4" name="Tekstvak 3">
            <a:extLst>
              <a:ext uri="{FF2B5EF4-FFF2-40B4-BE49-F238E27FC236}">
                <a16:creationId xmlns:a16="http://schemas.microsoft.com/office/drawing/2014/main" xmlns="" id="{804035BD-3217-4BF2-90B4-6A0B2AA923B4}"/>
              </a:ext>
            </a:extLst>
          </p:cNvPr>
          <p:cNvSpPr txBox="1"/>
          <p:nvPr/>
        </p:nvSpPr>
        <p:spPr>
          <a:xfrm>
            <a:off x="10728251" y="5863316"/>
            <a:ext cx="1871330" cy="369332"/>
          </a:xfrm>
          <a:prstGeom prst="rect">
            <a:avLst/>
          </a:prstGeom>
          <a:noFill/>
        </p:spPr>
        <p:txBody>
          <a:bodyPr wrap="square" rtlCol="0">
            <a:spAutoFit/>
          </a:bodyPr>
          <a:lstStyle/>
          <a:p>
            <a:r>
              <a:rPr lang="nl-NL" dirty="0"/>
              <a:t>(Hajer, 2008)</a:t>
            </a:r>
          </a:p>
        </p:txBody>
      </p:sp>
    </p:spTree>
    <p:extLst>
      <p:ext uri="{BB962C8B-B14F-4D97-AF65-F5344CB8AC3E}">
        <p14:creationId xmlns:p14="http://schemas.microsoft.com/office/powerpoint/2010/main" val="169224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6" y="0"/>
            <a:ext cx="45902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0679"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Afbeelding 3" descr="C:\Users\diderenee\Documents\HU\Beroepsproduct\Onderzoek\IMG-20160629-WA0020.jpg">
            <a:extLst>
              <a:ext uri="{FF2B5EF4-FFF2-40B4-BE49-F238E27FC236}">
                <a16:creationId xmlns:a16="http://schemas.microsoft.com/office/drawing/2014/main" xmlns="" id="{6A92FCFE-9152-497A-A3A6-89709192F1DD}"/>
              </a:ext>
            </a:extLst>
          </p:cNvPr>
          <p:cNvPicPr/>
          <p:nvPr/>
        </p:nvPicPr>
        <p:blipFill rotWithShape="1">
          <a:blip r:embed="rId2" cstate="print"/>
          <a:srcRect t="12702" r="3" b="34918"/>
          <a:stretch/>
        </p:blipFill>
        <p:spPr bwMode="auto">
          <a:xfrm>
            <a:off x="4812161" y="-2655"/>
            <a:ext cx="3606643" cy="3358597"/>
          </a:xfrm>
          <a:prstGeom prst="rect">
            <a:avLst/>
          </a:prstGeom>
          <a:noFill/>
        </p:spPr>
      </p:pic>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576279" y="0"/>
            <a:ext cx="3610035" cy="33559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Afbeelding 5" descr="C:\Users\diderenee\Documents\HU\Beroepsproduct\Onderzoek\IMG-20160629-WA0007.jpg">
            <a:extLst>
              <a:ext uri="{FF2B5EF4-FFF2-40B4-BE49-F238E27FC236}">
                <a16:creationId xmlns:a16="http://schemas.microsoft.com/office/drawing/2014/main" xmlns="" id="{18374320-0D94-44E0-8137-463243CFBECC}"/>
              </a:ext>
            </a:extLst>
          </p:cNvPr>
          <p:cNvPicPr/>
          <p:nvPr/>
        </p:nvPicPr>
        <p:blipFill rotWithShape="1">
          <a:blip r:embed="rId3" cstate="print"/>
          <a:srcRect l="2498" r="16663" b="-2"/>
          <a:stretch/>
        </p:blipFill>
        <p:spPr bwMode="auto">
          <a:xfrm rot="16200000">
            <a:off x="6822690" y="1494375"/>
            <a:ext cx="3353096" cy="7374154"/>
          </a:xfrm>
          <a:prstGeom prst="rect">
            <a:avLst/>
          </a:prstGeom>
          <a:noFill/>
        </p:spPr>
      </p:pic>
      <p:pic>
        <p:nvPicPr>
          <p:cNvPr id="5" name="Afbeelding 4" descr="C:\Users\diderenee\Documents\HU\Beroepsproduct\Onderzoek\IMG-20160629-WA0023.jpg">
            <a:extLst>
              <a:ext uri="{FF2B5EF4-FFF2-40B4-BE49-F238E27FC236}">
                <a16:creationId xmlns:a16="http://schemas.microsoft.com/office/drawing/2014/main" xmlns="" id="{6DC0D834-CD15-49E5-BF1C-88732B270657}"/>
              </a:ext>
            </a:extLst>
          </p:cNvPr>
          <p:cNvPicPr/>
          <p:nvPr/>
        </p:nvPicPr>
        <p:blipFill rotWithShape="1">
          <a:blip r:embed="rId4" cstate="print"/>
          <a:srcRect t="8718" r="-2" b="30772"/>
          <a:stretch/>
        </p:blipFill>
        <p:spPr bwMode="auto">
          <a:xfrm rot="5400000">
            <a:off x="8703325" y="-127046"/>
            <a:ext cx="3355942" cy="3610035"/>
          </a:xfrm>
          <a:prstGeom prst="rect">
            <a:avLst/>
          </a:prstGeom>
          <a:noFill/>
        </p:spPr>
      </p:pic>
      <p:sp>
        <p:nvSpPr>
          <p:cNvPr id="2" name="Titel 1">
            <a:extLst>
              <a:ext uri="{FF2B5EF4-FFF2-40B4-BE49-F238E27FC236}">
                <a16:creationId xmlns:a16="http://schemas.microsoft.com/office/drawing/2014/main" xmlns="" id="{493D57A3-C2A3-4D39-B70C-C71A1B891489}"/>
              </a:ext>
            </a:extLst>
          </p:cNvPr>
          <p:cNvSpPr>
            <a:spLocks noGrp="1"/>
          </p:cNvSpPr>
          <p:nvPr>
            <p:ph type="title"/>
          </p:nvPr>
        </p:nvSpPr>
        <p:spPr>
          <a:xfrm>
            <a:off x="316848" y="1007514"/>
            <a:ext cx="3735502" cy="781277"/>
          </a:xfrm>
        </p:spPr>
        <p:txBody>
          <a:bodyPr>
            <a:normAutofit/>
          </a:bodyPr>
          <a:lstStyle/>
          <a:p>
            <a:r>
              <a:rPr lang="nl-NL" b="1" dirty="0">
                <a:solidFill>
                  <a:schemeClr val="tx1"/>
                </a:solidFill>
              </a:rPr>
              <a:t>Het product</a:t>
            </a:r>
          </a:p>
        </p:txBody>
      </p:sp>
      <p:sp>
        <p:nvSpPr>
          <p:cNvPr id="3" name="Tijdelijke aanduiding voor inhoud 2">
            <a:extLst>
              <a:ext uri="{FF2B5EF4-FFF2-40B4-BE49-F238E27FC236}">
                <a16:creationId xmlns:a16="http://schemas.microsoft.com/office/drawing/2014/main" xmlns="" id="{9F4FEB09-6A21-4C23-8D3E-6262881FD063}"/>
              </a:ext>
            </a:extLst>
          </p:cNvPr>
          <p:cNvSpPr>
            <a:spLocks noGrp="1"/>
          </p:cNvSpPr>
          <p:nvPr>
            <p:ph idx="1"/>
          </p:nvPr>
        </p:nvSpPr>
        <p:spPr>
          <a:xfrm>
            <a:off x="361270" y="2356640"/>
            <a:ext cx="4612123" cy="3335519"/>
          </a:xfrm>
        </p:spPr>
        <p:txBody>
          <a:bodyPr>
            <a:normAutofit/>
          </a:bodyPr>
          <a:lstStyle/>
          <a:p>
            <a:pPr marL="0" indent="0">
              <a:buClrTx/>
              <a:buNone/>
            </a:pPr>
            <a:r>
              <a:rPr lang="nl-NL" sz="2800" dirty="0">
                <a:solidFill>
                  <a:schemeClr val="tx1"/>
                </a:solidFill>
              </a:rPr>
              <a:t>Kaarten met:</a:t>
            </a:r>
          </a:p>
          <a:p>
            <a:pPr>
              <a:buClr>
                <a:schemeClr val="bg1"/>
              </a:buClr>
              <a:buFont typeface="Wingdings" panose="05000000000000000000" pitchFamily="2" charset="2"/>
              <a:buChar char="v"/>
            </a:pPr>
            <a:r>
              <a:rPr lang="nl-NL" sz="2800" dirty="0">
                <a:solidFill>
                  <a:schemeClr val="tx1"/>
                </a:solidFill>
              </a:rPr>
              <a:t> Kenmerkende aspecten</a:t>
            </a:r>
          </a:p>
          <a:p>
            <a:pPr>
              <a:buClr>
                <a:schemeClr val="bg1"/>
              </a:buClr>
              <a:buFont typeface="Wingdings" panose="05000000000000000000" pitchFamily="2" charset="2"/>
              <a:buChar char="v"/>
            </a:pPr>
            <a:r>
              <a:rPr lang="nl-NL" sz="2800" dirty="0">
                <a:solidFill>
                  <a:schemeClr val="tx1"/>
                </a:solidFill>
              </a:rPr>
              <a:t> Kernbegrippen</a:t>
            </a:r>
          </a:p>
          <a:p>
            <a:pPr>
              <a:buClr>
                <a:schemeClr val="bg1"/>
              </a:buClr>
              <a:buFont typeface="Wingdings" panose="05000000000000000000" pitchFamily="2" charset="2"/>
              <a:buChar char="v"/>
            </a:pPr>
            <a:r>
              <a:rPr lang="nl-NL" sz="2800" dirty="0">
                <a:solidFill>
                  <a:schemeClr val="tx1"/>
                </a:solidFill>
              </a:rPr>
              <a:t> Tekstbronnen</a:t>
            </a:r>
          </a:p>
        </p:txBody>
      </p:sp>
    </p:spTree>
    <p:extLst>
      <p:ext uri="{BB962C8B-B14F-4D97-AF65-F5344CB8AC3E}">
        <p14:creationId xmlns:p14="http://schemas.microsoft.com/office/powerpoint/2010/main" val="1389887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ICT</a:t>
            </a:r>
          </a:p>
        </p:txBody>
      </p:sp>
      <p:sp>
        <p:nvSpPr>
          <p:cNvPr id="3" name="Tijdelijke aanduiding voor inhoud 2"/>
          <p:cNvSpPr>
            <a:spLocks noGrp="1"/>
          </p:cNvSpPr>
          <p:nvPr>
            <p:ph idx="1"/>
          </p:nvPr>
        </p:nvSpPr>
        <p:spPr>
          <a:xfrm>
            <a:off x="1190211" y="2064239"/>
            <a:ext cx="10058400" cy="4023360"/>
          </a:xfrm>
        </p:spPr>
        <p:txBody>
          <a:bodyPr/>
          <a:lstStyle/>
          <a:p>
            <a:pPr>
              <a:buFont typeface="Wingdings" panose="05000000000000000000" pitchFamily="2" charset="2"/>
              <a:buChar char="v"/>
            </a:pPr>
            <a:r>
              <a:rPr lang="nl-NL" sz="2800" dirty="0">
                <a:solidFill>
                  <a:schemeClr val="tx1"/>
                </a:solidFill>
              </a:rPr>
              <a:t> </a:t>
            </a:r>
            <a:r>
              <a:rPr lang="nl-NL" sz="3200" dirty="0">
                <a:solidFill>
                  <a:schemeClr val="tx1"/>
                </a:solidFill>
              </a:rPr>
              <a:t>Taaltest via Interact </a:t>
            </a:r>
          </a:p>
          <a:p>
            <a:pPr>
              <a:buFont typeface="Wingdings" panose="05000000000000000000" pitchFamily="2" charset="2"/>
              <a:buChar char="v"/>
            </a:pPr>
            <a:r>
              <a:rPr lang="nl-NL" sz="3200" dirty="0">
                <a:solidFill>
                  <a:schemeClr val="tx1"/>
                </a:solidFill>
              </a:rPr>
              <a:t>Tryinteract.com</a:t>
            </a:r>
          </a:p>
          <a:p>
            <a:pPr>
              <a:buFont typeface="Wingdings" panose="05000000000000000000" pitchFamily="2" charset="2"/>
              <a:buChar char="v"/>
            </a:pPr>
            <a:endParaRPr lang="nl-NL" sz="3200" dirty="0">
              <a:solidFill>
                <a:schemeClr val="tx1"/>
              </a:solidFill>
            </a:endParaRPr>
          </a:p>
          <a:p>
            <a:pPr>
              <a:buFont typeface="Wingdings" panose="05000000000000000000" pitchFamily="2" charset="2"/>
              <a:buChar char="v"/>
            </a:pPr>
            <a:endParaRPr lang="nl-NL" sz="3200" dirty="0">
              <a:solidFill>
                <a:schemeClr val="tx1"/>
              </a:solidFill>
            </a:endParaRPr>
          </a:p>
          <a:p>
            <a:pPr>
              <a:buFont typeface="Wingdings" panose="05000000000000000000" pitchFamily="2" charset="2"/>
              <a:buChar char="v"/>
            </a:pPr>
            <a:endParaRPr lang="nl-NL" sz="3200" dirty="0">
              <a:solidFill>
                <a:schemeClr val="tx1"/>
              </a:solidFill>
            </a:endParaRPr>
          </a:p>
          <a:p>
            <a:pPr>
              <a:buFont typeface="Wingdings" panose="05000000000000000000" pitchFamily="2" charset="2"/>
              <a:buChar char="v"/>
            </a:pPr>
            <a:endParaRPr lang="nl-NL" sz="3200" dirty="0">
              <a:solidFill>
                <a:schemeClr val="tx1"/>
              </a:solidFill>
            </a:endParaRPr>
          </a:p>
          <a:p>
            <a:pPr>
              <a:buFont typeface="Wingdings" panose="05000000000000000000" pitchFamily="2" charset="2"/>
              <a:buChar char="v"/>
            </a:pPr>
            <a:endParaRPr lang="nl-NL" sz="2400" dirty="0">
              <a:solidFill>
                <a:schemeClr val="tx1"/>
              </a:solidFill>
            </a:endParaRPr>
          </a:p>
          <a:p>
            <a:pPr>
              <a:buFont typeface="Wingdings" panose="05000000000000000000" pitchFamily="2" charset="2"/>
              <a:buChar char="v"/>
            </a:pPr>
            <a:endParaRPr lang="nl-NL" sz="2400" dirty="0">
              <a:solidFill>
                <a:schemeClr val="tx1"/>
              </a:solidFill>
            </a:endParaRPr>
          </a:p>
        </p:txBody>
      </p:sp>
      <p:pic>
        <p:nvPicPr>
          <p:cNvPr id="4098" name="Picture 2" descr="Afbeeldingsresultaat voor tryinteract">
            <a:extLst>
              <a:ext uri="{FF2B5EF4-FFF2-40B4-BE49-F238E27FC236}">
                <a16:creationId xmlns:a16="http://schemas.microsoft.com/office/drawing/2014/main" xmlns="" id="{3270DB8A-56C7-4C1A-BC9D-D652FD7E66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167001"/>
            <a:ext cx="759274" cy="759274"/>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xmlns="" id="{03A551B0-A2C0-49C5-AA70-A99951F0E786}"/>
              </a:ext>
            </a:extLst>
          </p:cNvPr>
          <p:cNvSpPr/>
          <p:nvPr/>
        </p:nvSpPr>
        <p:spPr>
          <a:xfrm>
            <a:off x="10802452" y="5902933"/>
            <a:ext cx="1389548" cy="369332"/>
          </a:xfrm>
          <a:prstGeom prst="rect">
            <a:avLst/>
          </a:prstGeom>
        </p:spPr>
        <p:txBody>
          <a:bodyPr wrap="none">
            <a:spAutoFit/>
          </a:bodyPr>
          <a:lstStyle/>
          <a:p>
            <a:r>
              <a:rPr lang="nl-NL" dirty="0"/>
              <a:t>(Hajer, 2008)</a:t>
            </a:r>
          </a:p>
        </p:txBody>
      </p:sp>
    </p:spTree>
    <p:extLst>
      <p:ext uri="{BB962C8B-B14F-4D97-AF65-F5344CB8AC3E}">
        <p14:creationId xmlns:p14="http://schemas.microsoft.com/office/powerpoint/2010/main" val="2563115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DBE4FCC-021D-4ADE-9B2E-B2B749FF9DC9}"/>
              </a:ext>
            </a:extLst>
          </p:cNvPr>
          <p:cNvSpPr>
            <a:spLocks noGrp="1"/>
          </p:cNvSpPr>
          <p:nvPr>
            <p:ph type="title"/>
          </p:nvPr>
        </p:nvSpPr>
        <p:spPr>
          <a:xfrm>
            <a:off x="1097280" y="351969"/>
            <a:ext cx="10058400" cy="756898"/>
          </a:xfrm>
        </p:spPr>
        <p:txBody>
          <a:bodyPr/>
          <a:lstStyle/>
          <a:p>
            <a:r>
              <a:rPr lang="nl-NL" dirty="0">
                <a:solidFill>
                  <a:schemeClr val="tx1"/>
                </a:solidFill>
              </a:rPr>
              <a:t>Interact</a:t>
            </a:r>
          </a:p>
        </p:txBody>
      </p:sp>
      <p:sp>
        <p:nvSpPr>
          <p:cNvPr id="3" name="Tijdelijke aanduiding voor inhoud 2">
            <a:extLst>
              <a:ext uri="{FF2B5EF4-FFF2-40B4-BE49-F238E27FC236}">
                <a16:creationId xmlns:a16="http://schemas.microsoft.com/office/drawing/2014/main" xmlns="" id="{620C764E-47E0-4BA9-9B8C-D9E5893677AB}"/>
              </a:ext>
            </a:extLst>
          </p:cNvPr>
          <p:cNvSpPr>
            <a:spLocks noGrp="1"/>
          </p:cNvSpPr>
          <p:nvPr>
            <p:ph idx="1"/>
          </p:nvPr>
        </p:nvSpPr>
        <p:spPr/>
        <p:txBody>
          <a:bodyPr/>
          <a:lstStyle/>
          <a:p>
            <a:pPr marL="0" indent="0">
              <a:buNone/>
            </a:pPr>
            <a:endParaRPr lang="nl-NL" dirty="0"/>
          </a:p>
        </p:txBody>
      </p:sp>
      <p:pic>
        <p:nvPicPr>
          <p:cNvPr id="5" name="Picture 2" descr="Afbeeldingsresultaat voor tryinteract">
            <a:extLst>
              <a:ext uri="{FF2B5EF4-FFF2-40B4-BE49-F238E27FC236}">
                <a16:creationId xmlns:a16="http://schemas.microsoft.com/office/drawing/2014/main" xmlns="" id="{6E40F4C6-C940-4464-BE3C-D90D64DCD0B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5680" y="167001"/>
            <a:ext cx="759274" cy="759274"/>
          </a:xfrm>
          <a:prstGeom prst="rect">
            <a:avLst/>
          </a:prstGeom>
          <a:noFill/>
          <a:extLst>
            <a:ext uri="{909E8E84-426E-40DD-AFC4-6F175D3DCCD1}">
              <a14:hiddenFill xmlns:a14="http://schemas.microsoft.com/office/drawing/2010/main">
                <a:solidFill>
                  <a:srgbClr val="FFFFFF"/>
                </a:solidFill>
              </a14:hiddenFill>
            </a:ext>
          </a:extLst>
        </p:spPr>
      </p:pic>
      <p:pic>
        <p:nvPicPr>
          <p:cNvPr id="7" name="Afbeelding 6">
            <a:extLst>
              <a:ext uri="{FF2B5EF4-FFF2-40B4-BE49-F238E27FC236}">
                <a16:creationId xmlns:a16="http://schemas.microsoft.com/office/drawing/2014/main" xmlns="" id="{40A2A7CE-0A61-4DFF-BA9D-1F115438F1BE}"/>
              </a:ext>
            </a:extLst>
          </p:cNvPr>
          <p:cNvPicPr>
            <a:picLocks noChangeAspect="1"/>
          </p:cNvPicPr>
          <p:nvPr/>
        </p:nvPicPr>
        <p:blipFill rotWithShape="1">
          <a:blip r:embed="rId3"/>
          <a:srcRect l="25627" t="22852" r="27973" b="16456"/>
          <a:stretch/>
        </p:blipFill>
        <p:spPr>
          <a:xfrm>
            <a:off x="84352" y="1362408"/>
            <a:ext cx="6092457" cy="4506686"/>
          </a:xfrm>
          <a:prstGeom prst="rect">
            <a:avLst/>
          </a:prstGeom>
        </p:spPr>
      </p:pic>
      <p:pic>
        <p:nvPicPr>
          <p:cNvPr id="6" name="Afbeelding 5">
            <a:extLst>
              <a:ext uri="{FF2B5EF4-FFF2-40B4-BE49-F238E27FC236}">
                <a16:creationId xmlns:a16="http://schemas.microsoft.com/office/drawing/2014/main" xmlns="" id="{E02A0E2B-DE3A-4BE4-A60A-CBE27C87C92A}"/>
              </a:ext>
            </a:extLst>
          </p:cNvPr>
          <p:cNvPicPr>
            <a:picLocks noChangeAspect="1"/>
          </p:cNvPicPr>
          <p:nvPr/>
        </p:nvPicPr>
        <p:blipFill rotWithShape="1">
          <a:blip r:embed="rId4"/>
          <a:srcRect l="26622" t="13507" r="27790" b="19170"/>
          <a:stretch/>
        </p:blipFill>
        <p:spPr>
          <a:xfrm>
            <a:off x="6520543" y="1362409"/>
            <a:ext cx="5558042" cy="4506686"/>
          </a:xfrm>
          <a:prstGeom prst="rect">
            <a:avLst/>
          </a:prstGeom>
        </p:spPr>
      </p:pic>
    </p:spTree>
    <p:extLst>
      <p:ext uri="{BB962C8B-B14F-4D97-AF65-F5344CB8AC3E}">
        <p14:creationId xmlns:p14="http://schemas.microsoft.com/office/powerpoint/2010/main" val="4277480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050975" y="703491"/>
            <a:ext cx="4697464" cy="817524"/>
          </a:xfrm>
        </p:spPr>
        <p:txBody>
          <a:bodyPr>
            <a:normAutofit fontScale="90000"/>
          </a:bodyPr>
          <a:lstStyle/>
          <a:p>
            <a:r>
              <a:rPr lang="nl-NL" dirty="0">
                <a:solidFill>
                  <a:schemeClr val="tx1"/>
                </a:solidFill>
              </a:rPr>
              <a:t>Toetsing en beoordeling</a:t>
            </a:r>
          </a:p>
        </p:txBody>
      </p:sp>
      <p:sp>
        <p:nvSpPr>
          <p:cNvPr id="3" name="Tijdelijke aanduiding voor inhoud 2"/>
          <p:cNvSpPr>
            <a:spLocks noGrp="1"/>
          </p:cNvSpPr>
          <p:nvPr>
            <p:ph idx="1"/>
          </p:nvPr>
        </p:nvSpPr>
        <p:spPr/>
        <p:txBody>
          <a:bodyPr/>
          <a:lstStyle/>
          <a:p>
            <a:endParaRPr lang="nl-NL" dirty="0">
              <a:solidFill>
                <a:schemeClr val="tx1"/>
              </a:solidFill>
            </a:endParaRPr>
          </a:p>
        </p:txBody>
      </p:sp>
      <p:pic>
        <p:nvPicPr>
          <p:cNvPr id="5" name="Afbeelding 4">
            <a:extLst>
              <a:ext uri="{FF2B5EF4-FFF2-40B4-BE49-F238E27FC236}">
                <a16:creationId xmlns:a16="http://schemas.microsoft.com/office/drawing/2014/main" xmlns="" id="{869D4039-5975-4745-95E5-8ADBD4CBCBA4}"/>
              </a:ext>
            </a:extLst>
          </p:cNvPr>
          <p:cNvPicPr>
            <a:picLocks noChangeAspect="1"/>
          </p:cNvPicPr>
          <p:nvPr/>
        </p:nvPicPr>
        <p:blipFill rotWithShape="1">
          <a:blip r:embed="rId2"/>
          <a:srcRect l="21976" t="19845" r="21076" b="22481"/>
          <a:stretch/>
        </p:blipFill>
        <p:spPr>
          <a:xfrm>
            <a:off x="111642" y="100464"/>
            <a:ext cx="7735186" cy="4406569"/>
          </a:xfrm>
          <a:prstGeom prst="rect">
            <a:avLst/>
          </a:prstGeom>
        </p:spPr>
      </p:pic>
      <p:pic>
        <p:nvPicPr>
          <p:cNvPr id="6" name="Afbeelding 5">
            <a:extLst>
              <a:ext uri="{FF2B5EF4-FFF2-40B4-BE49-F238E27FC236}">
                <a16:creationId xmlns:a16="http://schemas.microsoft.com/office/drawing/2014/main" xmlns="" id="{AF2A248D-8358-4686-B611-81B19573E593}"/>
              </a:ext>
            </a:extLst>
          </p:cNvPr>
          <p:cNvPicPr>
            <a:picLocks noChangeAspect="1"/>
          </p:cNvPicPr>
          <p:nvPr/>
        </p:nvPicPr>
        <p:blipFill rotWithShape="1">
          <a:blip r:embed="rId3"/>
          <a:srcRect l="21977" t="51318" r="21338" b="25426"/>
          <a:stretch/>
        </p:blipFill>
        <p:spPr>
          <a:xfrm>
            <a:off x="111642" y="4536431"/>
            <a:ext cx="7735186" cy="1684002"/>
          </a:xfrm>
          <a:prstGeom prst="rect">
            <a:avLst/>
          </a:prstGeom>
        </p:spPr>
      </p:pic>
    </p:spTree>
    <p:extLst>
      <p:ext uri="{BB962C8B-B14F-4D97-AF65-F5344CB8AC3E}">
        <p14:creationId xmlns:p14="http://schemas.microsoft.com/office/powerpoint/2010/main" val="240610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6F75B60-71CB-40BE-8601-B6027EB60038}"/>
              </a:ext>
            </a:extLst>
          </p:cNvPr>
          <p:cNvSpPr>
            <a:spLocks noGrp="1"/>
          </p:cNvSpPr>
          <p:nvPr>
            <p:ph type="title"/>
          </p:nvPr>
        </p:nvSpPr>
        <p:spPr/>
        <p:txBody>
          <a:bodyPr/>
          <a:lstStyle/>
          <a:p>
            <a:r>
              <a:rPr lang="nl-NL" dirty="0">
                <a:solidFill>
                  <a:schemeClr val="tx1"/>
                </a:solidFill>
              </a:rPr>
              <a:t>Tekstbronnen</a:t>
            </a:r>
          </a:p>
        </p:txBody>
      </p:sp>
      <p:sp>
        <p:nvSpPr>
          <p:cNvPr id="4" name="Text Box 2">
            <a:extLst>
              <a:ext uri="{FF2B5EF4-FFF2-40B4-BE49-F238E27FC236}">
                <a16:creationId xmlns:a16="http://schemas.microsoft.com/office/drawing/2014/main" xmlns="" id="{D7664FEB-43A9-4729-875B-22DA9A9B74F2}"/>
              </a:ext>
            </a:extLst>
          </p:cNvPr>
          <p:cNvSpPr txBox="1">
            <a:spLocks noChangeArrowheads="1"/>
          </p:cNvSpPr>
          <p:nvPr/>
        </p:nvSpPr>
        <p:spPr bwMode="auto">
          <a:xfrm>
            <a:off x="206630" y="2011964"/>
            <a:ext cx="5380074" cy="395362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50000"/>
              </a:lnSpc>
              <a:spcBef>
                <a:spcPct val="0"/>
              </a:spcBef>
              <a:spcAft>
                <a:spcPts val="800"/>
              </a:spcAft>
              <a:buClrTx/>
              <a:buSzTx/>
              <a:buFontTx/>
              <a:buNone/>
              <a:tabLst/>
            </a:pPr>
            <a:r>
              <a:rPr kumimoji="0" lang="nl-NL" altLang="nl-NL" b="0" i="0" u="none" strike="noStrike" cap="none" normalizeH="0" baseline="0" dirty="0">
                <a:ln>
                  <a:noFill/>
                </a:ln>
                <a:solidFill>
                  <a:schemeClr val="tx1"/>
                </a:solidFill>
                <a:effectLst/>
                <a:latin typeface="Arial" panose="020B0604020202020204" pitchFamily="34" charset="0"/>
              </a:rPr>
              <a:t>'Tijdens mijn militaire training capituleerde Japan. Ik ging toen toch naar Indië in de overtuiging dat we nodig waren om de orde en vrede te herstellen. In de loop der tijd kreeg ik langzaam maar zeker mijn twijfels over onze militaire aanwezigheid. </a:t>
            </a:r>
            <a:br>
              <a:rPr kumimoji="0" lang="nl-NL" altLang="nl-NL" b="0" i="0" u="none" strike="noStrike" cap="none" normalizeH="0" baseline="0" dirty="0">
                <a:ln>
                  <a:noFill/>
                </a:ln>
                <a:solidFill>
                  <a:schemeClr val="tx1"/>
                </a:solidFill>
                <a:effectLst/>
                <a:latin typeface="Arial" panose="020B0604020202020204" pitchFamily="34" charset="0"/>
              </a:rPr>
            </a:br>
            <a:r>
              <a:rPr kumimoji="0" lang="nl-NL" altLang="nl-NL" b="0" i="0" u="none" strike="noStrike" cap="none" normalizeH="0" baseline="0" dirty="0">
                <a:ln>
                  <a:noFill/>
                </a:ln>
                <a:solidFill>
                  <a:schemeClr val="tx1"/>
                </a:solidFill>
                <a:effectLst/>
                <a:latin typeface="Arial" panose="020B0604020202020204" pitchFamily="34" charset="0"/>
              </a:rPr>
              <a:t>Ik dacht: verdorie, misschien vecht ik wel aan de verkeerde kant. 'Wij gingen erheen als idealisten, werden thuis onthaald als helden, maar gingen later de geschiedenis in als oorlogsmisdadigers.''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600" b="0" i="0" u="none" strike="noStrike" cap="none" normalizeH="0" baseline="0" dirty="0">
              <a:ln>
                <a:noFill/>
              </a:ln>
              <a:solidFill>
                <a:schemeClr val="tx1"/>
              </a:solidFill>
              <a:effectLst/>
              <a:latin typeface="Arial" panose="020B0604020202020204" pitchFamily="34" charset="0"/>
            </a:endParaRPr>
          </a:p>
        </p:txBody>
      </p:sp>
      <p:pic>
        <p:nvPicPr>
          <p:cNvPr id="7" name="Afbeelding 6">
            <a:extLst>
              <a:ext uri="{FF2B5EF4-FFF2-40B4-BE49-F238E27FC236}">
                <a16:creationId xmlns:a16="http://schemas.microsoft.com/office/drawing/2014/main" xmlns="" id="{6AF64E0E-5982-438C-9EB9-9F43E8C9618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395" t="6061" r="12811" b="606"/>
          <a:stretch/>
        </p:blipFill>
        <p:spPr>
          <a:xfrm rot="16200000">
            <a:off x="7008794" y="959234"/>
            <a:ext cx="3896927" cy="6002388"/>
          </a:xfrm>
          <a:prstGeom prst="rect">
            <a:avLst/>
          </a:prstGeom>
        </p:spPr>
      </p:pic>
    </p:spTree>
    <p:extLst>
      <p:ext uri="{BB962C8B-B14F-4D97-AF65-F5344CB8AC3E}">
        <p14:creationId xmlns:p14="http://schemas.microsoft.com/office/powerpoint/2010/main" val="1527713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21AA727-DF5F-4CB6-B751-5AEE53CAD658}"/>
              </a:ext>
            </a:extLst>
          </p:cNvPr>
          <p:cNvSpPr>
            <a:spLocks noGrp="1"/>
          </p:cNvSpPr>
          <p:nvPr>
            <p:ph type="title"/>
          </p:nvPr>
        </p:nvSpPr>
        <p:spPr/>
        <p:txBody>
          <a:bodyPr/>
          <a:lstStyle/>
          <a:p>
            <a:r>
              <a:rPr lang="nl-NL" dirty="0">
                <a:solidFill>
                  <a:schemeClr val="tx1"/>
                </a:solidFill>
              </a:rPr>
              <a:t>Eindopdracht</a:t>
            </a:r>
          </a:p>
        </p:txBody>
      </p:sp>
      <p:sp>
        <p:nvSpPr>
          <p:cNvPr id="3" name="Tijdelijke aanduiding voor inhoud 2">
            <a:extLst>
              <a:ext uri="{FF2B5EF4-FFF2-40B4-BE49-F238E27FC236}">
                <a16:creationId xmlns:a16="http://schemas.microsoft.com/office/drawing/2014/main" xmlns="" id="{35439742-C211-4338-BEA2-D888652E62B4}"/>
              </a:ext>
            </a:extLst>
          </p:cNvPr>
          <p:cNvSpPr>
            <a:spLocks noGrp="1"/>
          </p:cNvSpPr>
          <p:nvPr>
            <p:ph idx="1"/>
          </p:nvPr>
        </p:nvSpPr>
        <p:spPr/>
        <p:txBody>
          <a:bodyPr>
            <a:normAutofit/>
          </a:bodyPr>
          <a:lstStyle/>
          <a:p>
            <a:pPr>
              <a:buFont typeface="Wingdings" panose="05000000000000000000" pitchFamily="2" charset="2"/>
              <a:buChar char="v"/>
            </a:pPr>
            <a:r>
              <a:rPr lang="nl-NL" sz="2800" dirty="0">
                <a:solidFill>
                  <a:schemeClr val="tx1"/>
                </a:solidFill>
              </a:rPr>
              <a:t> Voorafgaand taaltest</a:t>
            </a:r>
          </a:p>
          <a:p>
            <a:pPr>
              <a:buFont typeface="Wingdings" panose="05000000000000000000" pitchFamily="2" charset="2"/>
              <a:buChar char="v"/>
            </a:pPr>
            <a:r>
              <a:rPr lang="nl-NL" sz="2800" dirty="0">
                <a:solidFill>
                  <a:schemeClr val="tx1"/>
                </a:solidFill>
              </a:rPr>
              <a:t> 4 onderdelen</a:t>
            </a:r>
          </a:p>
          <a:p>
            <a:pPr>
              <a:buFont typeface="Wingdings" panose="05000000000000000000" pitchFamily="2" charset="2"/>
              <a:buChar char="v"/>
            </a:pPr>
            <a:endParaRPr lang="nl-NL" sz="2800" dirty="0">
              <a:solidFill>
                <a:schemeClr val="tx1"/>
              </a:solidFill>
            </a:endParaRPr>
          </a:p>
        </p:txBody>
      </p:sp>
      <p:pic>
        <p:nvPicPr>
          <p:cNvPr id="4" name="Afbeelding 3">
            <a:extLst>
              <a:ext uri="{FF2B5EF4-FFF2-40B4-BE49-F238E27FC236}">
                <a16:creationId xmlns:a16="http://schemas.microsoft.com/office/drawing/2014/main" xmlns="" id="{534E1682-7555-4109-BA82-231506A0211C}"/>
              </a:ext>
            </a:extLst>
          </p:cNvPr>
          <p:cNvPicPr>
            <a:picLocks noChangeAspect="1"/>
          </p:cNvPicPr>
          <p:nvPr/>
        </p:nvPicPr>
        <p:blipFill rotWithShape="1">
          <a:blip r:embed="rId2"/>
          <a:srcRect l="50162" t="17663" r="15552" b="7186"/>
          <a:stretch/>
        </p:blipFill>
        <p:spPr>
          <a:xfrm>
            <a:off x="6662057" y="39829"/>
            <a:ext cx="5529943" cy="6818171"/>
          </a:xfrm>
          <a:prstGeom prst="rect">
            <a:avLst/>
          </a:prstGeom>
        </p:spPr>
      </p:pic>
    </p:spTree>
    <p:extLst>
      <p:ext uri="{BB962C8B-B14F-4D97-AF65-F5344CB8AC3E}">
        <p14:creationId xmlns:p14="http://schemas.microsoft.com/office/powerpoint/2010/main" val="557995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8F2D632-6685-412F-92A8-31B85E46384F}"/>
              </a:ext>
            </a:extLst>
          </p:cNvPr>
          <p:cNvSpPr>
            <a:spLocks noGrp="1"/>
          </p:cNvSpPr>
          <p:nvPr>
            <p:ph type="title"/>
          </p:nvPr>
        </p:nvSpPr>
        <p:spPr/>
        <p:txBody>
          <a:bodyPr/>
          <a:lstStyle/>
          <a:p>
            <a:r>
              <a:rPr lang="nl-NL" dirty="0">
                <a:solidFill>
                  <a:schemeClr val="tx1"/>
                </a:solidFill>
              </a:rPr>
              <a:t>Voorkennis</a:t>
            </a:r>
          </a:p>
        </p:txBody>
      </p:sp>
      <p:sp>
        <p:nvSpPr>
          <p:cNvPr id="3" name="Tijdelijke aanduiding voor inhoud 2">
            <a:extLst>
              <a:ext uri="{FF2B5EF4-FFF2-40B4-BE49-F238E27FC236}">
                <a16:creationId xmlns:a16="http://schemas.microsoft.com/office/drawing/2014/main" xmlns="" id="{3CA24855-DC06-42F9-B83A-E2C317C79DCD}"/>
              </a:ext>
            </a:extLst>
          </p:cNvPr>
          <p:cNvSpPr>
            <a:spLocks noGrp="1"/>
          </p:cNvSpPr>
          <p:nvPr>
            <p:ph idx="1"/>
          </p:nvPr>
        </p:nvSpPr>
        <p:spPr/>
        <p:txBody>
          <a:bodyPr>
            <a:normAutofit/>
          </a:bodyPr>
          <a:lstStyle/>
          <a:p>
            <a:r>
              <a:rPr lang="nl-NL" sz="2400" b="1" dirty="0">
                <a:solidFill>
                  <a:schemeClr val="tx1"/>
                </a:solidFill>
              </a:rPr>
              <a:t>Kennis</a:t>
            </a:r>
          </a:p>
          <a:p>
            <a:pPr>
              <a:buFont typeface="Wingdings" panose="05000000000000000000" pitchFamily="2" charset="2"/>
              <a:buChar char="v"/>
            </a:pPr>
            <a:r>
              <a:rPr lang="nl-NL" sz="2400" dirty="0">
                <a:solidFill>
                  <a:schemeClr val="tx1"/>
                </a:solidFill>
              </a:rPr>
              <a:t> Dekolonisatie</a:t>
            </a:r>
          </a:p>
          <a:p>
            <a:pPr>
              <a:buFont typeface="Wingdings" panose="05000000000000000000" pitchFamily="2" charset="2"/>
              <a:buChar char="v"/>
            </a:pPr>
            <a:r>
              <a:rPr lang="nl-NL" sz="2400" dirty="0">
                <a:solidFill>
                  <a:schemeClr val="tx1"/>
                </a:solidFill>
              </a:rPr>
              <a:t> Koude Oorlog</a:t>
            </a:r>
          </a:p>
          <a:p>
            <a:pPr>
              <a:buFont typeface="Wingdings" panose="05000000000000000000" pitchFamily="2" charset="2"/>
              <a:buChar char="v"/>
            </a:pPr>
            <a:r>
              <a:rPr lang="nl-NL" sz="2400" dirty="0">
                <a:solidFill>
                  <a:schemeClr val="tx1"/>
                </a:solidFill>
              </a:rPr>
              <a:t> Eenwording van Europa</a:t>
            </a:r>
          </a:p>
          <a:p>
            <a:pPr>
              <a:buFont typeface="Wingdings" panose="05000000000000000000" pitchFamily="2" charset="2"/>
              <a:buChar char="v"/>
            </a:pPr>
            <a:r>
              <a:rPr lang="nl-NL" sz="2400" dirty="0">
                <a:solidFill>
                  <a:schemeClr val="tx1"/>
                </a:solidFill>
              </a:rPr>
              <a:t> Multiculturele samenleving</a:t>
            </a:r>
          </a:p>
          <a:p>
            <a:endParaRPr lang="nl-NL" sz="2400" dirty="0">
              <a:solidFill>
                <a:schemeClr val="tx1"/>
              </a:solidFill>
            </a:endParaRPr>
          </a:p>
          <a:p>
            <a:r>
              <a:rPr lang="nl-NL" sz="2400" b="1" dirty="0">
                <a:solidFill>
                  <a:schemeClr val="tx1"/>
                </a:solidFill>
              </a:rPr>
              <a:t>Vaardigheden</a:t>
            </a:r>
          </a:p>
          <a:p>
            <a:pPr>
              <a:buFont typeface="Wingdings" panose="05000000000000000000" pitchFamily="2" charset="2"/>
              <a:buChar char="v"/>
            </a:pPr>
            <a:r>
              <a:rPr lang="nl-NL" sz="2400" dirty="0">
                <a:solidFill>
                  <a:schemeClr val="tx1"/>
                </a:solidFill>
              </a:rPr>
              <a:t> Bron analyseren algemeen</a:t>
            </a:r>
          </a:p>
        </p:txBody>
      </p:sp>
      <p:pic>
        <p:nvPicPr>
          <p:cNvPr id="4" name="Picture 2" descr="Afbeeldingsresultaat voor ors lek en linge">
            <a:extLst>
              <a:ext uri="{FF2B5EF4-FFF2-40B4-BE49-F238E27FC236}">
                <a16:creationId xmlns:a16="http://schemas.microsoft.com/office/drawing/2014/main" xmlns="" id="{D92D0F87-5784-4B7C-8AF8-3A8405ABC7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0748" y="286603"/>
            <a:ext cx="2688474" cy="110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69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chemeClr val="tx1"/>
                </a:solidFill>
              </a:rPr>
              <a:t>Overheidsdoelen: kerndoelen</a:t>
            </a:r>
          </a:p>
        </p:txBody>
      </p:sp>
      <p:sp>
        <p:nvSpPr>
          <p:cNvPr id="3" name="Tijdelijke aanduiding voor inhoud 2"/>
          <p:cNvSpPr>
            <a:spLocks noGrp="1"/>
          </p:cNvSpPr>
          <p:nvPr>
            <p:ph idx="1"/>
          </p:nvPr>
        </p:nvSpPr>
        <p:spPr>
          <a:xfrm>
            <a:off x="1097280" y="1845734"/>
            <a:ext cx="10058400" cy="4399618"/>
          </a:xfrm>
        </p:spPr>
        <p:txBody>
          <a:bodyPr>
            <a:normAutofit lnSpcReduction="10000"/>
          </a:bodyPr>
          <a:lstStyle/>
          <a:p>
            <a:r>
              <a:rPr lang="nl-NL" b="1" dirty="0">
                <a:solidFill>
                  <a:schemeClr val="tx1"/>
                </a:solidFill>
              </a:rPr>
              <a:t>37. De leerling leert een kader van tien tijdvakken te gebruiken om gebeurtenissen, ontwikkelingen en personen in hun tijd te plaatsen. </a:t>
            </a:r>
            <a:r>
              <a:rPr lang="nl-NL" dirty="0">
                <a:solidFill>
                  <a:schemeClr val="tx1"/>
                </a:solidFill>
              </a:rPr>
              <a:t>De leerling leert hierbij over belangrijke historische personen en gebeurtenissen en over kenmerkende aspecten van de tien tijdvakken.</a:t>
            </a:r>
            <a:br>
              <a:rPr lang="nl-NL" dirty="0">
                <a:solidFill>
                  <a:schemeClr val="tx1"/>
                </a:solidFill>
              </a:rPr>
            </a:br>
            <a:r>
              <a:rPr lang="nl-NL" dirty="0">
                <a:solidFill>
                  <a:schemeClr val="tx1"/>
                </a:solidFill>
              </a:rPr>
              <a:t>De leerling leert daarbij in elk geval de relatie te leggen tussen de gebeurtenissen en ontwikkelingen in de 20e eeuw en hedendaagse ontwikkelingen. </a:t>
            </a:r>
            <a:endParaRPr lang="nl-NL" sz="1400" dirty="0">
              <a:solidFill>
                <a:schemeClr val="tx1"/>
              </a:solidFill>
            </a:endParaRPr>
          </a:p>
          <a:p>
            <a:endParaRPr lang="nl-NL" dirty="0">
              <a:solidFill>
                <a:schemeClr val="tx1"/>
              </a:solidFill>
            </a:endParaRPr>
          </a:p>
          <a:p>
            <a:r>
              <a:rPr lang="nl-NL" dirty="0">
                <a:solidFill>
                  <a:schemeClr val="tx1"/>
                </a:solidFill>
              </a:rPr>
              <a:t>40. De leerling leert </a:t>
            </a:r>
            <a:r>
              <a:rPr lang="nl-NL" b="1" dirty="0">
                <a:solidFill>
                  <a:schemeClr val="tx1"/>
                </a:solidFill>
              </a:rPr>
              <a:t>historische bronnen </a:t>
            </a:r>
            <a:r>
              <a:rPr lang="nl-NL" dirty="0">
                <a:solidFill>
                  <a:schemeClr val="tx1"/>
                </a:solidFill>
              </a:rPr>
              <a:t>te </a:t>
            </a:r>
            <a:r>
              <a:rPr lang="nl-NL" b="1" dirty="0">
                <a:solidFill>
                  <a:schemeClr val="tx1"/>
                </a:solidFill>
              </a:rPr>
              <a:t>gebruiken</a:t>
            </a:r>
            <a:r>
              <a:rPr lang="nl-NL" dirty="0">
                <a:solidFill>
                  <a:schemeClr val="tx1"/>
                </a:solidFill>
              </a:rPr>
              <a:t> om zich een </a:t>
            </a:r>
            <a:r>
              <a:rPr lang="nl-NL" b="1" dirty="0">
                <a:solidFill>
                  <a:schemeClr val="tx1"/>
                </a:solidFill>
              </a:rPr>
              <a:t>beeld van een tijdvak te vormen of antwoorden te vinden op vragen</a:t>
            </a:r>
            <a:r>
              <a:rPr lang="nl-NL" dirty="0">
                <a:solidFill>
                  <a:schemeClr val="tx1"/>
                </a:solidFill>
              </a:rPr>
              <a:t>, en hij leert daarbij ook de eigen cultuurhistorische omgeving te betrekken.</a:t>
            </a:r>
          </a:p>
          <a:p>
            <a:endParaRPr lang="nl-NL" dirty="0">
              <a:solidFill>
                <a:schemeClr val="tx1"/>
              </a:solidFill>
            </a:endParaRPr>
          </a:p>
          <a:p>
            <a:r>
              <a:rPr lang="nl-NL" dirty="0">
                <a:solidFill>
                  <a:schemeClr val="tx1"/>
                </a:solidFill>
              </a:rPr>
              <a:t>47. </a:t>
            </a:r>
            <a:r>
              <a:rPr lang="nl-NL" b="1" dirty="0">
                <a:solidFill>
                  <a:schemeClr val="tx1"/>
                </a:solidFill>
              </a:rPr>
              <a:t>De leerling leert actuele spanningen, conflicten en oorlogen in de wereld te plaatsen tegen hun achtergrond</a:t>
            </a:r>
            <a:r>
              <a:rPr lang="nl-NL" dirty="0">
                <a:solidFill>
                  <a:schemeClr val="tx1"/>
                </a:solidFill>
              </a:rPr>
              <a:t>, en leert daarbij de doorwerking ervan op individuen en samenleving (nationaal, Europees en internationaal), de grote onderlinge afhankelijkheid in de wereld, het </a:t>
            </a:r>
            <a:r>
              <a:rPr lang="nl-NL" b="1" dirty="0">
                <a:solidFill>
                  <a:schemeClr val="tx1"/>
                </a:solidFill>
              </a:rPr>
              <a:t>belang van mensenrechten </a:t>
            </a:r>
            <a:r>
              <a:rPr lang="nl-NL" dirty="0">
                <a:solidFill>
                  <a:schemeClr val="tx1"/>
                </a:solidFill>
              </a:rPr>
              <a:t>en de betekenis van </a:t>
            </a:r>
            <a:r>
              <a:rPr lang="nl-NL" b="1" dirty="0">
                <a:solidFill>
                  <a:schemeClr val="tx1"/>
                </a:solidFill>
              </a:rPr>
              <a:t>internationale samenwerking te zien.</a:t>
            </a:r>
          </a:p>
        </p:txBody>
      </p:sp>
      <p:sp>
        <p:nvSpPr>
          <p:cNvPr id="4" name="Tekstvak 3">
            <a:extLst>
              <a:ext uri="{FF2B5EF4-FFF2-40B4-BE49-F238E27FC236}">
                <a16:creationId xmlns:a16="http://schemas.microsoft.com/office/drawing/2014/main" xmlns="" id="{41FA68CB-1909-478D-A65E-9DAB3C6B748F}"/>
              </a:ext>
            </a:extLst>
          </p:cNvPr>
          <p:cNvSpPr txBox="1"/>
          <p:nvPr/>
        </p:nvSpPr>
        <p:spPr>
          <a:xfrm>
            <a:off x="10850172" y="6488668"/>
            <a:ext cx="2341289" cy="369332"/>
          </a:xfrm>
          <a:prstGeom prst="rect">
            <a:avLst/>
          </a:prstGeom>
          <a:noFill/>
        </p:spPr>
        <p:txBody>
          <a:bodyPr wrap="square" rtlCol="0">
            <a:spAutoFit/>
          </a:bodyPr>
          <a:lstStyle/>
          <a:p>
            <a:r>
              <a:rPr lang="nl-NL" b="1" dirty="0"/>
              <a:t>(SLO, 2007)</a:t>
            </a:r>
          </a:p>
        </p:txBody>
      </p:sp>
      <p:pic>
        <p:nvPicPr>
          <p:cNvPr id="2050" name="Picture 2" descr="Afbeeldingsresultaat voor slo">
            <a:extLst>
              <a:ext uri="{FF2B5EF4-FFF2-40B4-BE49-F238E27FC236}">
                <a16:creationId xmlns:a16="http://schemas.microsoft.com/office/drawing/2014/main" xmlns="" id="{2DD19E04-FD6E-4171-A3BB-492F50E200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70346" y="43287"/>
            <a:ext cx="1318872" cy="94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696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0FCC2B-F993-4D14-A7D1-563C61315200}"/>
              </a:ext>
            </a:extLst>
          </p:cNvPr>
          <p:cNvSpPr>
            <a:spLocks noGrp="1"/>
          </p:cNvSpPr>
          <p:nvPr>
            <p:ph type="title"/>
          </p:nvPr>
        </p:nvSpPr>
        <p:spPr/>
        <p:txBody>
          <a:bodyPr/>
          <a:lstStyle/>
          <a:p>
            <a:r>
              <a:rPr lang="nl-NL" dirty="0">
                <a:solidFill>
                  <a:schemeClr val="tx1"/>
                </a:solidFill>
              </a:rPr>
              <a:t>Overheidsdoelen: Canon</a:t>
            </a:r>
          </a:p>
        </p:txBody>
      </p:sp>
      <p:sp>
        <p:nvSpPr>
          <p:cNvPr id="3" name="Tijdelijke aanduiding voor inhoud 2">
            <a:extLst>
              <a:ext uri="{FF2B5EF4-FFF2-40B4-BE49-F238E27FC236}">
                <a16:creationId xmlns:a16="http://schemas.microsoft.com/office/drawing/2014/main" xmlns="" id="{BFFF754C-DE5E-45F7-9032-6EDE6A0305D3}"/>
              </a:ext>
            </a:extLst>
          </p:cNvPr>
          <p:cNvSpPr>
            <a:spLocks noGrp="1"/>
          </p:cNvSpPr>
          <p:nvPr>
            <p:ph idx="1"/>
          </p:nvPr>
        </p:nvSpPr>
        <p:spPr/>
        <p:txBody>
          <a:bodyPr/>
          <a:lstStyle/>
          <a:p>
            <a:endParaRPr lang="nl-NL" dirty="0"/>
          </a:p>
          <a:p>
            <a:endParaRPr lang="nl-NL" dirty="0"/>
          </a:p>
          <a:p>
            <a:endParaRPr lang="nl-NL" dirty="0"/>
          </a:p>
          <a:p>
            <a:endParaRPr lang="nl-NL" dirty="0"/>
          </a:p>
          <a:p>
            <a:pPr>
              <a:buFont typeface="Wingdings" panose="05000000000000000000" pitchFamily="2" charset="2"/>
              <a:buChar char="v"/>
            </a:pPr>
            <a:endParaRPr lang="nl-NL" dirty="0">
              <a:solidFill>
                <a:schemeClr val="tx1"/>
              </a:solidFill>
            </a:endParaRPr>
          </a:p>
          <a:p>
            <a:pPr>
              <a:buFont typeface="Wingdings" panose="05000000000000000000" pitchFamily="2" charset="2"/>
              <a:buChar char="v"/>
            </a:pPr>
            <a:r>
              <a:rPr lang="nl-NL" sz="2800" dirty="0">
                <a:solidFill>
                  <a:schemeClr val="tx1"/>
                </a:solidFill>
              </a:rPr>
              <a:t> Veelkleurig Nederland: de multiculturele maatschappij</a:t>
            </a:r>
          </a:p>
          <a:p>
            <a:pPr>
              <a:buFont typeface="Wingdings" panose="05000000000000000000" pitchFamily="2" charset="2"/>
              <a:buChar char="v"/>
            </a:pPr>
            <a:endParaRPr lang="nl-NL" sz="2800" dirty="0">
              <a:solidFill>
                <a:schemeClr val="tx1"/>
              </a:solidFill>
            </a:endParaRPr>
          </a:p>
          <a:p>
            <a:pPr>
              <a:buFont typeface="Wingdings" panose="05000000000000000000" pitchFamily="2" charset="2"/>
              <a:buChar char="v"/>
            </a:pPr>
            <a:r>
              <a:rPr lang="nl-NL" sz="2800" dirty="0">
                <a:solidFill>
                  <a:schemeClr val="tx1"/>
                </a:solidFill>
              </a:rPr>
              <a:t> Europa: Nederlanders en Europeanen</a:t>
            </a:r>
          </a:p>
        </p:txBody>
      </p:sp>
      <p:pic>
        <p:nvPicPr>
          <p:cNvPr id="4" name="Afbeelding 3">
            <a:extLst>
              <a:ext uri="{FF2B5EF4-FFF2-40B4-BE49-F238E27FC236}">
                <a16:creationId xmlns:a16="http://schemas.microsoft.com/office/drawing/2014/main" xmlns="" id="{3AB180C0-0715-4DD0-95E0-E5A87C4D3C83}"/>
              </a:ext>
            </a:extLst>
          </p:cNvPr>
          <p:cNvPicPr>
            <a:picLocks noChangeAspect="1"/>
          </p:cNvPicPr>
          <p:nvPr/>
        </p:nvPicPr>
        <p:blipFill rotWithShape="1">
          <a:blip r:embed="rId2"/>
          <a:srcRect t="76190" r="39415" b="11169"/>
          <a:stretch/>
        </p:blipFill>
        <p:spPr>
          <a:xfrm>
            <a:off x="-29262" y="1852283"/>
            <a:ext cx="12311483" cy="1444919"/>
          </a:xfrm>
          <a:prstGeom prst="rect">
            <a:avLst/>
          </a:prstGeom>
        </p:spPr>
      </p:pic>
      <p:sp>
        <p:nvSpPr>
          <p:cNvPr id="5" name="Ovaal 4">
            <a:extLst>
              <a:ext uri="{FF2B5EF4-FFF2-40B4-BE49-F238E27FC236}">
                <a16:creationId xmlns:a16="http://schemas.microsoft.com/office/drawing/2014/main" xmlns="" id="{9DD8A796-0065-4864-AF26-6B68BCA6FD4D}"/>
              </a:ext>
            </a:extLst>
          </p:cNvPr>
          <p:cNvSpPr/>
          <p:nvPr/>
        </p:nvSpPr>
        <p:spPr>
          <a:xfrm>
            <a:off x="10565899" y="1776276"/>
            <a:ext cx="1626781" cy="15969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 name="Ovaal 5">
            <a:extLst>
              <a:ext uri="{FF2B5EF4-FFF2-40B4-BE49-F238E27FC236}">
                <a16:creationId xmlns:a16="http://schemas.microsoft.com/office/drawing/2014/main" xmlns="" id="{496D4713-5669-4C3A-986F-F9CFA612DB71}"/>
              </a:ext>
            </a:extLst>
          </p:cNvPr>
          <p:cNvSpPr/>
          <p:nvPr/>
        </p:nvSpPr>
        <p:spPr>
          <a:xfrm>
            <a:off x="7241141" y="1661813"/>
            <a:ext cx="1840538" cy="1825858"/>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6189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57CF8B2-673E-4EB6-BB33-39409A23D9FC}"/>
              </a:ext>
            </a:extLst>
          </p:cNvPr>
          <p:cNvSpPr>
            <a:spLocks noGrp="1"/>
          </p:cNvSpPr>
          <p:nvPr>
            <p:ph type="title"/>
          </p:nvPr>
        </p:nvSpPr>
        <p:spPr/>
        <p:txBody>
          <a:bodyPr/>
          <a:lstStyle/>
          <a:p>
            <a:r>
              <a:rPr lang="nl-NL" dirty="0">
                <a:solidFill>
                  <a:schemeClr val="tx1"/>
                </a:solidFill>
              </a:rPr>
              <a:t>Lesdoelen</a:t>
            </a:r>
          </a:p>
        </p:txBody>
      </p:sp>
      <p:sp>
        <p:nvSpPr>
          <p:cNvPr id="3" name="Tijdelijke aanduiding voor inhoud 2">
            <a:extLst>
              <a:ext uri="{FF2B5EF4-FFF2-40B4-BE49-F238E27FC236}">
                <a16:creationId xmlns:a16="http://schemas.microsoft.com/office/drawing/2014/main" xmlns="" id="{41FF18A8-808E-40C7-A4BB-0E6B39673711}"/>
              </a:ext>
            </a:extLst>
          </p:cNvPr>
          <p:cNvSpPr>
            <a:spLocks noGrp="1"/>
          </p:cNvSpPr>
          <p:nvPr>
            <p:ph idx="1"/>
          </p:nvPr>
        </p:nvSpPr>
        <p:spPr>
          <a:xfrm>
            <a:off x="1097280" y="1920161"/>
            <a:ext cx="11364078" cy="4427475"/>
          </a:xfrm>
        </p:spPr>
        <p:txBody>
          <a:bodyPr>
            <a:normAutofit fontScale="85000" lnSpcReduction="20000"/>
          </a:bodyPr>
          <a:lstStyle/>
          <a:p>
            <a:pPr marL="0" indent="0">
              <a:buNone/>
            </a:pPr>
            <a:r>
              <a:rPr lang="nl-NL" sz="2400" b="1" dirty="0">
                <a:solidFill>
                  <a:schemeClr val="tx1"/>
                </a:solidFill>
              </a:rPr>
              <a:t>Vakdoelen</a:t>
            </a:r>
            <a:r>
              <a:rPr lang="nl-NL" sz="2400" dirty="0">
                <a:solidFill>
                  <a:schemeClr val="tx1"/>
                </a:solidFill>
              </a:rPr>
              <a:t> </a:t>
            </a:r>
          </a:p>
          <a:p>
            <a:pPr>
              <a:buFont typeface="Wingdings" panose="05000000000000000000" pitchFamily="2" charset="2"/>
              <a:buChar char="v"/>
            </a:pPr>
            <a:r>
              <a:rPr lang="nl-NL" sz="2600" dirty="0">
                <a:solidFill>
                  <a:schemeClr val="tx1"/>
                </a:solidFill>
              </a:rPr>
              <a:t> Leerlingen kunnen een bron beoordelen op betrouwbaarheid</a:t>
            </a:r>
          </a:p>
          <a:p>
            <a:pPr>
              <a:buFont typeface="Wingdings" panose="05000000000000000000" pitchFamily="2" charset="2"/>
              <a:buChar char="v"/>
            </a:pPr>
            <a:r>
              <a:rPr lang="nl-NL" sz="2600" dirty="0">
                <a:solidFill>
                  <a:schemeClr val="tx1"/>
                </a:solidFill>
              </a:rPr>
              <a:t> Leerlingen kennen de kenmerkende aspecten</a:t>
            </a:r>
            <a:r>
              <a:rPr lang="nl-NL" sz="2200" dirty="0">
                <a:solidFill>
                  <a:schemeClr val="tx1"/>
                </a:solidFill>
              </a:rPr>
              <a:t>* </a:t>
            </a:r>
            <a:r>
              <a:rPr lang="nl-NL" sz="2600" dirty="0">
                <a:solidFill>
                  <a:schemeClr val="tx1"/>
                </a:solidFill>
              </a:rPr>
              <a:t>en kunnen hier voorbeelden </a:t>
            </a:r>
            <a:br>
              <a:rPr lang="nl-NL" sz="2600" dirty="0">
                <a:solidFill>
                  <a:schemeClr val="tx1"/>
                </a:solidFill>
              </a:rPr>
            </a:br>
            <a:r>
              <a:rPr lang="nl-NL" sz="2600" dirty="0">
                <a:solidFill>
                  <a:schemeClr val="tx1"/>
                </a:solidFill>
              </a:rPr>
              <a:t>    van geven in de vorm van bronnen.</a:t>
            </a:r>
          </a:p>
          <a:p>
            <a:pPr>
              <a:buFont typeface="Wingdings" panose="05000000000000000000" pitchFamily="2" charset="2"/>
              <a:buChar char="v"/>
            </a:pPr>
            <a:r>
              <a:rPr lang="nl-NL" sz="2600" dirty="0">
                <a:solidFill>
                  <a:schemeClr val="tx1"/>
                </a:solidFill>
              </a:rPr>
              <a:t> Leerlingen kunnen een bron in de tijd en context plaatsen</a:t>
            </a:r>
          </a:p>
          <a:p>
            <a:pPr>
              <a:buFont typeface="Wingdings" panose="05000000000000000000" pitchFamily="2" charset="2"/>
              <a:buChar char="v"/>
            </a:pPr>
            <a:r>
              <a:rPr lang="nl-NL" sz="2600" dirty="0">
                <a:solidFill>
                  <a:schemeClr val="tx1"/>
                </a:solidFill>
              </a:rPr>
              <a:t> Leerlingen kunnen een historische bron koppelen aan een actuele bron (krantenartikel)</a:t>
            </a:r>
            <a:br>
              <a:rPr lang="nl-NL" sz="2600" dirty="0">
                <a:solidFill>
                  <a:schemeClr val="tx1"/>
                </a:solidFill>
              </a:rPr>
            </a:br>
            <a:endParaRPr lang="nl-NL" sz="2600" dirty="0">
              <a:solidFill>
                <a:schemeClr val="tx1"/>
              </a:solidFill>
            </a:endParaRPr>
          </a:p>
          <a:p>
            <a:pPr marL="0" indent="0">
              <a:buNone/>
            </a:pPr>
            <a:r>
              <a:rPr lang="nl-NL" sz="2600" b="1" dirty="0">
                <a:solidFill>
                  <a:schemeClr val="tx1"/>
                </a:solidFill>
              </a:rPr>
              <a:t>Taaldoelen</a:t>
            </a:r>
          </a:p>
          <a:p>
            <a:pPr>
              <a:buFont typeface="Wingdings" panose="05000000000000000000" pitchFamily="2" charset="2"/>
              <a:buChar char="v"/>
            </a:pPr>
            <a:r>
              <a:rPr lang="nl-NL" sz="2200" dirty="0">
                <a:solidFill>
                  <a:schemeClr val="tx1"/>
                </a:solidFill>
              </a:rPr>
              <a:t>  </a:t>
            </a:r>
            <a:r>
              <a:rPr lang="nl-NL" sz="2600" dirty="0">
                <a:solidFill>
                  <a:schemeClr val="tx1"/>
                </a:solidFill>
              </a:rPr>
              <a:t>Leerlingen kunnen de kernbegrippen in hun eigen woorden uitleggen.</a:t>
            </a:r>
          </a:p>
          <a:p>
            <a:pPr>
              <a:buFont typeface="Wingdings" panose="05000000000000000000" pitchFamily="2" charset="2"/>
              <a:buChar char="v"/>
            </a:pPr>
            <a:r>
              <a:rPr lang="nl-NL" sz="2600" dirty="0">
                <a:solidFill>
                  <a:schemeClr val="tx1"/>
                </a:solidFill>
              </a:rPr>
              <a:t> Leerlingen kunnen moeilijke woorden herkennen en zelfstandig de betekenis   	 onderzoeken.</a:t>
            </a:r>
          </a:p>
          <a:p>
            <a:pPr>
              <a:buFont typeface="Wingdings" panose="05000000000000000000" pitchFamily="2" charset="2"/>
              <a:buChar char="v"/>
            </a:pPr>
            <a:r>
              <a:rPr lang="nl-NL" sz="2600" dirty="0">
                <a:solidFill>
                  <a:schemeClr val="tx1"/>
                </a:solidFill>
              </a:rPr>
              <a:t> Leerlingen kunnen een krantenartikel kort in eigen woorden samenvatten.</a:t>
            </a:r>
          </a:p>
          <a:p>
            <a:pPr marL="0" indent="0">
              <a:buNone/>
            </a:pPr>
            <a:endParaRPr lang="nl-NL" sz="1800" dirty="0">
              <a:solidFill>
                <a:schemeClr val="tx1"/>
              </a:solidFill>
            </a:endParaRPr>
          </a:p>
        </p:txBody>
      </p:sp>
    </p:spTree>
    <p:extLst>
      <p:ext uri="{BB962C8B-B14F-4D97-AF65-F5344CB8AC3E}">
        <p14:creationId xmlns:p14="http://schemas.microsoft.com/office/powerpoint/2010/main" val="735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pic>
        <p:nvPicPr>
          <p:cNvPr id="4" name="Afbeelding 3">
            <a:extLst>
              <a:ext uri="{FF2B5EF4-FFF2-40B4-BE49-F238E27FC236}">
                <a16:creationId xmlns:a16="http://schemas.microsoft.com/office/drawing/2014/main" xmlns="" id="{94761E42-F5F1-4DFA-9128-861C06809593}"/>
              </a:ext>
            </a:extLst>
          </p:cNvPr>
          <p:cNvPicPr>
            <a:picLocks noChangeAspect="1"/>
          </p:cNvPicPr>
          <p:nvPr/>
        </p:nvPicPr>
        <p:blipFill rotWithShape="1">
          <a:blip r:embed="rId2"/>
          <a:srcRect l="25061" t="19987" r="26043" b="16117"/>
          <a:stretch/>
        </p:blipFill>
        <p:spPr>
          <a:xfrm>
            <a:off x="1686296" y="0"/>
            <a:ext cx="9329853" cy="6858000"/>
          </a:xfrm>
          <a:prstGeom prst="rect">
            <a:avLst/>
          </a:prstGeom>
        </p:spPr>
      </p:pic>
    </p:spTree>
    <p:extLst>
      <p:ext uri="{BB962C8B-B14F-4D97-AF65-F5344CB8AC3E}">
        <p14:creationId xmlns:p14="http://schemas.microsoft.com/office/powerpoint/2010/main" val="2253692647"/>
      </p:ext>
    </p:extLst>
  </p:cSld>
  <p:clrMapOvr>
    <a:masterClrMapping/>
  </p:clrMapOvr>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2803</TotalTime>
  <Words>498</Words>
  <Application>Microsoft Office PowerPoint</Application>
  <PresentationFormat>Breedbeeld</PresentationFormat>
  <Paragraphs>112</Paragraphs>
  <Slides>22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22</vt:i4>
      </vt:variant>
    </vt:vector>
  </HeadingPairs>
  <TitlesOfParts>
    <vt:vector size="28" baseType="lpstr">
      <vt:lpstr>Arial</vt:lpstr>
      <vt:lpstr>Calibri</vt:lpstr>
      <vt:lpstr>Calibri Light</vt:lpstr>
      <vt:lpstr>Times New Roman</vt:lpstr>
      <vt:lpstr>Wingdings</vt:lpstr>
      <vt:lpstr>Terugblik</vt:lpstr>
      <vt:lpstr>Dide Breuer</vt:lpstr>
      <vt:lpstr>Het product</vt:lpstr>
      <vt:lpstr>Tekstbronnen</vt:lpstr>
      <vt:lpstr>Eindopdracht</vt:lpstr>
      <vt:lpstr>Voorkennis</vt:lpstr>
      <vt:lpstr>Overheidsdoelen: kerndoelen</vt:lpstr>
      <vt:lpstr>Overheidsdoelen: Canon</vt:lpstr>
      <vt:lpstr>Lesdoelen</vt:lpstr>
      <vt:lpstr>PowerPoint-presentatie</vt:lpstr>
      <vt:lpstr>PowerPoint-presentatie</vt:lpstr>
      <vt:lpstr>PowerPoint-presentatie</vt:lpstr>
      <vt:lpstr>PowerPoint-presentatie</vt:lpstr>
      <vt:lpstr>Vernieuwende karakter</vt:lpstr>
      <vt:lpstr>Historisch redeneren</vt:lpstr>
      <vt:lpstr>2. Gebruiken van bronnen</vt:lpstr>
      <vt:lpstr>Oriëntatiekennis</vt:lpstr>
      <vt:lpstr>Oriëntatiekennis</vt:lpstr>
      <vt:lpstr>Differentiatie </vt:lpstr>
      <vt:lpstr>Taalgericht vakonderwijs</vt:lpstr>
      <vt:lpstr>ICT</vt:lpstr>
      <vt:lpstr>Interact</vt:lpstr>
      <vt:lpstr>Toetsing en beoordeling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Dide Breuer</dc:creator>
  <cp:lastModifiedBy>Joyce</cp:lastModifiedBy>
  <cp:revision>62</cp:revision>
  <dcterms:created xsi:type="dcterms:W3CDTF">2017-06-09T09:41:35Z</dcterms:created>
  <dcterms:modified xsi:type="dcterms:W3CDTF">2017-07-14T18:17:37Z</dcterms:modified>
</cp:coreProperties>
</file>