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72" r:id="rId16"/>
    <p:sldId id="27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ene Docter" initials="FD" lastIdx="1" clrIdx="0">
    <p:extLst>
      <p:ext uri="{19B8F6BF-5375-455C-9EA6-DF929625EA0E}">
        <p15:presenceInfo xmlns:p15="http://schemas.microsoft.com/office/powerpoint/2012/main" userId="S-1-5-21-1760269286-1935098728-4134192940-323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22T11:59:42.36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1EABE-F26A-4015-A5D3-4AF8BBC1B0F9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62DE7-1D88-43C8-843E-7DE1A2686FA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Scaffolding</a:t>
            </a:r>
            <a:r>
              <a:rPr lang="nl-NL" dirty="0"/>
              <a:t>:</a:t>
            </a:r>
            <a:r>
              <a:rPr lang="nl-NL" baseline="0" dirty="0"/>
              <a:t> een leerling bevindt zich op een bepaald niveau van ontwikkeling. Om een stapje verder te komen – zijn volgende zone van naaste ontwikkeling te bereiken – moet de docent vaststellen met welke tussenstappen hij de </a:t>
            </a:r>
            <a:r>
              <a:rPr lang="nl-NL" baseline="0" dirty="0" err="1"/>
              <a:t>leelring</a:t>
            </a:r>
            <a:r>
              <a:rPr lang="nl-NL" baseline="0" dirty="0"/>
              <a:t> kan helpen  het leerproces te optimaliseren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62DE7-1D88-43C8-843E-7DE1A2686F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Taal krijgt aandacht: hoe schrijf ik goed een stuk tekst? </a:t>
            </a:r>
          </a:p>
          <a:p>
            <a:pPr marL="0" indent="0">
              <a:buNone/>
            </a:pPr>
            <a:r>
              <a:rPr lang="nl-NL" sz="1200" dirty="0"/>
              <a:t>    Goed formuleren van tekst?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62DE7-1D88-43C8-843E-7DE1A2686F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6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9E39-C0E7-4CF7-9B5B-4339E2573E0B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FB59-20F7-477C-8930-4762929288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spac.es/Alkj" TargetMode="External"/><Relationship Id="rId4" Type="http://schemas.openxmlformats.org/officeDocument/2006/relationships/hyperlink" Target="https://cospac.es/Q9Y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5zPCSifzTAhWNJ1AKHXb6B-kQjRwIBw&amp;url=https://webserver.kempel.nl/kennisobjecten/KO%20HdK%20beginsituatie/index.html&amp;psig=AFQjCNF_D3RpLUMBOKnMsKK4yg0MG8MyLw&amp;ust=149528711751660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45" y="111303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nl-NL" sz="7200" b="1" dirty="0"/>
              <a:t>Virtual </a:t>
            </a:r>
            <a:r>
              <a:rPr lang="nl-NL" sz="7200" b="1" dirty="0" err="1"/>
              <a:t>Reality</a:t>
            </a:r>
            <a:r>
              <a:rPr lang="nl-NL" sz="7200" b="1" dirty="0"/>
              <a:t> </a:t>
            </a:r>
            <a:br>
              <a:rPr lang="nl-NL" sz="7200" b="1" dirty="0"/>
            </a:br>
            <a:r>
              <a:rPr lang="nl-NL" sz="7200" b="1" dirty="0"/>
              <a:t>in de les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445" y="3611368"/>
            <a:ext cx="9144000" cy="1655762"/>
          </a:xfrm>
        </p:spPr>
        <p:txBody>
          <a:bodyPr/>
          <a:lstStyle/>
          <a:p>
            <a:pPr algn="l"/>
            <a:r>
              <a:rPr lang="nl-NL" dirty="0"/>
              <a:t>Een combinatie van ICT, taalgericht </a:t>
            </a:r>
          </a:p>
          <a:p>
            <a:pPr algn="l"/>
            <a:r>
              <a:rPr lang="nl-NL" dirty="0"/>
              <a:t>vakonderwijs en historisch redeneren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Lesopzet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Project wordt verdeeld over 3 lesuren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Les 1</a:t>
            </a:r>
          </a:p>
          <a:p>
            <a:pPr marL="0" indent="0">
              <a:buNone/>
            </a:pPr>
            <a:r>
              <a:rPr lang="nl-NL" sz="2400" b="1" dirty="0"/>
              <a:t>Start</a:t>
            </a:r>
          </a:p>
          <a:p>
            <a:pPr marL="0" indent="0">
              <a:buNone/>
            </a:pPr>
            <a:r>
              <a:rPr lang="nl-NL" sz="2400" dirty="0"/>
              <a:t>10 min: Instap van de les: Virtual </a:t>
            </a:r>
            <a:r>
              <a:rPr lang="nl-NL" sz="2400" dirty="0" err="1"/>
              <a:t>Reality</a:t>
            </a:r>
            <a:r>
              <a:rPr lang="nl-NL" sz="2400" dirty="0"/>
              <a:t> laten zien op het bord</a:t>
            </a:r>
          </a:p>
          <a:p>
            <a:pPr marL="0" indent="0">
              <a:buNone/>
            </a:pPr>
            <a:r>
              <a:rPr lang="nl-NL" sz="2400" b="1" dirty="0"/>
              <a:t>Kern</a:t>
            </a:r>
          </a:p>
          <a:p>
            <a:pPr marL="0" indent="0">
              <a:buNone/>
            </a:pPr>
            <a:r>
              <a:rPr lang="nl-NL" sz="2400" dirty="0"/>
              <a:t>15 min: Project uitleggen, groepjes vormen</a:t>
            </a:r>
          </a:p>
          <a:p>
            <a:pPr marL="0" indent="0">
              <a:buNone/>
            </a:pPr>
            <a:r>
              <a:rPr lang="nl-NL" sz="2400" dirty="0"/>
              <a:t>20 min: leerlingen beginnen aan het project</a:t>
            </a:r>
          </a:p>
          <a:p>
            <a:pPr marL="0" indent="0">
              <a:buNone/>
            </a:pPr>
            <a:r>
              <a:rPr lang="nl-NL" sz="2400" b="1" dirty="0"/>
              <a:t>Eind</a:t>
            </a:r>
          </a:p>
          <a:p>
            <a:pPr marL="0" indent="0">
              <a:buNone/>
            </a:pPr>
            <a:r>
              <a:rPr lang="nl-NL" sz="2400" dirty="0"/>
              <a:t>5 min: afsluiting van de les – vragen of iedereen de opdracht goed heeft begrepen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56684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7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508"/>
            <a:ext cx="10515600" cy="5505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u="sng" dirty="0"/>
              <a:t>Les 2</a:t>
            </a:r>
          </a:p>
          <a:p>
            <a:pPr marL="0" indent="0">
              <a:buNone/>
            </a:pPr>
            <a:r>
              <a:rPr lang="nl-NL" sz="2400" b="1" dirty="0"/>
              <a:t>Start</a:t>
            </a:r>
          </a:p>
          <a:p>
            <a:pPr marL="0" indent="0">
              <a:buNone/>
            </a:pPr>
            <a:r>
              <a:rPr lang="nl-NL" sz="2400" dirty="0"/>
              <a:t>5 min: opstart van de les – voorbeelden VR wereld laten zien</a:t>
            </a:r>
          </a:p>
          <a:p>
            <a:pPr marL="0" indent="0">
              <a:buNone/>
            </a:pPr>
            <a:r>
              <a:rPr lang="nl-NL" sz="2400" b="1" dirty="0"/>
              <a:t>Kern</a:t>
            </a:r>
          </a:p>
          <a:p>
            <a:pPr marL="0" indent="0">
              <a:buNone/>
            </a:pPr>
            <a:r>
              <a:rPr lang="nl-NL" sz="2400" dirty="0"/>
              <a:t>40 min: leerlingen gaan in groepjes aan het werk – docent loopt rond voor hulp</a:t>
            </a:r>
          </a:p>
          <a:p>
            <a:pPr marL="0" indent="0">
              <a:buNone/>
            </a:pPr>
            <a:r>
              <a:rPr lang="nl-NL" sz="2400" b="1" dirty="0"/>
              <a:t>Eind</a:t>
            </a:r>
          </a:p>
          <a:p>
            <a:pPr marL="0" indent="0">
              <a:buNone/>
            </a:pPr>
            <a:r>
              <a:rPr lang="nl-NL" sz="2400" dirty="0"/>
              <a:t>5 min: hebben de leerlingen nog vragen? Volgende les moeten ze hun VR museum presenteren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u="sng" dirty="0"/>
              <a:t>Les 3:</a:t>
            </a:r>
          </a:p>
          <a:p>
            <a:pPr marL="0" indent="0">
              <a:buNone/>
            </a:pPr>
            <a:r>
              <a:rPr lang="nl-NL" sz="2400" b="1" dirty="0"/>
              <a:t>Start</a:t>
            </a:r>
          </a:p>
          <a:p>
            <a:pPr marL="0" indent="0">
              <a:buNone/>
            </a:pPr>
            <a:r>
              <a:rPr lang="nl-NL" sz="2400" dirty="0"/>
              <a:t>10 min: Leerlingen bereiden hun VR Musea voor – schrijven per groepje hun link op het bord</a:t>
            </a:r>
          </a:p>
          <a:p>
            <a:pPr marL="0" indent="0">
              <a:buNone/>
            </a:pPr>
            <a:r>
              <a:rPr lang="nl-NL" sz="2400" b="1" dirty="0"/>
              <a:t>Kern: </a:t>
            </a:r>
          </a:p>
          <a:p>
            <a:pPr marL="0" indent="0">
              <a:buNone/>
            </a:pPr>
            <a:r>
              <a:rPr lang="nl-NL" sz="2400" dirty="0"/>
              <a:t>35 min: Groepjes laten allemaal hun VR Musea zien en geven een kleine presentatie. Alle leerlingen kunnen elkaars Musea zien op eigen telefoon. (VR brillen kunnen geregeld worden)</a:t>
            </a:r>
          </a:p>
          <a:p>
            <a:pPr marL="0" indent="0">
              <a:buNone/>
            </a:pPr>
            <a:r>
              <a:rPr lang="nl-NL" sz="2400" b="1" dirty="0"/>
              <a:t>Eind</a:t>
            </a:r>
          </a:p>
          <a:p>
            <a:pPr marL="0" indent="0">
              <a:buNone/>
            </a:pPr>
            <a:r>
              <a:rPr lang="nl-NL" sz="2400" dirty="0"/>
              <a:t>Afsluiting: bespreken wat de leerlingen van de opdracht vonden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 vernieuwend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Werken met </a:t>
            </a:r>
            <a:r>
              <a:rPr lang="nl-NL" sz="2400" dirty="0" err="1"/>
              <a:t>iPads</a:t>
            </a:r>
            <a:r>
              <a:rPr lang="nl-NL" sz="2400" dirty="0"/>
              <a:t> is al normaal</a:t>
            </a:r>
          </a:p>
          <a:p>
            <a:r>
              <a:rPr lang="nl-NL" sz="2400" dirty="0"/>
              <a:t>Veel apps beschikbaar voor ontwikkeling leerlingen</a:t>
            </a:r>
          </a:p>
          <a:p>
            <a:r>
              <a:rPr lang="nl-NL" sz="2400" dirty="0"/>
              <a:t>Virtual </a:t>
            </a:r>
            <a:r>
              <a:rPr lang="nl-NL" sz="2400" dirty="0" err="1"/>
              <a:t>Reality</a:t>
            </a:r>
            <a:r>
              <a:rPr lang="nl-NL" sz="2400" dirty="0"/>
              <a:t> wordt steeds populairder</a:t>
            </a:r>
          </a:p>
          <a:p>
            <a:r>
              <a:rPr lang="nl-NL" sz="2400" dirty="0"/>
              <a:t>Mogelijkheden VR</a:t>
            </a:r>
          </a:p>
          <a:p>
            <a:r>
              <a:rPr lang="nl-NL" sz="2400" dirty="0"/>
              <a:t>ICT in het onderwijs</a:t>
            </a:r>
          </a:p>
          <a:p>
            <a:r>
              <a:rPr lang="nl-NL" sz="2400" dirty="0" smtClean="0"/>
              <a:t>Enthousiasmerende </a:t>
            </a:r>
            <a:r>
              <a:rPr lang="nl-NL" sz="2400" dirty="0"/>
              <a:t>en activerende werkvorm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56684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89" y="3479005"/>
            <a:ext cx="3585500" cy="239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74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oriëntatiekennis &amp; historisch redeneren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89" y="2394283"/>
            <a:ext cx="2975811" cy="44637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390"/>
            <a:ext cx="10515600" cy="4351338"/>
          </a:xfrm>
        </p:spPr>
        <p:txBody>
          <a:bodyPr/>
          <a:lstStyle/>
          <a:p>
            <a:r>
              <a:rPr lang="nl-NL" dirty="0"/>
              <a:t>Werken met tijdvakken: ontwikkeling oriëntatiekennis</a:t>
            </a:r>
          </a:p>
          <a:p>
            <a:r>
              <a:rPr lang="nl-NL" dirty="0"/>
              <a:t>Historisch redeneren: </a:t>
            </a:r>
          </a:p>
          <a:p>
            <a:pPr marL="914400" lvl="1" indent="-457200">
              <a:buAutoNum type="arabicPeriod"/>
            </a:pPr>
            <a:r>
              <a:rPr lang="nl-NL" dirty="0"/>
              <a:t>Werken met bronnen</a:t>
            </a:r>
          </a:p>
          <a:p>
            <a:pPr marL="914400" lvl="1" indent="-457200">
              <a:buAutoNum type="arabicPeriod"/>
            </a:pPr>
            <a:r>
              <a:rPr lang="nl-NL" dirty="0"/>
              <a:t>Argumenteren</a:t>
            </a:r>
          </a:p>
          <a:p>
            <a:pPr marL="914400" lvl="1" indent="-457200">
              <a:buAutoNum type="arabicPeriod"/>
            </a:pPr>
            <a:r>
              <a:rPr lang="nl-NL" dirty="0"/>
              <a:t>Gebruik van historische begrippen</a:t>
            </a:r>
          </a:p>
          <a:p>
            <a:pPr marL="914400" lvl="1" indent="-457200">
              <a:buAutoNum type="arabicPeriod"/>
            </a:pPr>
            <a:r>
              <a:rPr lang="nl-NL" dirty="0"/>
              <a:t>Contextualiseren</a:t>
            </a:r>
          </a:p>
          <a:p>
            <a:pPr marL="457200" lvl="1" indent="0">
              <a:buNone/>
            </a:pPr>
            <a:r>
              <a:rPr lang="nl-NL" sz="2000" dirty="0"/>
              <a:t>(Van Boxtel &amp; Van Drie, 2013)</a:t>
            </a:r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690688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Differentiatie in het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Kinderen met verschillende talenten en potenties in één groepje</a:t>
            </a:r>
          </a:p>
          <a:p>
            <a:r>
              <a:rPr lang="nl-NL" dirty="0"/>
              <a:t>Taakverdeling wordt door leerlingen zelf gedaan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 Wie is er goed met ICT? Wie is er goed met tekst?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 </a:t>
            </a:r>
            <a:r>
              <a:rPr lang="nl-NL" dirty="0" smtClean="0">
                <a:sym typeface="Wingdings" panose="05000000000000000000" pitchFamily="2" charset="2"/>
              </a:rPr>
              <a:t>Leerlingen </a:t>
            </a:r>
            <a:r>
              <a:rPr lang="nl-NL" dirty="0">
                <a:sym typeface="Wingdings" panose="05000000000000000000" pitchFamily="2" charset="2"/>
              </a:rPr>
              <a:t>krijgen zelf autonomie en zeggenschap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	</a:t>
            </a:r>
            <a:r>
              <a:rPr lang="nl-NL" sz="2400" dirty="0">
                <a:sym typeface="Wingdings" panose="05000000000000000000" pitchFamily="2" charset="2"/>
              </a:rPr>
              <a:t>(</a:t>
            </a:r>
            <a:r>
              <a:rPr lang="nl-NL" sz="2400" dirty="0" err="1">
                <a:sym typeface="Wingdings" panose="05000000000000000000" pitchFamily="2" charset="2"/>
              </a:rPr>
              <a:t>Berben</a:t>
            </a:r>
            <a:r>
              <a:rPr lang="nl-NL" sz="2400" dirty="0">
                <a:sym typeface="Wingdings" panose="05000000000000000000" pitchFamily="2" charset="2"/>
              </a:rPr>
              <a:t> &amp; Teeseling, 2014)</a:t>
            </a:r>
          </a:p>
          <a:p>
            <a:r>
              <a:rPr lang="nl-NL" dirty="0">
                <a:sym typeface="Wingdings" panose="05000000000000000000" pitchFamily="2" charset="2"/>
              </a:rPr>
              <a:t>Elk kind kan zijn eigen talenten inzetten in het product</a:t>
            </a:r>
          </a:p>
          <a:p>
            <a:r>
              <a:rPr lang="nl-NL" dirty="0">
                <a:sym typeface="Wingdings" panose="05000000000000000000" pitchFamily="2" charset="2"/>
              </a:rPr>
              <a:t>Talent van de leerling wordt </a:t>
            </a:r>
            <a:r>
              <a:rPr lang="nl-NL" dirty="0" smtClean="0">
                <a:sym typeface="Wingdings" panose="05000000000000000000" pitchFamily="2" charset="2"/>
              </a:rPr>
              <a:t>gestimuleerd 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 err="1">
                <a:sym typeface="Wingdings" panose="05000000000000000000" pitchFamily="2" charset="2"/>
              </a:rPr>
              <a:t>Scaffolding</a:t>
            </a:r>
            <a:r>
              <a:rPr lang="nl-NL" dirty="0">
                <a:sym typeface="Wingdings" panose="05000000000000000000" pitchFamily="2" charset="2"/>
              </a:rPr>
              <a:t>: docent mede-opbouwer van kennis  wie heeft er al wel kennis van VR en wie niet?  Stijger bouwen voor leerling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	</a:t>
            </a:r>
            <a:r>
              <a:rPr lang="nl-NL" sz="2400" dirty="0">
                <a:sym typeface="Wingdings" panose="05000000000000000000" pitchFamily="2" charset="2"/>
              </a:rPr>
              <a:t>(Beeker &amp; Cantus, 2008)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38200" y="1546309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Taalgericht vakonderwijs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00" y="4185503"/>
            <a:ext cx="2111400" cy="211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Uitgangspunt van Taalgericht vakonderwijs is dat taal, leren en denken onlosmakelijk met elkaar zijn verbonden</a:t>
            </a:r>
          </a:p>
          <a:p>
            <a:r>
              <a:rPr lang="nl-NL" sz="2600" dirty="0"/>
              <a:t>Tweetalig onderwijs?</a:t>
            </a:r>
          </a:p>
          <a:p>
            <a:r>
              <a:rPr lang="nl-NL" sz="2600" b="1" dirty="0">
                <a:sym typeface="Wingdings" panose="05000000000000000000" pitchFamily="2" charset="2"/>
              </a:rPr>
              <a:t>Taalgericht vakonderwijs =</a:t>
            </a:r>
          </a:p>
          <a:p>
            <a:pPr lvl="1"/>
            <a:r>
              <a:rPr lang="nl-NL" sz="2200" i="1" dirty="0">
                <a:sym typeface="Wingdings" panose="05000000000000000000" pitchFamily="2" charset="2"/>
              </a:rPr>
              <a:t>Contextrijk</a:t>
            </a:r>
            <a:r>
              <a:rPr lang="nl-NL" sz="2200" dirty="0">
                <a:sym typeface="Wingdings" panose="05000000000000000000" pitchFamily="2" charset="2"/>
              </a:rPr>
              <a:t>: sluit aan bij voorkennis, docent schept rijke taalomgeving</a:t>
            </a:r>
          </a:p>
          <a:p>
            <a:pPr lvl="1"/>
            <a:r>
              <a:rPr lang="nl-NL" sz="2200" i="1" dirty="0">
                <a:sym typeface="Wingdings" panose="05000000000000000000" pitchFamily="2" charset="2"/>
              </a:rPr>
              <a:t>Vol interactie</a:t>
            </a:r>
            <a:r>
              <a:rPr lang="nl-NL" sz="2200" dirty="0">
                <a:sym typeface="Wingdings" panose="05000000000000000000" pitchFamily="2" charset="2"/>
              </a:rPr>
              <a:t>: Lesinhoud verdiepen, werken in groepjes</a:t>
            </a:r>
            <a:r>
              <a:rPr lang="nl-NL" sz="2200" i="1" dirty="0">
                <a:sym typeface="Wingdings" panose="05000000000000000000" pitchFamily="2" charset="2"/>
              </a:rPr>
              <a:t>, </a:t>
            </a:r>
            <a:r>
              <a:rPr lang="nl-NL" sz="2200" i="1" dirty="0" smtClean="0">
                <a:sym typeface="Wingdings" panose="05000000000000000000" pitchFamily="2" charset="2"/>
              </a:rPr>
              <a:t>gelegenheid </a:t>
            </a:r>
            <a:r>
              <a:rPr lang="nl-NL" sz="2200" i="1" dirty="0">
                <a:sym typeface="Wingdings" panose="05000000000000000000" pitchFamily="2" charset="2"/>
              </a:rPr>
              <a:t>bieden tot reflectie</a:t>
            </a:r>
          </a:p>
          <a:p>
            <a:pPr lvl="1"/>
            <a:r>
              <a:rPr lang="nl-NL" sz="2200" i="1" dirty="0">
                <a:sym typeface="Wingdings" panose="05000000000000000000" pitchFamily="2" charset="2"/>
              </a:rPr>
              <a:t>Met taalsteun</a:t>
            </a:r>
            <a:r>
              <a:rPr lang="nl-NL" sz="2200" dirty="0">
                <a:sym typeface="Wingdings" panose="05000000000000000000" pitchFamily="2" charset="2"/>
              </a:rPr>
              <a:t>: duidelijk format, steun bieden bij lezen en luisteren, feedback geven</a:t>
            </a:r>
          </a:p>
          <a:p>
            <a:pPr marL="0" indent="0">
              <a:buNone/>
            </a:pPr>
            <a:r>
              <a:rPr lang="nl-NL" sz="2200" dirty="0"/>
              <a:t>(</a:t>
            </a:r>
            <a:r>
              <a:rPr lang="nl-NL" sz="2200" dirty="0" err="1"/>
              <a:t>Hajer</a:t>
            </a:r>
            <a:r>
              <a:rPr lang="nl-NL" sz="2200" dirty="0"/>
              <a:t> &amp; </a:t>
            </a:r>
            <a:r>
              <a:rPr lang="nl-NL" sz="2200" dirty="0" err="1"/>
              <a:t>Meestringa</a:t>
            </a:r>
            <a:r>
              <a:rPr lang="nl-NL" sz="2200" dirty="0"/>
              <a:t>, 2015)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38200" y="1546309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7" y="829375"/>
            <a:ext cx="9037320" cy="580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595"/>
            <a:ext cx="10515600" cy="1325563"/>
          </a:xfrm>
        </p:spPr>
        <p:txBody>
          <a:bodyPr/>
          <a:lstStyle/>
          <a:p>
            <a:r>
              <a:rPr lang="nl-NL" dirty="0" err="1"/>
              <a:t>Beoordelingsrubric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3"/>
          <p:cNvCxnSpPr/>
          <p:nvPr/>
        </p:nvCxnSpPr>
        <p:spPr>
          <a:xfrm flipV="1">
            <a:off x="770852" y="955466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1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Beeker, J., &amp; </a:t>
            </a:r>
            <a:r>
              <a:rPr lang="nl-NL" dirty="0" err="1"/>
              <a:t>Cantron</a:t>
            </a:r>
            <a:r>
              <a:rPr lang="nl-NL" dirty="0"/>
              <a:t>, B. (2008) </a:t>
            </a:r>
            <a:r>
              <a:rPr lang="nl-NL" i="1" dirty="0" err="1"/>
              <a:t>Scaffolding</a:t>
            </a:r>
            <a:r>
              <a:rPr lang="nl-NL" i="1" dirty="0"/>
              <a:t>: Technieken om MVT leerlingen hoger te laten reiken. </a:t>
            </a:r>
            <a:r>
              <a:rPr lang="nl-NL" dirty="0"/>
              <a:t>Trimbos</a:t>
            </a:r>
            <a:endParaRPr lang="en-US" dirty="0"/>
          </a:p>
          <a:p>
            <a:r>
              <a:rPr lang="en-US" dirty="0" err="1"/>
              <a:t>Berben</a:t>
            </a:r>
            <a:r>
              <a:rPr lang="en-US" dirty="0"/>
              <a:t>, M., &amp; Van </a:t>
            </a:r>
            <a:r>
              <a:rPr lang="en-US" dirty="0" err="1"/>
              <a:t>Teeseling</a:t>
            </a:r>
            <a:r>
              <a:rPr lang="en-US" dirty="0"/>
              <a:t>, M., (2014) </a:t>
            </a:r>
            <a:r>
              <a:rPr lang="en-US" i="1" dirty="0" err="1"/>
              <a:t>Differentiëren</a:t>
            </a:r>
            <a:r>
              <a:rPr lang="en-US" i="1" dirty="0"/>
              <a:t> is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leren</a:t>
            </a:r>
            <a:r>
              <a:rPr lang="en-US" dirty="0"/>
              <a:t> CPS</a:t>
            </a:r>
          </a:p>
          <a:p>
            <a:r>
              <a:rPr lang="nl-NL" dirty="0" err="1"/>
              <a:t>Hajer</a:t>
            </a:r>
            <a:r>
              <a:rPr lang="nl-NL" dirty="0"/>
              <a:t>, M., &amp; </a:t>
            </a:r>
            <a:r>
              <a:rPr lang="nl-NL" dirty="0" err="1"/>
              <a:t>Meestringa</a:t>
            </a:r>
            <a:r>
              <a:rPr lang="nl-NL" dirty="0"/>
              <a:t>, T. (2015). </a:t>
            </a:r>
            <a:r>
              <a:rPr lang="nl-NL" i="1" dirty="0"/>
              <a:t>Handboek taalgericht vakonderwijs</a:t>
            </a:r>
            <a:r>
              <a:rPr lang="nl-NL" dirty="0"/>
              <a:t>. Bussum: Uitgeverij </a:t>
            </a:r>
            <a:r>
              <a:rPr lang="nl-NL" dirty="0" err="1"/>
              <a:t>Coutinho</a:t>
            </a:r>
            <a:r>
              <a:rPr lang="nl-NL" dirty="0"/>
              <a:t>. </a:t>
            </a:r>
          </a:p>
          <a:p>
            <a:r>
              <a:rPr lang="nl-NL" dirty="0"/>
              <a:t>Van Boxtel &amp; Van drie (2013) </a:t>
            </a:r>
            <a:r>
              <a:rPr lang="nl-NL" i="1" dirty="0"/>
              <a:t>Het vermogen tot historisch redeneren: onderliggende kennis, vaardigheden en inzichten. </a:t>
            </a:r>
            <a:r>
              <a:rPr lang="nl-NL" dirty="0"/>
              <a:t>Hermes</a:t>
            </a:r>
            <a:endParaRPr lang="en-US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546309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6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7"/>
            <a:ext cx="10515600" cy="1325563"/>
          </a:xfrm>
        </p:spPr>
        <p:txBody>
          <a:bodyPr/>
          <a:lstStyle/>
          <a:p>
            <a:r>
              <a:rPr lang="nl-NL" dirty="0"/>
              <a:t>Inhoud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55" y="559444"/>
            <a:ext cx="4635122" cy="252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6712" y="1320531"/>
            <a:ext cx="8901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Inleiding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Een kijkje in de Virtual </a:t>
            </a:r>
            <a:r>
              <a:rPr lang="nl-NL" sz="2400" dirty="0" err="1"/>
              <a:t>Reality</a:t>
            </a:r>
            <a:r>
              <a:rPr lang="nl-NL" sz="2400" dirty="0"/>
              <a:t> wereld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Uitwerking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Overheids- en leerdoelen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opdracht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Lesopzet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Onderwijs vernieuwend?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Historisch redeneren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Differentiatie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Taalgericht vakonderwijs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Beoordelingsrubric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0"/>
          <a:stretch/>
        </p:blipFill>
        <p:spPr>
          <a:xfrm>
            <a:off x="7240555" y="3562470"/>
            <a:ext cx="4635122" cy="2549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flipV="1">
            <a:off x="656712" y="1085366"/>
            <a:ext cx="6061329" cy="9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1"/>
          <a:stretch/>
        </p:blipFill>
        <p:spPr>
          <a:xfrm>
            <a:off x="6886135" y="524922"/>
            <a:ext cx="6955624" cy="6474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nl-NL" dirty="0"/>
              <a:t>Inleiding vakdidactisch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7876592" cy="4878063"/>
          </a:xfrm>
        </p:spPr>
        <p:txBody>
          <a:bodyPr>
            <a:normAutofit/>
          </a:bodyPr>
          <a:lstStyle/>
          <a:p>
            <a:r>
              <a:rPr lang="nl-NL" sz="2400" dirty="0"/>
              <a:t>Virtual </a:t>
            </a:r>
            <a:r>
              <a:rPr lang="nl-NL" sz="2400" dirty="0" err="1"/>
              <a:t>Reality</a:t>
            </a:r>
            <a:r>
              <a:rPr lang="nl-NL" sz="2400" dirty="0"/>
              <a:t> gebruiken in plaats van standaard poster of </a:t>
            </a:r>
          </a:p>
          <a:p>
            <a:pPr marL="0" indent="0">
              <a:buNone/>
            </a:pPr>
            <a:r>
              <a:rPr lang="nl-NL" sz="2400" dirty="0"/>
              <a:t>   PowerPoint</a:t>
            </a:r>
          </a:p>
          <a:p>
            <a:r>
              <a:rPr lang="nl-NL" sz="2400" dirty="0" err="1"/>
              <a:t>CoSpaces</a:t>
            </a:r>
            <a:endParaRPr lang="nl-NL" sz="2400" dirty="0"/>
          </a:p>
          <a:p>
            <a:r>
              <a:rPr lang="nl-NL" sz="2400" dirty="0"/>
              <a:t>Museum van één tijdvak maken in een Virtual </a:t>
            </a:r>
            <a:r>
              <a:rPr lang="nl-NL" sz="2400" dirty="0" err="1"/>
              <a:t>Reality</a:t>
            </a:r>
            <a:r>
              <a:rPr lang="nl-NL" sz="2400" dirty="0"/>
              <a:t> ruimte</a:t>
            </a:r>
          </a:p>
          <a:p>
            <a:r>
              <a:rPr lang="nl-NL" sz="2400" dirty="0"/>
              <a:t>Taalgericht vakonderwijs – tweetalig onderwijs</a:t>
            </a:r>
          </a:p>
          <a:p>
            <a:r>
              <a:rPr lang="nl-NL" sz="2400" dirty="0"/>
              <a:t>Differentiatie</a:t>
            </a:r>
          </a:p>
          <a:p>
            <a:r>
              <a:rPr lang="nl-NL" sz="2400" dirty="0"/>
              <a:t>Werken in groepjes</a:t>
            </a:r>
          </a:p>
          <a:p>
            <a:endParaRPr lang="nl-NL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67273" y="1399592"/>
            <a:ext cx="6912977" cy="27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6" y="5079010"/>
            <a:ext cx="3589421" cy="1206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383786"/>
            <a:ext cx="10515600" cy="1325563"/>
          </a:xfrm>
        </p:spPr>
        <p:txBody>
          <a:bodyPr/>
          <a:lstStyle/>
          <a:p>
            <a:r>
              <a:rPr lang="nl-NL" dirty="0"/>
              <a:t>Een kijkje in de Virtuele wereld van </a:t>
            </a:r>
            <a:r>
              <a:rPr lang="nl-NL" dirty="0" err="1"/>
              <a:t>Cospaces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20" y="1797991"/>
            <a:ext cx="3573625" cy="1912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678024" y="1445880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82" y="3888494"/>
            <a:ext cx="3062487" cy="226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024" y="1709349"/>
            <a:ext cx="7439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Hoe werkt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Makkelijk te leren?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Leeropbrengst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Voorbeelden: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400" dirty="0">
                <a:hlinkClick r:id="rId4"/>
              </a:rPr>
              <a:t>https://cospac.es/Q9Y7</a:t>
            </a:r>
            <a:r>
              <a:rPr lang="nl-NL" sz="2400" dirty="0"/>
              <a:t> (uitleg in de klas)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sz="2400" dirty="0">
                <a:hlinkClick r:id="rId5"/>
              </a:rPr>
              <a:t>https://cospac.es/Alkj</a:t>
            </a:r>
            <a:r>
              <a:rPr lang="nl-NL" sz="2400" dirty="0"/>
              <a:t> (museum voorbeeld)</a:t>
            </a:r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96" y="2326105"/>
            <a:ext cx="3765550" cy="376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van het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210" y="1636713"/>
            <a:ext cx="76801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Beginsituatie</a:t>
            </a:r>
          </a:p>
          <a:p>
            <a:pPr>
              <a:buFontTx/>
              <a:buChar char="-"/>
            </a:pPr>
            <a:r>
              <a:rPr lang="nl-NL" sz="2400" dirty="0"/>
              <a:t>Tweetalig Onderwijs</a:t>
            </a:r>
          </a:p>
          <a:p>
            <a:pPr>
              <a:buFontTx/>
              <a:buChar char="-"/>
            </a:pPr>
            <a:r>
              <a:rPr lang="nl-NL" sz="2400" dirty="0" smtClean="0"/>
              <a:t>Derde klas vwo</a:t>
            </a:r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Goede voorkennis van de tijdvakken (eind van het jaar)</a:t>
            </a:r>
          </a:p>
          <a:p>
            <a:pPr>
              <a:buFontTx/>
              <a:buChar char="-"/>
            </a:pPr>
            <a:r>
              <a:rPr lang="nl-NL" sz="2400" dirty="0"/>
              <a:t>Geen voorkennis (voor zover wetende) van Virtual </a:t>
            </a:r>
            <a:r>
              <a:rPr lang="nl-NL" sz="2400" dirty="0" err="1"/>
              <a:t>Reality</a:t>
            </a:r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Werken met </a:t>
            </a:r>
            <a:r>
              <a:rPr lang="nl-NL" sz="2400" dirty="0" err="1"/>
              <a:t>IPads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38200" y="1408558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utoShape 2" descr="Afbeeldingsresultaat voor beginsituati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5407" y="-1076103"/>
            <a:ext cx="3333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Afbeeldingsresultaat voor beginsituati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92111" y="3003967"/>
            <a:ext cx="3333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Afbeeldingsresultaat voor beginsituati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178300" y="-1150938"/>
            <a:ext cx="3333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5" y="1995965"/>
            <a:ext cx="5014276" cy="38914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158" y="719293"/>
            <a:ext cx="10515600" cy="566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/>
              <a:t>Randvoorwaarden</a:t>
            </a:r>
          </a:p>
          <a:p>
            <a:r>
              <a:rPr lang="nl-NL" sz="2400" dirty="0" smtClean="0"/>
              <a:t>Klas </a:t>
            </a:r>
            <a:r>
              <a:rPr lang="nl-NL" sz="2400" dirty="0"/>
              <a:t>staat in bus opstelling</a:t>
            </a:r>
          </a:p>
          <a:p>
            <a:r>
              <a:rPr lang="nl-NL" sz="2400" dirty="0"/>
              <a:t>Beamer in het lokaal</a:t>
            </a:r>
          </a:p>
          <a:p>
            <a:r>
              <a:rPr lang="nl-NL" sz="2400" dirty="0"/>
              <a:t>Whiteboard in het lokaal</a:t>
            </a:r>
          </a:p>
          <a:p>
            <a:r>
              <a:rPr lang="nl-NL" sz="2400" dirty="0"/>
              <a:t>Tweetalig vwo – alles dus in het Engels</a:t>
            </a:r>
          </a:p>
          <a:p>
            <a:r>
              <a:rPr lang="nl-NL" sz="2400" dirty="0" smtClean="0"/>
              <a:t>Virtual </a:t>
            </a:r>
            <a:r>
              <a:rPr lang="nl-NL" sz="2400" dirty="0" err="1" smtClean="0"/>
              <a:t>Reality</a:t>
            </a:r>
            <a:r>
              <a:rPr lang="nl-NL" sz="2400" dirty="0" smtClean="0"/>
              <a:t>-brillen </a:t>
            </a:r>
            <a:r>
              <a:rPr lang="nl-NL" sz="2400" dirty="0"/>
              <a:t>beschikbaar op </a:t>
            </a:r>
          </a:p>
          <a:p>
            <a:pPr marL="0" indent="0">
              <a:buNone/>
            </a:pPr>
            <a:r>
              <a:rPr lang="nl-NL" sz="2400" dirty="0"/>
              <a:t>   school, kunnen eventueel zelf gemaakt worden</a:t>
            </a:r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nl-NL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7" y="601548"/>
            <a:ext cx="10515600" cy="6035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dirty="0">
                <a:latin typeface="+mj-lt"/>
              </a:rPr>
              <a:t>Overheidsdoelen &amp; lesdoelen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Kerndoelen overheid</a:t>
            </a:r>
          </a:p>
          <a:p>
            <a:r>
              <a:rPr lang="nl-NL" sz="2400" dirty="0"/>
              <a:t> De leerling leert een kader van tien tijdvakken te gebruiken om gebeurtenissen,</a:t>
            </a:r>
          </a:p>
          <a:p>
            <a:pPr marL="0" indent="0">
              <a:buNone/>
            </a:pPr>
            <a:r>
              <a:rPr lang="nl-NL" sz="2400" dirty="0"/>
              <a:t>ontwikkelingen en personen in hun tijd te plaatsen.</a:t>
            </a:r>
          </a:p>
          <a:p>
            <a:r>
              <a:rPr lang="nl-NL" sz="2400" dirty="0"/>
              <a:t>De leerling leert een eenvoudig onderzoek uit te voeren naar een actueel maatschappelijk verschijnsel en de uitkomsten daarvan te presenteren.</a:t>
            </a:r>
          </a:p>
          <a:p>
            <a:r>
              <a:rPr lang="nl-NL" sz="2400" dirty="0"/>
              <a:t>De leerling leert historische bronnen te gebruiken om zich een beeld van een tijdvak te vormen of antwoorden te vinden op vragen, en hij leert daarbij ook de eigen </a:t>
            </a:r>
            <a:r>
              <a:rPr lang="en-US" sz="2400" dirty="0" err="1"/>
              <a:t>cultuurhistorische</a:t>
            </a:r>
            <a:r>
              <a:rPr lang="en-US" sz="2400" dirty="0"/>
              <a:t> </a:t>
            </a:r>
            <a:r>
              <a:rPr lang="en-US" sz="2400" dirty="0" err="1"/>
              <a:t>omgeving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betrekken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Canon</a:t>
            </a:r>
          </a:p>
          <a:p>
            <a:r>
              <a:rPr lang="nl-NL" sz="2400" dirty="0"/>
              <a:t>Meeste onderdelen van Historische Canon worden behandeld, alle tijdvakken worden behandeld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4017" y="1248137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7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844089"/>
            <a:ext cx="2572753" cy="25727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4" y="70267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Lesdoelen</a:t>
            </a:r>
            <a:endParaRPr lang="nl-NL" b="1" dirty="0"/>
          </a:p>
          <a:p>
            <a:r>
              <a:rPr lang="nl-NL" sz="2400" dirty="0"/>
              <a:t>Leerlingen kunnen onderscheid maken tussen de hoofd en bijzaken in 10 tijdvakken</a:t>
            </a:r>
          </a:p>
          <a:p>
            <a:r>
              <a:rPr lang="nl-NL" sz="2400" dirty="0"/>
              <a:t>Leerlingen kunnen onderzoek doen over goede bronnen en hier een goed onderbouwd verslag bij schrijven</a:t>
            </a:r>
          </a:p>
          <a:p>
            <a:r>
              <a:rPr lang="nl-NL" sz="2400" dirty="0"/>
              <a:t>Leerlingen kunnen omgaan met het programma </a:t>
            </a:r>
            <a:r>
              <a:rPr lang="nl-NL" sz="2400" dirty="0" err="1"/>
              <a:t>CoSpaces</a:t>
            </a:r>
            <a:r>
              <a:rPr lang="nl-NL" sz="2400" dirty="0"/>
              <a:t> op hun iPad</a:t>
            </a:r>
          </a:p>
          <a:p>
            <a:r>
              <a:rPr lang="nl-NL" sz="2400" dirty="0"/>
              <a:t>Leerlingen kunnen met differentiatie in de klas omgaan door op een verstandige wijze de taken van de groepsopdracht te verdelen</a:t>
            </a:r>
          </a:p>
          <a:p>
            <a:r>
              <a:rPr lang="nl-NL" sz="2400" dirty="0"/>
              <a:t>Leerlingen leren hoe er goed samengewerkt moet worden in een lastige groepsopdracht</a:t>
            </a:r>
          </a:p>
          <a:p>
            <a:r>
              <a:rPr lang="nl-NL" sz="2400" dirty="0"/>
              <a:t>Leerlingen kennen in grote lijnen de 10 tijdvakken</a:t>
            </a:r>
          </a:p>
          <a:p>
            <a:endParaRPr lang="nl-NL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16842"/>
            <a:ext cx="12192000" cy="4411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8200" y="1456684"/>
            <a:ext cx="10108164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389" y="1690688"/>
            <a:ext cx="49570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ym typeface="Wingdings" panose="05000000000000000000" pitchFamily="2" charset="2"/>
              </a:rPr>
              <a:t>Format voor opdracht op It’s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ym typeface="Wingdings" panose="05000000000000000000" pitchFamily="2" charset="2"/>
              </a:rPr>
              <a:t>Beoordelingsrubric</a:t>
            </a:r>
            <a:r>
              <a:rPr lang="nl-NL" sz="2400" dirty="0">
                <a:sym typeface="Wingdings" panose="05000000000000000000" pitchFamily="2" charset="2"/>
              </a:rPr>
              <a:t> voor docenten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sterke</a:t>
            </a:r>
            <a:r>
              <a:rPr lang="en-US" sz="2400" dirty="0"/>
              <a:t> </a:t>
            </a:r>
            <a:r>
              <a:rPr lang="en-US" sz="2400" dirty="0" err="1"/>
              <a:t>instructie</a:t>
            </a:r>
            <a:r>
              <a:rPr lang="en-US" sz="2400" dirty="0"/>
              <a:t> is </a:t>
            </a:r>
            <a:r>
              <a:rPr lang="en-US" sz="2400" dirty="0" err="1"/>
              <a:t>essentieel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wie</a:t>
            </a:r>
            <a:r>
              <a:rPr lang="en-US" sz="2400" dirty="0"/>
              <a:t> het </a:t>
            </a:r>
            <a:r>
              <a:rPr lang="en-US" sz="2400" dirty="0" err="1"/>
              <a:t>nodig</a:t>
            </a:r>
            <a:r>
              <a:rPr lang="en-US" sz="2400" dirty="0"/>
              <a:t> is </a:t>
            </a:r>
            <a:r>
              <a:rPr lang="en-US" sz="2400" dirty="0" err="1"/>
              <a:t>uitgebreid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met </a:t>
            </a:r>
            <a:r>
              <a:rPr lang="en-US" sz="2400" dirty="0" err="1"/>
              <a:t>steigers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/of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verlengde</a:t>
            </a:r>
            <a:r>
              <a:rPr lang="en-US" sz="2400" dirty="0"/>
              <a:t> </a:t>
            </a:r>
            <a:r>
              <a:rPr lang="en-US" sz="2400" dirty="0" err="1"/>
              <a:t>instructie</a:t>
            </a:r>
            <a:r>
              <a:rPr lang="en-US" sz="2400" dirty="0"/>
              <a:t> </a:t>
            </a:r>
          </a:p>
          <a:p>
            <a:r>
              <a:rPr lang="nl-NL" sz="2000" dirty="0">
                <a:sym typeface="Wingdings" panose="05000000000000000000" pitchFamily="2" charset="2"/>
              </a:rPr>
              <a:t>(</a:t>
            </a:r>
            <a:r>
              <a:rPr lang="nl-NL" sz="2000" dirty="0" err="1">
                <a:sym typeface="Wingdings" panose="05000000000000000000" pitchFamily="2" charset="2"/>
              </a:rPr>
              <a:t>Berben</a:t>
            </a:r>
            <a:r>
              <a:rPr lang="nl-NL" sz="2000" dirty="0">
                <a:sym typeface="Wingdings" panose="05000000000000000000" pitchFamily="2" charset="2"/>
              </a:rPr>
              <a:t> &amp; Teeseling, 2014</a:t>
            </a:r>
            <a:r>
              <a:rPr lang="nl-NL" sz="2400" dirty="0">
                <a:sym typeface="Wingdings" panose="05000000000000000000" pitchFamily="2" charset="2"/>
              </a:rPr>
              <a:t>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09" y="278675"/>
            <a:ext cx="5253101" cy="602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20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450</TotalTime>
  <Words>828</Words>
  <Application>Microsoft Office PowerPoint</Application>
  <PresentationFormat>Breedbeeld</PresentationFormat>
  <Paragraphs>146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Virtual Reality  in de les</vt:lpstr>
      <vt:lpstr>Inhoud</vt:lpstr>
      <vt:lpstr>Inleiding vakdidactisch product</vt:lpstr>
      <vt:lpstr>Een kijkje in de Virtuele wereld van Cospaces</vt:lpstr>
      <vt:lpstr>Uitwerking van het product</vt:lpstr>
      <vt:lpstr>PowerPoint-presentatie</vt:lpstr>
      <vt:lpstr>PowerPoint-presentatie</vt:lpstr>
      <vt:lpstr>PowerPoint-presentatie</vt:lpstr>
      <vt:lpstr>De opdracht</vt:lpstr>
      <vt:lpstr>Lesopzet</vt:lpstr>
      <vt:lpstr>PowerPoint-presentatie</vt:lpstr>
      <vt:lpstr>Onderwijs vernieuwend?</vt:lpstr>
      <vt:lpstr>Ontwikkeling oriëntatiekennis &amp; historisch redeneren</vt:lpstr>
      <vt:lpstr>Differentiatie in het product</vt:lpstr>
      <vt:lpstr>Taalgericht vakonderwijs</vt:lpstr>
      <vt:lpstr>Beoordelingsrubric</vt:lpstr>
      <vt:lpstr>Literatuur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 in de les</dc:title>
  <dc:creator>Feliene Docter</dc:creator>
  <cp:lastModifiedBy>Joyce</cp:lastModifiedBy>
  <cp:revision>43</cp:revision>
  <dcterms:created xsi:type="dcterms:W3CDTF">2017-05-19T12:07:42Z</dcterms:created>
  <dcterms:modified xsi:type="dcterms:W3CDTF">2017-07-14T16:12:53Z</dcterms:modified>
</cp:coreProperties>
</file>