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60" r:id="rId3"/>
    <p:sldId id="262" r:id="rId4"/>
    <p:sldId id="263" r:id="rId5"/>
    <p:sldId id="264" r:id="rId6"/>
    <p:sldId id="265" r:id="rId7"/>
    <p:sldId id="267" r:id="rId8"/>
    <p:sldId id="269" r:id="rId9"/>
    <p:sldId id="274" r:id="rId10"/>
    <p:sldId id="268" r:id="rId11"/>
    <p:sldId id="270" r:id="rId12"/>
    <p:sldId id="266" r:id="rId13"/>
    <p:sldId id="272"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D582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nl-NL"/>
              <a:t>Klik om de stijl te bewerken</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nl-NL"/>
              <a:t>Klik om de ondertitelstijl van het model te bewerken</a:t>
            </a:r>
            <a:endParaRPr lang="en-US" dirty="0"/>
          </a:p>
        </p:txBody>
      </p:sp>
      <p:sp>
        <p:nvSpPr>
          <p:cNvPr id="4" name="Date Placeholder 3"/>
          <p:cNvSpPr>
            <a:spLocks noGrp="1"/>
          </p:cNvSpPr>
          <p:nvPr>
            <p:ph type="dt" sz="half" idx="10"/>
          </p:nvPr>
        </p:nvSpPr>
        <p:spPr/>
        <p:txBody>
          <a:bodyPr/>
          <a:lstStyle/>
          <a:p>
            <a:fld id="{442F115D-4165-4CBC-9563-847B9E8B437E}" type="datetimeFigureOut">
              <a:rPr lang="nl-NL" smtClean="0"/>
              <a:t>14-7-2017</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EA4DEAEA-E377-406F-8338-AE5B3D4754A4}" type="slidenum">
              <a:rPr lang="nl-NL" smtClean="0"/>
              <a:t>‹nr.›</a:t>
            </a:fld>
            <a:endParaRPr lang="nl-NL"/>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61748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442F115D-4165-4CBC-9563-847B9E8B437E}" type="datetimeFigureOut">
              <a:rPr lang="nl-NL" smtClean="0"/>
              <a:t>14-7-2017</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EA4DEAEA-E377-406F-8338-AE5B3D4754A4}" type="slidenum">
              <a:rPr lang="nl-NL" smtClean="0"/>
              <a:t>‹nr.›</a:t>
            </a:fld>
            <a:endParaRPr lang="nl-NL"/>
          </a:p>
        </p:txBody>
      </p:sp>
    </p:spTree>
    <p:extLst>
      <p:ext uri="{BB962C8B-B14F-4D97-AF65-F5344CB8AC3E}">
        <p14:creationId xmlns:p14="http://schemas.microsoft.com/office/powerpoint/2010/main" val="5226289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e titel en teks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nl-NL"/>
              <a:t>Klik om de stijl te bewerken</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442F115D-4165-4CBC-9563-847B9E8B437E}" type="datetimeFigureOut">
              <a:rPr lang="nl-NL" smtClean="0"/>
              <a:t>14-7-2017</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EA4DEAEA-E377-406F-8338-AE5B3D4754A4}" type="slidenum">
              <a:rPr lang="nl-NL" smtClean="0"/>
              <a:t>‹nr.›</a:t>
            </a:fld>
            <a:endParaRPr lang="nl-NL"/>
          </a:p>
        </p:txBody>
      </p:sp>
    </p:spTree>
    <p:extLst>
      <p:ext uri="{BB962C8B-B14F-4D97-AF65-F5344CB8AC3E}">
        <p14:creationId xmlns:p14="http://schemas.microsoft.com/office/powerpoint/2010/main" val="8038593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nl-NL"/>
              <a:t>Klik om de stijl te bewerken</a:t>
            </a:r>
            <a:endParaRPr lang="en-US" dirty="0"/>
          </a:p>
        </p:txBody>
      </p:sp>
      <p:sp>
        <p:nvSpPr>
          <p:cNvPr id="3" name="Content Placeholder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442F115D-4165-4CBC-9563-847B9E8B437E}" type="datetimeFigureOut">
              <a:rPr lang="nl-NL" smtClean="0"/>
              <a:t>14-7-2017</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EA4DEAEA-E377-406F-8338-AE5B3D4754A4}" type="slidenum">
              <a:rPr lang="nl-NL" smtClean="0"/>
              <a:t>‹nr.›</a:t>
            </a:fld>
            <a:endParaRPr lang="nl-NL"/>
          </a:p>
        </p:txBody>
      </p:sp>
    </p:spTree>
    <p:extLst>
      <p:ext uri="{BB962C8B-B14F-4D97-AF65-F5344CB8AC3E}">
        <p14:creationId xmlns:p14="http://schemas.microsoft.com/office/powerpoint/2010/main" val="21742522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nl-NL"/>
              <a:t>Klik om de stijl te bewerken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442F115D-4165-4CBC-9563-847B9E8B437E}" type="datetimeFigureOut">
              <a:rPr lang="nl-NL" smtClean="0"/>
              <a:t>14-7-2017</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EA4DEAEA-E377-406F-8338-AE5B3D4754A4}" type="slidenum">
              <a:rPr lang="nl-NL" smtClean="0"/>
              <a:t>‹nr.›</a:t>
            </a:fld>
            <a:endParaRPr lang="nl-NL"/>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61802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nl-NL"/>
              <a:t>Klik om de stijl te bewerken</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442F115D-4165-4CBC-9563-847B9E8B437E}" type="datetimeFigureOut">
              <a:rPr lang="nl-NL" smtClean="0"/>
              <a:t>14-7-2017</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EA4DEAEA-E377-406F-8338-AE5B3D4754A4}" type="slidenum">
              <a:rPr lang="nl-NL" smtClean="0"/>
              <a:t>‹nr.›</a:t>
            </a:fld>
            <a:endParaRPr lang="nl-NL"/>
          </a:p>
        </p:txBody>
      </p:sp>
    </p:spTree>
    <p:extLst>
      <p:ext uri="{BB962C8B-B14F-4D97-AF65-F5344CB8AC3E}">
        <p14:creationId xmlns:p14="http://schemas.microsoft.com/office/powerpoint/2010/main" val="16208653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nl-NL"/>
              <a:t>Klik om de stijl te bewerken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Content Placeholder 3"/>
          <p:cNvSpPr>
            <a:spLocks noGrp="1"/>
          </p:cNvSpPr>
          <p:nvPr>
            <p:ph sz="half" idx="2"/>
          </p:nvPr>
        </p:nvSpPr>
        <p:spPr>
          <a:xfrm>
            <a:off x="1097280" y="2582334"/>
            <a:ext cx="4937760" cy="3378200"/>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Content Placeholder 5"/>
          <p:cNvSpPr>
            <a:spLocks noGrp="1"/>
          </p:cNvSpPr>
          <p:nvPr>
            <p:ph sz="quarter" idx="4"/>
          </p:nvPr>
        </p:nvSpPr>
        <p:spPr>
          <a:xfrm>
            <a:off x="6217920" y="2582334"/>
            <a:ext cx="4937760" cy="3378200"/>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442F115D-4165-4CBC-9563-847B9E8B437E}" type="datetimeFigureOut">
              <a:rPr lang="nl-NL" smtClean="0"/>
              <a:t>14-7-2017</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EA4DEAEA-E377-406F-8338-AE5B3D4754A4}" type="slidenum">
              <a:rPr lang="nl-NL" smtClean="0"/>
              <a:t>‹nr.›</a:t>
            </a:fld>
            <a:endParaRPr lang="nl-NL"/>
          </a:p>
        </p:txBody>
      </p:sp>
    </p:spTree>
    <p:extLst>
      <p:ext uri="{BB962C8B-B14F-4D97-AF65-F5344CB8AC3E}">
        <p14:creationId xmlns:p14="http://schemas.microsoft.com/office/powerpoint/2010/main" val="17128742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Date Placeholder 2"/>
          <p:cNvSpPr>
            <a:spLocks noGrp="1"/>
          </p:cNvSpPr>
          <p:nvPr>
            <p:ph type="dt" sz="half" idx="10"/>
          </p:nvPr>
        </p:nvSpPr>
        <p:spPr/>
        <p:txBody>
          <a:bodyPr/>
          <a:lstStyle/>
          <a:p>
            <a:fld id="{442F115D-4165-4CBC-9563-847B9E8B437E}" type="datetimeFigureOut">
              <a:rPr lang="nl-NL" smtClean="0"/>
              <a:t>14-7-2017</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EA4DEAEA-E377-406F-8338-AE5B3D4754A4}" type="slidenum">
              <a:rPr lang="nl-NL" smtClean="0"/>
              <a:t>‹nr.›</a:t>
            </a:fld>
            <a:endParaRPr lang="nl-NL"/>
          </a:p>
        </p:txBody>
      </p:sp>
    </p:spTree>
    <p:extLst>
      <p:ext uri="{BB962C8B-B14F-4D97-AF65-F5344CB8AC3E}">
        <p14:creationId xmlns:p14="http://schemas.microsoft.com/office/powerpoint/2010/main" val="3497416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42F115D-4165-4CBC-9563-847B9E8B437E}" type="datetimeFigureOut">
              <a:rPr lang="nl-NL" smtClean="0"/>
              <a:t>14-7-2017</a:t>
            </a:fld>
            <a:endParaRPr lang="nl-NL"/>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nl-NL"/>
          </a:p>
        </p:txBody>
      </p:sp>
      <p:sp>
        <p:nvSpPr>
          <p:cNvPr id="9" name="Slide Number Placeholder 8"/>
          <p:cNvSpPr>
            <a:spLocks noGrp="1"/>
          </p:cNvSpPr>
          <p:nvPr>
            <p:ph type="sldNum" sz="quarter" idx="12"/>
          </p:nvPr>
        </p:nvSpPr>
        <p:spPr/>
        <p:txBody>
          <a:bodyPr/>
          <a:lstStyle/>
          <a:p>
            <a:fld id="{EA4DEAEA-E377-406F-8338-AE5B3D4754A4}" type="slidenum">
              <a:rPr lang="nl-NL" smtClean="0"/>
              <a:t>‹nr.›</a:t>
            </a:fld>
            <a:endParaRPr lang="nl-NL"/>
          </a:p>
        </p:txBody>
      </p:sp>
    </p:spTree>
    <p:extLst>
      <p:ext uri="{BB962C8B-B14F-4D97-AF65-F5344CB8AC3E}">
        <p14:creationId xmlns:p14="http://schemas.microsoft.com/office/powerpoint/2010/main" val="41855652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nl-NL"/>
              <a:t>Klik om de stijl te bewerken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442F115D-4165-4CBC-9563-847B9E8B437E}" type="datetimeFigureOut">
              <a:rPr lang="nl-NL" smtClean="0"/>
              <a:t>14-7-2017</a:t>
            </a:fld>
            <a:endParaRPr lang="nl-NL"/>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nl-NL"/>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EA4DEAEA-E377-406F-8338-AE5B3D4754A4}" type="slidenum">
              <a:rPr lang="nl-NL" smtClean="0"/>
              <a:t>‹nr.›</a:t>
            </a:fld>
            <a:endParaRPr lang="nl-NL"/>
          </a:p>
        </p:txBody>
      </p:sp>
    </p:spTree>
    <p:extLst>
      <p:ext uri="{BB962C8B-B14F-4D97-AF65-F5344CB8AC3E}">
        <p14:creationId xmlns:p14="http://schemas.microsoft.com/office/powerpoint/2010/main" val="3270001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nl-NL"/>
              <a:t>Klik om de stijl te bewerken</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Date Placeholder 4"/>
          <p:cNvSpPr>
            <a:spLocks noGrp="1"/>
          </p:cNvSpPr>
          <p:nvPr>
            <p:ph type="dt" sz="half" idx="10"/>
          </p:nvPr>
        </p:nvSpPr>
        <p:spPr/>
        <p:txBody>
          <a:bodyPr/>
          <a:lstStyle/>
          <a:p>
            <a:fld id="{442F115D-4165-4CBC-9563-847B9E8B437E}" type="datetimeFigureOut">
              <a:rPr lang="nl-NL" smtClean="0"/>
              <a:t>14-7-2017</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EA4DEAEA-E377-406F-8338-AE5B3D4754A4}" type="slidenum">
              <a:rPr lang="nl-NL" smtClean="0"/>
              <a:t>‹nr.›</a:t>
            </a:fld>
            <a:endParaRPr lang="nl-NL"/>
          </a:p>
        </p:txBody>
      </p:sp>
    </p:spTree>
    <p:extLst>
      <p:ext uri="{BB962C8B-B14F-4D97-AF65-F5344CB8AC3E}">
        <p14:creationId xmlns:p14="http://schemas.microsoft.com/office/powerpoint/2010/main" val="40836067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nl-NL"/>
              <a:t>Klik om de stijl te bewerken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442F115D-4165-4CBC-9563-847B9E8B437E}" type="datetimeFigureOut">
              <a:rPr lang="nl-NL" smtClean="0"/>
              <a:t>14-7-2017</a:t>
            </a:fld>
            <a:endParaRPr lang="nl-NL"/>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nl-NL"/>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EA4DEAEA-E377-406F-8338-AE5B3D4754A4}" type="slidenum">
              <a:rPr lang="nl-NL" smtClean="0"/>
              <a:t>‹nr.›</a:t>
            </a:fld>
            <a:endParaRPr lang="nl-NL"/>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32326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fbeeldingsresultaat">
            <a:extLst>
              <a:ext uri="{FF2B5EF4-FFF2-40B4-BE49-F238E27FC236}">
                <a16:creationId xmlns:a16="http://schemas.microsoft.com/office/drawing/2014/main" xmlns="" id="{068C974F-5119-4FB0-BD3A-806CC5393B3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1696" r="-2" b="22695"/>
          <a:stretch/>
        </p:blipFill>
        <p:spPr bwMode="auto">
          <a:xfrm>
            <a:off x="4639733" y="10"/>
            <a:ext cx="7552266" cy="6857990"/>
          </a:xfrm>
          <a:prstGeom prst="rect">
            <a:avLst/>
          </a:prstGeom>
          <a:noFill/>
          <a:extLst>
            <a:ext uri="{909E8E84-426E-40DD-AFC4-6F175D3DCCD1}">
              <a14:hiddenFill xmlns:a14="http://schemas.microsoft.com/office/drawing/2010/main">
                <a:solidFill>
                  <a:srgbClr val="FFFFFF"/>
                </a:solidFill>
              </a14:hiddenFill>
            </a:ext>
          </a:extLst>
        </p:spPr>
      </p:pic>
      <p:sp>
        <p:nvSpPr>
          <p:cNvPr id="71" name="Rectangle 7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6" y="0"/>
            <a:ext cx="458473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 name="Rectangle 7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58475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el 1">
            <a:extLst>
              <a:ext uri="{FF2B5EF4-FFF2-40B4-BE49-F238E27FC236}">
                <a16:creationId xmlns:a16="http://schemas.microsoft.com/office/drawing/2014/main" xmlns="" id="{F518A825-57CD-4CDB-A7DA-A69CC0AEA959}"/>
              </a:ext>
            </a:extLst>
          </p:cNvPr>
          <p:cNvSpPr>
            <a:spLocks noGrp="1"/>
          </p:cNvSpPr>
          <p:nvPr>
            <p:ph type="ctrTitle"/>
          </p:nvPr>
        </p:nvSpPr>
        <p:spPr>
          <a:xfrm>
            <a:off x="457200" y="1146517"/>
            <a:ext cx="3659246" cy="2926080"/>
          </a:xfrm>
        </p:spPr>
        <p:txBody>
          <a:bodyPr>
            <a:normAutofit/>
          </a:bodyPr>
          <a:lstStyle/>
          <a:p>
            <a:pPr>
              <a:lnSpc>
                <a:spcPct val="75000"/>
              </a:lnSpc>
            </a:pPr>
            <a:r>
              <a:rPr lang="nl-NL" sz="4900" dirty="0" smtClean="0">
                <a:solidFill>
                  <a:srgbClr val="FFFFFF"/>
                </a:solidFill>
              </a:rPr>
              <a:t>Mysteriespel</a:t>
            </a:r>
            <a:r>
              <a:rPr lang="nl-NL" sz="4900" dirty="0">
                <a:solidFill>
                  <a:srgbClr val="FFFFFF"/>
                </a:solidFill>
              </a:rPr>
              <a:t>: De moord op Willem van Oranje</a:t>
            </a:r>
          </a:p>
        </p:txBody>
      </p:sp>
      <p:sp>
        <p:nvSpPr>
          <p:cNvPr id="3" name="Ondertitel 2">
            <a:extLst>
              <a:ext uri="{FF2B5EF4-FFF2-40B4-BE49-F238E27FC236}">
                <a16:creationId xmlns:a16="http://schemas.microsoft.com/office/drawing/2014/main" xmlns="" id="{70BD0DBB-8FA7-4B48-B5D8-72092EDEDF2D}"/>
              </a:ext>
            </a:extLst>
          </p:cNvPr>
          <p:cNvSpPr>
            <a:spLocks noGrp="1"/>
          </p:cNvSpPr>
          <p:nvPr>
            <p:ph type="subTitle" idx="1"/>
          </p:nvPr>
        </p:nvSpPr>
        <p:spPr>
          <a:xfrm>
            <a:off x="457200" y="4688058"/>
            <a:ext cx="3659246" cy="1554480"/>
          </a:xfrm>
        </p:spPr>
        <p:txBody>
          <a:bodyPr>
            <a:normAutofit/>
          </a:bodyPr>
          <a:lstStyle/>
          <a:p>
            <a:r>
              <a:rPr lang="nl-NL" sz="1500" cap="none" dirty="0">
                <a:solidFill>
                  <a:srgbClr val="FFFFFF"/>
                </a:solidFill>
                <a:latin typeface="Calibri" panose="020F0502020204030204" pitchFamily="34" charset="0"/>
                <a:cs typeface="Calibri" panose="020F0502020204030204" pitchFamily="34" charset="0"/>
              </a:rPr>
              <a:t>Ferry Smit</a:t>
            </a:r>
          </a:p>
          <a:p>
            <a:endParaRPr lang="nl-NL" sz="1500" dirty="0">
              <a:solidFill>
                <a:srgbClr val="FFFFFF"/>
              </a:solidFill>
            </a:endParaRPr>
          </a:p>
        </p:txBody>
      </p:sp>
    </p:spTree>
    <p:extLst>
      <p:ext uri="{BB962C8B-B14F-4D97-AF65-F5344CB8AC3E}">
        <p14:creationId xmlns:p14="http://schemas.microsoft.com/office/powerpoint/2010/main" val="5290037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xmlns="" id="{DE2DCE9F-4B86-4C85-A636-9775DBF833A9}"/>
              </a:ext>
            </a:extLst>
          </p:cNvPr>
          <p:cNvPicPr>
            <a:picLocks noChangeAspect="1"/>
          </p:cNvPicPr>
          <p:nvPr/>
        </p:nvPicPr>
        <p:blipFill rotWithShape="1">
          <a:blip r:embed="rId2"/>
          <a:srcRect r="15968" b="3"/>
          <a:stretch/>
        </p:blipFill>
        <p:spPr>
          <a:xfrm>
            <a:off x="6850967" y="843168"/>
            <a:ext cx="4797082" cy="5311053"/>
          </a:xfrm>
          <a:prstGeom prst="rect">
            <a:avLst/>
          </a:prstGeom>
        </p:spPr>
      </p:pic>
      <p:sp>
        <p:nvSpPr>
          <p:cNvPr id="2" name="Titel 1">
            <a:extLst>
              <a:ext uri="{FF2B5EF4-FFF2-40B4-BE49-F238E27FC236}">
                <a16:creationId xmlns:a16="http://schemas.microsoft.com/office/drawing/2014/main" xmlns="" id="{96DC785C-1248-4496-8256-C42E12DE96C1}"/>
              </a:ext>
            </a:extLst>
          </p:cNvPr>
          <p:cNvSpPr>
            <a:spLocks noGrp="1"/>
          </p:cNvSpPr>
          <p:nvPr>
            <p:ph type="title"/>
          </p:nvPr>
        </p:nvSpPr>
        <p:spPr>
          <a:xfrm>
            <a:off x="1097280" y="286603"/>
            <a:ext cx="10058400" cy="1450757"/>
          </a:xfrm>
        </p:spPr>
        <p:txBody>
          <a:bodyPr>
            <a:normAutofit/>
          </a:bodyPr>
          <a:lstStyle/>
          <a:p>
            <a:r>
              <a:rPr lang="nl-NL" dirty="0"/>
              <a:t>Differentiatie</a:t>
            </a:r>
          </a:p>
        </p:txBody>
      </p:sp>
      <p:sp>
        <p:nvSpPr>
          <p:cNvPr id="3" name="Tijdelijke aanduiding voor inhoud 2">
            <a:extLst>
              <a:ext uri="{FF2B5EF4-FFF2-40B4-BE49-F238E27FC236}">
                <a16:creationId xmlns:a16="http://schemas.microsoft.com/office/drawing/2014/main" xmlns="" id="{C7235824-A939-46FC-850E-A0A8D1B64176}"/>
              </a:ext>
            </a:extLst>
          </p:cNvPr>
          <p:cNvSpPr>
            <a:spLocks noGrp="1"/>
          </p:cNvSpPr>
          <p:nvPr>
            <p:ph idx="1"/>
          </p:nvPr>
        </p:nvSpPr>
        <p:spPr>
          <a:xfrm>
            <a:off x="1097279" y="1845734"/>
            <a:ext cx="6454987" cy="4023360"/>
          </a:xfrm>
        </p:spPr>
        <p:txBody>
          <a:bodyPr>
            <a:normAutofit/>
          </a:bodyPr>
          <a:lstStyle/>
          <a:p>
            <a:pPr>
              <a:buFont typeface="Wingdings" panose="05000000000000000000" pitchFamily="2" charset="2"/>
              <a:buChar char="§"/>
            </a:pPr>
            <a:r>
              <a:rPr lang="nl-NL" dirty="0"/>
              <a:t> </a:t>
            </a:r>
            <a:r>
              <a:rPr lang="nl-NL" sz="2800" dirty="0"/>
              <a:t>Differentiatie:</a:t>
            </a:r>
          </a:p>
          <a:p>
            <a:pPr lvl="1">
              <a:buFont typeface="Wingdings" panose="05000000000000000000" pitchFamily="2" charset="2"/>
              <a:buChar char="§"/>
            </a:pPr>
            <a:r>
              <a:rPr lang="nl-NL" sz="2800" dirty="0"/>
              <a:t>Paspoorten</a:t>
            </a:r>
          </a:p>
          <a:p>
            <a:pPr lvl="1">
              <a:buFont typeface="Wingdings" panose="05000000000000000000" pitchFamily="2" charset="2"/>
              <a:buChar char="§"/>
            </a:pPr>
            <a:r>
              <a:rPr lang="nl-NL" sz="2800" dirty="0"/>
              <a:t>Taalondersteuning bij bronnen</a:t>
            </a:r>
          </a:p>
          <a:p>
            <a:pPr lvl="1">
              <a:buFont typeface="Wingdings" panose="05000000000000000000" pitchFamily="2" charset="2"/>
              <a:buChar char="§"/>
            </a:pPr>
            <a:r>
              <a:rPr lang="nl-NL" sz="2800" dirty="0"/>
              <a:t>Extra uitleg voor leerlingen die het moeilijk vinden</a:t>
            </a:r>
          </a:p>
        </p:txBody>
      </p:sp>
      <p:sp>
        <p:nvSpPr>
          <p:cNvPr id="5" name="Tekstvak 4">
            <a:extLst>
              <a:ext uri="{FF2B5EF4-FFF2-40B4-BE49-F238E27FC236}">
                <a16:creationId xmlns:a16="http://schemas.microsoft.com/office/drawing/2014/main" xmlns="" id="{403CC055-E698-479F-8463-48D84A86ED61}"/>
              </a:ext>
            </a:extLst>
          </p:cNvPr>
          <p:cNvSpPr txBox="1"/>
          <p:nvPr/>
        </p:nvSpPr>
        <p:spPr>
          <a:xfrm>
            <a:off x="225287" y="6414052"/>
            <a:ext cx="11873948" cy="307777"/>
          </a:xfrm>
          <a:prstGeom prst="rect">
            <a:avLst/>
          </a:prstGeom>
          <a:noFill/>
        </p:spPr>
        <p:txBody>
          <a:bodyPr wrap="square" rtlCol="0">
            <a:spAutoFit/>
          </a:bodyPr>
          <a:lstStyle/>
          <a:p>
            <a:r>
              <a:rPr lang="nl-NL" sz="1400" dirty="0">
                <a:solidFill>
                  <a:schemeClr val="bg1"/>
                </a:solidFill>
              </a:rPr>
              <a:t>Janssen, F., Hulshof, H., &amp; van Veen, K. (2016). Uitdagend gedifferentieerd vakonderwijs Leiden/Groningen. Universiteit Leiden/Rijksuniversiteit Groningen. P.193</a:t>
            </a:r>
          </a:p>
        </p:txBody>
      </p:sp>
    </p:spTree>
    <p:extLst>
      <p:ext uri="{BB962C8B-B14F-4D97-AF65-F5344CB8AC3E}">
        <p14:creationId xmlns:p14="http://schemas.microsoft.com/office/powerpoint/2010/main" val="16380907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D64D7A52-4A25-43C5-A5E1-512DF3602F14}"/>
              </a:ext>
            </a:extLst>
          </p:cNvPr>
          <p:cNvSpPr>
            <a:spLocks noGrp="1"/>
          </p:cNvSpPr>
          <p:nvPr>
            <p:ph type="title"/>
          </p:nvPr>
        </p:nvSpPr>
        <p:spPr/>
        <p:txBody>
          <a:bodyPr/>
          <a:lstStyle/>
          <a:p>
            <a:r>
              <a:rPr lang="nl-NL" dirty="0"/>
              <a:t>ICT</a:t>
            </a:r>
          </a:p>
        </p:txBody>
      </p:sp>
      <p:sp>
        <p:nvSpPr>
          <p:cNvPr id="3" name="Tijdelijke aanduiding voor inhoud 2">
            <a:extLst>
              <a:ext uri="{FF2B5EF4-FFF2-40B4-BE49-F238E27FC236}">
                <a16:creationId xmlns:a16="http://schemas.microsoft.com/office/drawing/2014/main" xmlns="" id="{8969A1B2-832D-4580-88E0-A892E45E3909}"/>
              </a:ext>
            </a:extLst>
          </p:cNvPr>
          <p:cNvSpPr>
            <a:spLocks noGrp="1"/>
          </p:cNvSpPr>
          <p:nvPr>
            <p:ph idx="1"/>
          </p:nvPr>
        </p:nvSpPr>
        <p:spPr/>
        <p:txBody>
          <a:bodyPr/>
          <a:lstStyle/>
          <a:p>
            <a:pPr>
              <a:buFont typeface="Wingdings" panose="05000000000000000000" pitchFamily="2" charset="2"/>
              <a:buChar char="§"/>
            </a:pPr>
            <a:r>
              <a:rPr lang="nl-NL" dirty="0"/>
              <a:t> Voordat de opdracht van start kan gaan krijgen de leerlingen eerst nog een korte herhaling van de stof</a:t>
            </a:r>
          </a:p>
          <a:p>
            <a:pPr>
              <a:buFont typeface="Wingdings" panose="05000000000000000000" pitchFamily="2" charset="2"/>
              <a:buChar char="§"/>
            </a:pPr>
            <a:r>
              <a:rPr lang="nl-NL" dirty="0"/>
              <a:t> Hierbij wordt gebruik gemaakt van </a:t>
            </a:r>
            <a:r>
              <a:rPr lang="nl-NL" dirty="0" err="1"/>
              <a:t>Nearpod</a:t>
            </a:r>
            <a:endParaRPr lang="nl-NL" dirty="0"/>
          </a:p>
          <a:p>
            <a:pPr>
              <a:buFont typeface="Wingdings" panose="05000000000000000000" pitchFamily="2" charset="2"/>
              <a:buChar char="§"/>
            </a:pPr>
            <a:endParaRPr lang="nl-NL" dirty="0"/>
          </a:p>
        </p:txBody>
      </p:sp>
      <p:pic>
        <p:nvPicPr>
          <p:cNvPr id="4" name="Afbeelding 3" descr="C:\Users\rien\AppData\Local\Microsoft\Windows\INetCache\Content.Word\Screenshot_2017-06-19-23-11-21.png">
            <a:extLst>
              <a:ext uri="{FF2B5EF4-FFF2-40B4-BE49-F238E27FC236}">
                <a16:creationId xmlns:a16="http://schemas.microsoft.com/office/drawing/2014/main" xmlns="" id="{FADB7D08-00F0-4691-B9DE-2D57DB5F4AE5}"/>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95775" y="2924245"/>
            <a:ext cx="5627077" cy="3398690"/>
          </a:xfrm>
          <a:prstGeom prst="rect">
            <a:avLst/>
          </a:prstGeom>
          <a:noFill/>
          <a:ln>
            <a:noFill/>
          </a:ln>
        </p:spPr>
      </p:pic>
      <p:pic>
        <p:nvPicPr>
          <p:cNvPr id="5" name="Afbeelding 4" descr="C:\Users\rien\AppData\Local\Microsoft\Windows\INetCache\Content.Word\Screenshot_2017-06-19-23-11-32.png">
            <a:extLst>
              <a:ext uri="{FF2B5EF4-FFF2-40B4-BE49-F238E27FC236}">
                <a16:creationId xmlns:a16="http://schemas.microsoft.com/office/drawing/2014/main" xmlns="" id="{ACF0BE1E-2B52-4B6F-8BF3-62AE94709959}"/>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126480" y="2924245"/>
            <a:ext cx="5760720" cy="3456305"/>
          </a:xfrm>
          <a:prstGeom prst="rect">
            <a:avLst/>
          </a:prstGeom>
          <a:noFill/>
          <a:ln>
            <a:noFill/>
          </a:ln>
        </p:spPr>
      </p:pic>
      <p:sp>
        <p:nvSpPr>
          <p:cNvPr id="6" name="Tekstvak 5">
            <a:extLst>
              <a:ext uri="{FF2B5EF4-FFF2-40B4-BE49-F238E27FC236}">
                <a16:creationId xmlns:a16="http://schemas.microsoft.com/office/drawing/2014/main" xmlns="" id="{9C954740-C473-455B-8B7A-B8C22C23E6D2}"/>
              </a:ext>
            </a:extLst>
          </p:cNvPr>
          <p:cNvSpPr txBox="1"/>
          <p:nvPr/>
        </p:nvSpPr>
        <p:spPr>
          <a:xfrm>
            <a:off x="195775" y="6380550"/>
            <a:ext cx="11585408" cy="307777"/>
          </a:xfrm>
          <a:prstGeom prst="rect">
            <a:avLst/>
          </a:prstGeom>
          <a:noFill/>
        </p:spPr>
        <p:txBody>
          <a:bodyPr wrap="square" rtlCol="0">
            <a:spAutoFit/>
          </a:bodyPr>
          <a:lstStyle/>
          <a:p>
            <a:r>
              <a:rPr lang="nl-NL" sz="1400" dirty="0">
                <a:solidFill>
                  <a:schemeClr val="bg1"/>
                </a:solidFill>
              </a:rPr>
              <a:t>Wilschut, A., van </a:t>
            </a:r>
            <a:r>
              <a:rPr lang="nl-NL" sz="1400" dirty="0" err="1">
                <a:solidFill>
                  <a:schemeClr val="bg1"/>
                </a:solidFill>
              </a:rPr>
              <a:t>Straaten</a:t>
            </a:r>
            <a:r>
              <a:rPr lang="nl-NL" sz="1400" dirty="0">
                <a:solidFill>
                  <a:schemeClr val="bg1"/>
                </a:solidFill>
              </a:rPr>
              <a:t>, D., van </a:t>
            </a:r>
            <a:r>
              <a:rPr lang="nl-NL" sz="1400" dirty="0" err="1">
                <a:solidFill>
                  <a:schemeClr val="bg1"/>
                </a:solidFill>
              </a:rPr>
              <a:t>Riessen</a:t>
            </a:r>
            <a:r>
              <a:rPr lang="nl-NL" sz="1400" dirty="0">
                <a:solidFill>
                  <a:schemeClr val="bg1"/>
                </a:solidFill>
              </a:rPr>
              <a:t>, M. (2004). Geschiedenisdidaktiek, Handboek voor de vakdocent. Bussum. Uitgeverij Coutinho. P.219</a:t>
            </a:r>
            <a:endParaRPr lang="nl-NL" sz="1400" dirty="0"/>
          </a:p>
        </p:txBody>
      </p:sp>
    </p:spTree>
    <p:extLst>
      <p:ext uri="{BB962C8B-B14F-4D97-AF65-F5344CB8AC3E}">
        <p14:creationId xmlns:p14="http://schemas.microsoft.com/office/powerpoint/2010/main" val="17174098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704A4C89-B5A0-4F5D-A824-39D1CF4116D4}"/>
              </a:ext>
            </a:extLst>
          </p:cNvPr>
          <p:cNvSpPr>
            <a:spLocks noGrp="1"/>
          </p:cNvSpPr>
          <p:nvPr>
            <p:ph type="title"/>
          </p:nvPr>
        </p:nvSpPr>
        <p:spPr>
          <a:xfrm>
            <a:off x="1097280" y="286603"/>
            <a:ext cx="10058400" cy="1450757"/>
          </a:xfrm>
        </p:spPr>
        <p:txBody>
          <a:bodyPr>
            <a:normAutofit/>
          </a:bodyPr>
          <a:lstStyle/>
          <a:p>
            <a:r>
              <a:rPr lang="nl-NL" dirty="0" smtClean="0"/>
              <a:t>Vernieuwend </a:t>
            </a:r>
            <a:r>
              <a:rPr lang="nl-NL" dirty="0"/>
              <a:t>Karakter</a:t>
            </a:r>
          </a:p>
        </p:txBody>
      </p:sp>
      <p:sp>
        <p:nvSpPr>
          <p:cNvPr id="3" name="Tijdelijke aanduiding voor inhoud 2">
            <a:extLst>
              <a:ext uri="{FF2B5EF4-FFF2-40B4-BE49-F238E27FC236}">
                <a16:creationId xmlns:a16="http://schemas.microsoft.com/office/drawing/2014/main" xmlns="" id="{3DFDE6FE-FAC3-4118-A6F8-969611353D1C}"/>
              </a:ext>
            </a:extLst>
          </p:cNvPr>
          <p:cNvSpPr>
            <a:spLocks noGrp="1"/>
          </p:cNvSpPr>
          <p:nvPr>
            <p:ph idx="1"/>
          </p:nvPr>
        </p:nvSpPr>
        <p:spPr>
          <a:xfrm>
            <a:off x="1097279" y="1845734"/>
            <a:ext cx="6454987" cy="4023360"/>
          </a:xfrm>
        </p:spPr>
        <p:txBody>
          <a:bodyPr>
            <a:normAutofit/>
          </a:bodyPr>
          <a:lstStyle/>
          <a:p>
            <a:endParaRPr lang="nl-NL" dirty="0"/>
          </a:p>
          <a:p>
            <a:pPr marL="0" indent="0">
              <a:buNone/>
            </a:pPr>
            <a:r>
              <a:rPr lang="nl-NL" dirty="0" smtClean="0"/>
              <a:t>Voor </a:t>
            </a:r>
            <a:r>
              <a:rPr lang="nl-NL" dirty="0"/>
              <a:t>het onderwijs:</a:t>
            </a:r>
          </a:p>
          <a:p>
            <a:pPr>
              <a:buFont typeface="Wingdings" panose="05000000000000000000" pitchFamily="2" charset="2"/>
              <a:buChar char="§"/>
            </a:pPr>
            <a:r>
              <a:rPr lang="nl-NL" dirty="0"/>
              <a:t>Passend onderwijs (o.a. doormiddel van begeleiding en differentiatie)</a:t>
            </a:r>
          </a:p>
          <a:p>
            <a:pPr>
              <a:buFont typeface="Wingdings" panose="05000000000000000000" pitchFamily="2" charset="2"/>
              <a:buChar char="§"/>
            </a:pPr>
            <a:r>
              <a:rPr lang="nl-NL" dirty="0"/>
              <a:t>Gebruik van ICT tijdens de voorgaande uitleg</a:t>
            </a:r>
          </a:p>
          <a:p>
            <a:pPr>
              <a:buFont typeface="Wingdings" panose="05000000000000000000" pitchFamily="2" charset="2"/>
              <a:buChar char="§"/>
            </a:pPr>
            <a:endParaRPr lang="nl-NL" dirty="0"/>
          </a:p>
        </p:txBody>
      </p:sp>
    </p:spTree>
    <p:extLst>
      <p:ext uri="{BB962C8B-B14F-4D97-AF65-F5344CB8AC3E}">
        <p14:creationId xmlns:p14="http://schemas.microsoft.com/office/powerpoint/2010/main" val="23119804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CBB99103-3DB1-48D9-92CD-DEB0CD72F067}"/>
              </a:ext>
            </a:extLst>
          </p:cNvPr>
          <p:cNvSpPr>
            <a:spLocks noGrp="1"/>
          </p:cNvSpPr>
          <p:nvPr>
            <p:ph type="title"/>
          </p:nvPr>
        </p:nvSpPr>
        <p:spPr/>
        <p:txBody>
          <a:bodyPr/>
          <a:lstStyle/>
          <a:p>
            <a:r>
              <a:rPr lang="nl-NL" dirty="0"/>
              <a:t>Toetsing</a:t>
            </a:r>
          </a:p>
        </p:txBody>
      </p:sp>
      <p:graphicFrame>
        <p:nvGraphicFramePr>
          <p:cNvPr id="7" name="Tijdelijke aanduiding voor inhoud 6">
            <a:extLst>
              <a:ext uri="{FF2B5EF4-FFF2-40B4-BE49-F238E27FC236}">
                <a16:creationId xmlns:a16="http://schemas.microsoft.com/office/drawing/2014/main" xmlns="" id="{A46E1819-541A-4F6D-85E2-5632978FBC6F}"/>
              </a:ext>
            </a:extLst>
          </p:cNvPr>
          <p:cNvGraphicFramePr>
            <a:graphicFrameLocks noGrp="1"/>
          </p:cNvGraphicFramePr>
          <p:nvPr>
            <p:ph idx="1"/>
            <p:extLst>
              <p:ext uri="{D42A27DB-BD31-4B8C-83A1-F6EECF244321}">
                <p14:modId xmlns:p14="http://schemas.microsoft.com/office/powerpoint/2010/main" val="928170076"/>
              </p:ext>
            </p:extLst>
          </p:nvPr>
        </p:nvGraphicFramePr>
        <p:xfrm>
          <a:off x="848138" y="1737361"/>
          <a:ext cx="10721010" cy="5017958"/>
        </p:xfrm>
        <a:graphic>
          <a:graphicData uri="http://schemas.openxmlformats.org/drawingml/2006/table">
            <a:tbl>
              <a:tblPr firstRow="1" firstCol="1" bandRow="1">
                <a:tableStyleId>{5C22544A-7EE6-4342-B048-85BDC9FD1C3A}</a:tableStyleId>
              </a:tblPr>
              <a:tblGrid>
                <a:gridCol w="2679870">
                  <a:extLst>
                    <a:ext uri="{9D8B030D-6E8A-4147-A177-3AD203B41FA5}">
                      <a16:colId xmlns:a16="http://schemas.microsoft.com/office/drawing/2014/main" xmlns="" val="1043210276"/>
                    </a:ext>
                  </a:extLst>
                </a:gridCol>
                <a:gridCol w="2679870">
                  <a:extLst>
                    <a:ext uri="{9D8B030D-6E8A-4147-A177-3AD203B41FA5}">
                      <a16:colId xmlns:a16="http://schemas.microsoft.com/office/drawing/2014/main" xmlns="" val="2234129510"/>
                    </a:ext>
                  </a:extLst>
                </a:gridCol>
                <a:gridCol w="2680635">
                  <a:extLst>
                    <a:ext uri="{9D8B030D-6E8A-4147-A177-3AD203B41FA5}">
                      <a16:colId xmlns:a16="http://schemas.microsoft.com/office/drawing/2014/main" xmlns="" val="3447494124"/>
                    </a:ext>
                  </a:extLst>
                </a:gridCol>
                <a:gridCol w="2680635">
                  <a:extLst>
                    <a:ext uri="{9D8B030D-6E8A-4147-A177-3AD203B41FA5}">
                      <a16:colId xmlns:a16="http://schemas.microsoft.com/office/drawing/2014/main" xmlns="" val="3352109278"/>
                    </a:ext>
                  </a:extLst>
                </a:gridCol>
              </a:tblGrid>
              <a:tr h="219891">
                <a:tc>
                  <a:txBody>
                    <a:bodyPr/>
                    <a:lstStyle/>
                    <a:p>
                      <a:pPr>
                        <a:lnSpc>
                          <a:spcPct val="107000"/>
                        </a:lnSpc>
                        <a:spcAft>
                          <a:spcPts val="0"/>
                        </a:spcAft>
                      </a:pPr>
                      <a:r>
                        <a:rPr lang="nl-NL" sz="1100">
                          <a:effectLst/>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nl-NL" sz="1100">
                          <a:effectLst/>
                        </a:rPr>
                        <a:t>Onvoldoende (0 punten)</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nl-NL" sz="1100">
                          <a:effectLst/>
                        </a:rPr>
                        <a:t>Voldoende (1 punt)</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nl-NL" sz="1100">
                          <a:effectLst/>
                        </a:rPr>
                        <a:t>Goed (2 punten)</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408468124"/>
                  </a:ext>
                </a:extLst>
              </a:tr>
              <a:tr h="1830394">
                <a:tc>
                  <a:txBody>
                    <a:bodyPr/>
                    <a:lstStyle/>
                    <a:p>
                      <a:pPr>
                        <a:lnSpc>
                          <a:spcPct val="107000"/>
                        </a:lnSpc>
                        <a:spcAft>
                          <a:spcPts val="0"/>
                        </a:spcAft>
                      </a:pPr>
                      <a:r>
                        <a:rPr lang="nl-NL" sz="1100" dirty="0">
                          <a:effectLst/>
                        </a:rPr>
                        <a:t> </a:t>
                      </a:r>
                    </a:p>
                    <a:p>
                      <a:pPr>
                        <a:lnSpc>
                          <a:spcPct val="107000"/>
                        </a:lnSpc>
                        <a:spcAft>
                          <a:spcPts val="0"/>
                        </a:spcAft>
                      </a:pPr>
                      <a:r>
                        <a:rPr lang="nl-NL" sz="1100" dirty="0">
                          <a:effectLst/>
                        </a:rPr>
                        <a:t> </a:t>
                      </a:r>
                    </a:p>
                    <a:p>
                      <a:pPr>
                        <a:lnSpc>
                          <a:spcPct val="107000"/>
                        </a:lnSpc>
                        <a:spcAft>
                          <a:spcPts val="0"/>
                        </a:spcAft>
                      </a:pPr>
                      <a:r>
                        <a:rPr lang="nl-NL" sz="1100" dirty="0">
                          <a:effectLst/>
                        </a:rPr>
                        <a:t> </a:t>
                      </a:r>
                    </a:p>
                    <a:p>
                      <a:pPr>
                        <a:lnSpc>
                          <a:spcPct val="107000"/>
                        </a:lnSpc>
                        <a:spcAft>
                          <a:spcPts val="0"/>
                        </a:spcAft>
                      </a:pPr>
                      <a:endParaRPr lang="nl-NL" sz="1100" dirty="0">
                        <a:effectLst/>
                      </a:endParaRPr>
                    </a:p>
                    <a:p>
                      <a:pPr>
                        <a:lnSpc>
                          <a:spcPct val="107000"/>
                        </a:lnSpc>
                        <a:spcAft>
                          <a:spcPts val="0"/>
                        </a:spcAft>
                      </a:pPr>
                      <a:endParaRPr lang="nl-NL" sz="1100" dirty="0">
                        <a:effectLst/>
                      </a:endParaRPr>
                    </a:p>
                    <a:p>
                      <a:pPr>
                        <a:lnSpc>
                          <a:spcPct val="107000"/>
                        </a:lnSpc>
                        <a:spcAft>
                          <a:spcPts val="0"/>
                        </a:spcAft>
                      </a:pPr>
                      <a:r>
                        <a:rPr lang="nl-NL" sz="1100" dirty="0">
                          <a:effectLst/>
                        </a:rPr>
                        <a:t>Argumentatie</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nl-NL" sz="1400" dirty="0">
                          <a:effectLst/>
                        </a:rPr>
                        <a:t>De argumenten voor de getrokken conclusie zijn onvoldoende onderbouwd of de argumenten zijn niet logisch voor de getrokken conclusie. </a:t>
                      </a:r>
                      <a:endParaRPr lang="nl-N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nl-NL" sz="1400" dirty="0">
                          <a:effectLst/>
                        </a:rPr>
                        <a:t>De argumenten voor de getrokken conclusie zijn voldoende onderbouwd en bieden een logische uitleg voor de getrokken conclusie.</a:t>
                      </a:r>
                      <a:endParaRPr lang="nl-N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nl-NL" sz="1400" dirty="0">
                          <a:effectLst/>
                        </a:rPr>
                        <a:t>De argumenten voor de getrokken conclusie zijn uitgebreid onderbouwd en bieden een logische uitleg voor de getrokken conclusie. De leerlingen kunnen tot in detail uitleggen waarom ze voor hun getrokken conclusie gekozen hebben.</a:t>
                      </a:r>
                      <a:endParaRPr lang="nl-N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463919719"/>
                  </a:ext>
                </a:extLst>
              </a:tr>
              <a:tr h="680035">
                <a:tc>
                  <a:txBody>
                    <a:bodyPr/>
                    <a:lstStyle/>
                    <a:p>
                      <a:pPr>
                        <a:lnSpc>
                          <a:spcPct val="107000"/>
                        </a:lnSpc>
                        <a:spcAft>
                          <a:spcPts val="0"/>
                        </a:spcAft>
                      </a:pPr>
                      <a:r>
                        <a:rPr lang="nl-NL" sz="1100">
                          <a:effectLst/>
                        </a:rPr>
                        <a:t> </a:t>
                      </a:r>
                    </a:p>
                    <a:p>
                      <a:pPr>
                        <a:lnSpc>
                          <a:spcPct val="107000"/>
                        </a:lnSpc>
                        <a:spcAft>
                          <a:spcPts val="0"/>
                        </a:spcAft>
                      </a:pPr>
                      <a:r>
                        <a:rPr lang="nl-NL" sz="1100">
                          <a:effectLst/>
                        </a:rPr>
                        <a:t>Presentatie</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nl-NL" sz="1400" dirty="0">
                          <a:effectLst/>
                        </a:rPr>
                        <a:t>De presentatie is onvolledig en de leerlingen hebben geen duidelijke conclusie.</a:t>
                      </a:r>
                      <a:endParaRPr lang="nl-N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nl-NL" sz="1400" dirty="0">
                          <a:effectLst/>
                        </a:rPr>
                        <a:t>De presentatie is volledig en de leerlingen hebben een conclusie kunnen trekken.</a:t>
                      </a:r>
                      <a:endParaRPr lang="nl-N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nl-NL" sz="1400" dirty="0">
                          <a:effectLst/>
                        </a:rPr>
                        <a:t>De presentatie is uitgebreid en leerlingen hebben een duidelijke conclusie kunnen trekken.</a:t>
                      </a:r>
                      <a:endParaRPr lang="nl-N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985230128"/>
                  </a:ext>
                </a:extLst>
              </a:tr>
              <a:tr h="1301309">
                <a:tc>
                  <a:txBody>
                    <a:bodyPr/>
                    <a:lstStyle/>
                    <a:p>
                      <a:pPr>
                        <a:lnSpc>
                          <a:spcPct val="107000"/>
                        </a:lnSpc>
                        <a:spcAft>
                          <a:spcPts val="0"/>
                        </a:spcAft>
                      </a:pPr>
                      <a:r>
                        <a:rPr lang="nl-NL" sz="1100" dirty="0">
                          <a:effectLst/>
                        </a:rPr>
                        <a:t> </a:t>
                      </a:r>
                    </a:p>
                    <a:p>
                      <a:pPr>
                        <a:lnSpc>
                          <a:spcPct val="107000"/>
                        </a:lnSpc>
                        <a:spcAft>
                          <a:spcPts val="0"/>
                        </a:spcAft>
                      </a:pPr>
                      <a:r>
                        <a:rPr lang="nl-NL" sz="1100" dirty="0">
                          <a:effectLst/>
                        </a:rPr>
                        <a:t> </a:t>
                      </a:r>
                    </a:p>
                    <a:p>
                      <a:pPr>
                        <a:lnSpc>
                          <a:spcPct val="107000"/>
                        </a:lnSpc>
                        <a:spcAft>
                          <a:spcPts val="0"/>
                        </a:spcAft>
                      </a:pPr>
                      <a:endParaRPr lang="nl-NL" sz="1100" dirty="0">
                        <a:effectLst/>
                      </a:endParaRPr>
                    </a:p>
                    <a:p>
                      <a:pPr>
                        <a:lnSpc>
                          <a:spcPct val="107000"/>
                        </a:lnSpc>
                        <a:spcAft>
                          <a:spcPts val="0"/>
                        </a:spcAft>
                      </a:pPr>
                      <a:r>
                        <a:rPr lang="nl-NL" sz="1100" dirty="0">
                          <a:effectLst/>
                        </a:rPr>
                        <a:t>Samenwerking</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nl-NL" sz="1400">
                          <a:effectLst/>
                        </a:rPr>
                        <a:t>De leerlingen hebben slecht samengewerkt of hebben andere leerlingen gehinderd in hun opdracht.</a:t>
                      </a:r>
                      <a:endParaRPr lang="nl-NL"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nl-NL" sz="1400" dirty="0">
                          <a:effectLst/>
                        </a:rPr>
                        <a:t>De leerlingen hebben doormiddel van samenwerking elkaar kunnen helpen om tot een standpunt te komen.</a:t>
                      </a:r>
                      <a:endParaRPr lang="nl-N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nl-NL" sz="1400" dirty="0">
                          <a:effectLst/>
                        </a:rPr>
                        <a:t>De leerlingen hebben doormiddel van een goede samenwerking elkaar kunnen versterken en hebben zo een duidelijk gezamenlijk standpunt kunnen innemen.</a:t>
                      </a:r>
                      <a:endParaRPr lang="nl-N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4008744077"/>
                  </a:ext>
                </a:extLst>
              </a:tr>
              <a:tr h="910107">
                <a:tc>
                  <a:txBody>
                    <a:bodyPr/>
                    <a:lstStyle/>
                    <a:p>
                      <a:pPr>
                        <a:lnSpc>
                          <a:spcPct val="107000"/>
                        </a:lnSpc>
                        <a:spcAft>
                          <a:spcPts val="0"/>
                        </a:spcAft>
                      </a:pPr>
                      <a:r>
                        <a:rPr lang="nl-NL" sz="1100" dirty="0">
                          <a:effectLst/>
                        </a:rPr>
                        <a:t> </a:t>
                      </a:r>
                    </a:p>
                    <a:p>
                      <a:pPr>
                        <a:lnSpc>
                          <a:spcPct val="107000"/>
                        </a:lnSpc>
                        <a:spcAft>
                          <a:spcPts val="0"/>
                        </a:spcAft>
                      </a:pPr>
                      <a:endParaRPr lang="nl-NL" sz="1100" dirty="0">
                        <a:effectLst/>
                      </a:endParaRPr>
                    </a:p>
                    <a:p>
                      <a:pPr>
                        <a:lnSpc>
                          <a:spcPct val="107000"/>
                        </a:lnSpc>
                        <a:spcAft>
                          <a:spcPts val="0"/>
                        </a:spcAft>
                      </a:pPr>
                      <a:r>
                        <a:rPr lang="nl-NL" sz="1100" dirty="0">
                          <a:effectLst/>
                        </a:rPr>
                        <a:t>Historische context</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nl-NL" sz="1400">
                          <a:effectLst/>
                        </a:rPr>
                        <a:t>De argumentatie bevat geen onderbouwing die binnen de historische context past.</a:t>
                      </a:r>
                      <a:endParaRPr lang="nl-NL"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nl-NL" sz="1400">
                          <a:effectLst/>
                        </a:rPr>
                        <a:t>De argumentatie past binnen de historische context van de zestiende eeuw en de Nederlandse opstand.</a:t>
                      </a:r>
                      <a:endParaRPr lang="nl-NL"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nl-NL" sz="1400" dirty="0">
                          <a:effectLst/>
                        </a:rPr>
                        <a:t>De argumentatie past binnen de historische context en binnen de argumentatie wordt verwezen naar begrippen uit het tijdvak.</a:t>
                      </a:r>
                      <a:endParaRPr lang="nl-N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21180366"/>
                  </a:ext>
                </a:extLst>
              </a:tr>
            </a:tbl>
          </a:graphicData>
        </a:graphic>
      </p:graphicFrame>
    </p:spTree>
    <p:extLst>
      <p:ext uri="{BB962C8B-B14F-4D97-AF65-F5344CB8AC3E}">
        <p14:creationId xmlns:p14="http://schemas.microsoft.com/office/powerpoint/2010/main" val="17040138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1" name="Rectangle 7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73" name="Rectangle 7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 name="Rectangle 7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3074" name="Picture 2" descr="Portret van Balthasar Gerards">
            <a:extLst>
              <a:ext uri="{FF2B5EF4-FFF2-40B4-BE49-F238E27FC236}">
                <a16:creationId xmlns:a16="http://schemas.microsoft.com/office/drawing/2014/main" xmlns="" id="{92AF6E96-057D-469B-A26B-9BB6CB4A7D3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6954747" y="3822539"/>
            <a:ext cx="1814290" cy="2648599"/>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xmlns="" id="{C0578AC1-5F17-4E2F-A9B9-5C716C6CB348}"/>
              </a:ext>
            </a:extLst>
          </p:cNvPr>
          <p:cNvSpPr>
            <a:spLocks noGrp="1"/>
          </p:cNvSpPr>
          <p:nvPr>
            <p:ph type="title"/>
          </p:nvPr>
        </p:nvSpPr>
        <p:spPr>
          <a:xfrm>
            <a:off x="301106" y="2377062"/>
            <a:ext cx="3222837" cy="2103875"/>
          </a:xfrm>
        </p:spPr>
        <p:txBody>
          <a:bodyPr>
            <a:normAutofit fontScale="90000"/>
          </a:bodyPr>
          <a:lstStyle/>
          <a:p>
            <a:r>
              <a:rPr lang="nl-NL" sz="3600" dirty="0">
                <a:solidFill>
                  <a:srgbClr val="FFFFFF"/>
                </a:solidFill>
              </a:rPr>
              <a:t/>
            </a:r>
            <a:br>
              <a:rPr lang="nl-NL" sz="3600" dirty="0">
                <a:solidFill>
                  <a:srgbClr val="FFFFFF"/>
                </a:solidFill>
              </a:rPr>
            </a:br>
            <a:r>
              <a:rPr lang="nl-NL" sz="3600" dirty="0">
                <a:solidFill>
                  <a:srgbClr val="FFFFFF"/>
                </a:solidFill>
              </a:rPr>
              <a:t/>
            </a:r>
            <a:br>
              <a:rPr lang="nl-NL" sz="3600" dirty="0">
                <a:solidFill>
                  <a:srgbClr val="FFFFFF"/>
                </a:solidFill>
              </a:rPr>
            </a:br>
            <a:r>
              <a:rPr lang="nl-NL" sz="3600" dirty="0">
                <a:solidFill>
                  <a:srgbClr val="FFFFFF"/>
                </a:solidFill>
              </a:rPr>
              <a:t/>
            </a:r>
            <a:br>
              <a:rPr lang="nl-NL" sz="3600" dirty="0">
                <a:solidFill>
                  <a:srgbClr val="FFFFFF"/>
                </a:solidFill>
              </a:rPr>
            </a:br>
            <a:r>
              <a:rPr lang="nl-NL" sz="3600" dirty="0">
                <a:solidFill>
                  <a:srgbClr val="FFFFFF"/>
                </a:solidFill>
              </a:rPr>
              <a:t/>
            </a:r>
            <a:br>
              <a:rPr lang="nl-NL" sz="3600" dirty="0">
                <a:solidFill>
                  <a:srgbClr val="FFFFFF"/>
                </a:solidFill>
              </a:rPr>
            </a:br>
            <a:r>
              <a:rPr lang="nl-NL" sz="3600" dirty="0">
                <a:solidFill>
                  <a:srgbClr val="FFFFFF"/>
                </a:solidFill>
              </a:rPr>
              <a:t/>
            </a:r>
            <a:br>
              <a:rPr lang="nl-NL" sz="3600" dirty="0">
                <a:solidFill>
                  <a:srgbClr val="FFFFFF"/>
                </a:solidFill>
              </a:rPr>
            </a:br>
            <a:r>
              <a:rPr lang="nl-NL" sz="3600" dirty="0">
                <a:solidFill>
                  <a:srgbClr val="FFFFFF"/>
                </a:solidFill>
              </a:rPr>
              <a:t/>
            </a:r>
            <a:br>
              <a:rPr lang="nl-NL" sz="3600" dirty="0">
                <a:solidFill>
                  <a:srgbClr val="FFFFFF"/>
                </a:solidFill>
              </a:rPr>
            </a:br>
            <a:r>
              <a:rPr lang="nl-NL" sz="3600" dirty="0">
                <a:solidFill>
                  <a:srgbClr val="FFFFFF"/>
                </a:solidFill>
              </a:rPr>
              <a:t/>
            </a:r>
            <a:br>
              <a:rPr lang="nl-NL" sz="3600" dirty="0">
                <a:solidFill>
                  <a:srgbClr val="FFFFFF"/>
                </a:solidFill>
              </a:rPr>
            </a:br>
            <a:r>
              <a:rPr lang="nl-NL" sz="3600" dirty="0">
                <a:solidFill>
                  <a:srgbClr val="FFFFFF"/>
                </a:solidFill>
              </a:rPr>
              <a:t/>
            </a:r>
            <a:br>
              <a:rPr lang="nl-NL" sz="3600" dirty="0">
                <a:solidFill>
                  <a:srgbClr val="FFFFFF"/>
                </a:solidFill>
              </a:rPr>
            </a:br>
            <a:r>
              <a:rPr lang="nl-NL" sz="3600" dirty="0">
                <a:solidFill>
                  <a:srgbClr val="FFFFFF"/>
                </a:solidFill>
              </a:rPr>
              <a:t/>
            </a:r>
            <a:br>
              <a:rPr lang="nl-NL" sz="3600" dirty="0">
                <a:solidFill>
                  <a:srgbClr val="FFFFFF"/>
                </a:solidFill>
              </a:rPr>
            </a:br>
            <a:r>
              <a:rPr lang="nl-NL" sz="3600" b="1" dirty="0">
                <a:solidFill>
                  <a:srgbClr val="FFFFFF"/>
                </a:solidFill>
              </a:rPr>
              <a:t>Ideevorming en product</a:t>
            </a:r>
            <a:r>
              <a:rPr lang="nl-NL" sz="3600" dirty="0">
                <a:solidFill>
                  <a:srgbClr val="FFFFFF"/>
                </a:solidFill>
              </a:rPr>
              <a:t/>
            </a:r>
            <a:br>
              <a:rPr lang="nl-NL" sz="3600" dirty="0">
                <a:solidFill>
                  <a:srgbClr val="FFFFFF"/>
                </a:solidFill>
              </a:rPr>
            </a:br>
            <a:endParaRPr lang="nl-NL" sz="3600" dirty="0">
              <a:solidFill>
                <a:srgbClr val="FFFFFF"/>
              </a:solidFill>
            </a:endParaRPr>
          </a:p>
        </p:txBody>
      </p:sp>
      <p:cxnSp>
        <p:nvCxnSpPr>
          <p:cNvPr id="7" name="Rechte verbindingslijn met pijl 6">
            <a:extLst>
              <a:ext uri="{FF2B5EF4-FFF2-40B4-BE49-F238E27FC236}">
                <a16:creationId xmlns:a16="http://schemas.microsoft.com/office/drawing/2014/main" xmlns="" id="{C8EDBFBF-0429-4B7E-889D-15B6AEE70B26}"/>
              </a:ext>
            </a:extLst>
          </p:cNvPr>
          <p:cNvCxnSpPr/>
          <p:nvPr/>
        </p:nvCxnSpPr>
        <p:spPr>
          <a:xfrm flipV="1">
            <a:off x="7800841" y="2502125"/>
            <a:ext cx="0" cy="12098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3076" name="Picture 4" descr="Afbeeldingsresultaat voor question mark">
            <a:extLst>
              <a:ext uri="{FF2B5EF4-FFF2-40B4-BE49-F238E27FC236}">
                <a16:creationId xmlns:a16="http://schemas.microsoft.com/office/drawing/2014/main" xmlns="" id="{527977A5-2912-4AE5-928F-04CBC65316B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08265" y="151676"/>
            <a:ext cx="1860772" cy="2350449"/>
          </a:xfrm>
          <a:prstGeom prst="rect">
            <a:avLst/>
          </a:prstGeom>
          <a:noFill/>
          <a:extLst>
            <a:ext uri="{909E8E84-426E-40DD-AFC4-6F175D3DCCD1}">
              <a14:hiddenFill xmlns:a14="http://schemas.microsoft.com/office/drawing/2010/main">
                <a:solidFill>
                  <a:srgbClr val="FFFFFF"/>
                </a:solidFill>
              </a14:hiddenFill>
            </a:ext>
          </a:extLst>
        </p:spPr>
      </p:pic>
      <p:sp>
        <p:nvSpPr>
          <p:cNvPr id="10" name="Tekstvak 9">
            <a:extLst>
              <a:ext uri="{FF2B5EF4-FFF2-40B4-BE49-F238E27FC236}">
                <a16:creationId xmlns:a16="http://schemas.microsoft.com/office/drawing/2014/main" xmlns="" id="{74FA6088-34D5-4008-833C-26082C458417}"/>
              </a:ext>
            </a:extLst>
          </p:cNvPr>
          <p:cNvSpPr txBox="1"/>
          <p:nvPr/>
        </p:nvSpPr>
        <p:spPr>
          <a:xfrm>
            <a:off x="6722409" y="6451632"/>
            <a:ext cx="2278966" cy="923330"/>
          </a:xfrm>
          <a:prstGeom prst="rect">
            <a:avLst/>
          </a:prstGeom>
          <a:noFill/>
        </p:spPr>
        <p:txBody>
          <a:bodyPr wrap="square" rtlCol="0">
            <a:spAutoFit/>
          </a:bodyPr>
          <a:lstStyle/>
          <a:p>
            <a:pPr algn="ctr"/>
            <a:r>
              <a:rPr lang="nl-NL" b="1" dirty="0"/>
              <a:t>Balthasar Gerards</a:t>
            </a:r>
          </a:p>
          <a:p>
            <a:r>
              <a:rPr lang="nl-NL" dirty="0"/>
              <a:t/>
            </a:r>
            <a:br>
              <a:rPr lang="nl-NL" dirty="0"/>
            </a:br>
            <a:endParaRPr lang="nl-NL" dirty="0"/>
          </a:p>
        </p:txBody>
      </p:sp>
    </p:spTree>
    <p:extLst>
      <p:ext uri="{BB962C8B-B14F-4D97-AF65-F5344CB8AC3E}">
        <p14:creationId xmlns:p14="http://schemas.microsoft.com/office/powerpoint/2010/main" val="17456571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5">
            <a:extLst>
              <a:ext uri="{FF2B5EF4-FFF2-40B4-BE49-F238E27FC236}">
                <a16:creationId xmlns:a16="http://schemas.microsoft.com/office/drawing/2014/main" xmlns="" id="{E166A85A-2383-4913-B9AF-F6C6AD849B31}"/>
              </a:ext>
            </a:extLst>
          </p:cNvPr>
          <p:cNvSpPr/>
          <p:nvPr/>
        </p:nvSpPr>
        <p:spPr>
          <a:xfrm>
            <a:off x="689317" y="1392702"/>
            <a:ext cx="10874326" cy="70338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nl-NL"/>
          </a:p>
        </p:txBody>
      </p:sp>
      <p:sp>
        <p:nvSpPr>
          <p:cNvPr id="2" name="Titel 1">
            <a:extLst>
              <a:ext uri="{FF2B5EF4-FFF2-40B4-BE49-F238E27FC236}">
                <a16:creationId xmlns:a16="http://schemas.microsoft.com/office/drawing/2014/main" xmlns="" id="{31CBC0BC-4E83-4017-A96A-DBBEB83549E6}"/>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xmlns="" id="{2BFFD1F1-8294-4732-BEF1-1A09B1B9B8D4}"/>
              </a:ext>
            </a:extLst>
          </p:cNvPr>
          <p:cNvSpPr>
            <a:spLocks noGrp="1"/>
          </p:cNvSpPr>
          <p:nvPr>
            <p:ph idx="1"/>
          </p:nvPr>
        </p:nvSpPr>
        <p:spPr/>
        <p:txBody>
          <a:bodyPr/>
          <a:lstStyle/>
          <a:p>
            <a:endParaRPr lang="nl-NL" dirty="0"/>
          </a:p>
        </p:txBody>
      </p:sp>
      <p:pic>
        <p:nvPicPr>
          <p:cNvPr id="4" name="Afbeelding 3">
            <a:extLst>
              <a:ext uri="{FF2B5EF4-FFF2-40B4-BE49-F238E27FC236}">
                <a16:creationId xmlns:a16="http://schemas.microsoft.com/office/drawing/2014/main" xmlns="" id="{8F349132-CB29-4568-B203-11A3D653C227}"/>
              </a:ext>
            </a:extLst>
          </p:cNvPr>
          <p:cNvPicPr>
            <a:picLocks noChangeAspect="1"/>
          </p:cNvPicPr>
          <p:nvPr/>
        </p:nvPicPr>
        <p:blipFill>
          <a:blip r:embed="rId2"/>
          <a:stretch>
            <a:fillRect/>
          </a:stretch>
        </p:blipFill>
        <p:spPr>
          <a:xfrm>
            <a:off x="1510748" y="0"/>
            <a:ext cx="9110359" cy="6843598"/>
          </a:xfrm>
          <a:prstGeom prst="rect">
            <a:avLst/>
          </a:prstGeom>
        </p:spPr>
      </p:pic>
    </p:spTree>
    <p:extLst>
      <p:ext uri="{BB962C8B-B14F-4D97-AF65-F5344CB8AC3E}">
        <p14:creationId xmlns:p14="http://schemas.microsoft.com/office/powerpoint/2010/main" val="6976309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xmlns="" id="{6DD6F7F3-D99E-4797-AC2F-EA3640895DC0}"/>
              </a:ext>
            </a:extLst>
          </p:cNvPr>
          <p:cNvSpPr/>
          <p:nvPr/>
        </p:nvSpPr>
        <p:spPr>
          <a:xfrm>
            <a:off x="781878" y="1298713"/>
            <a:ext cx="10999305" cy="135172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nl-NL"/>
          </a:p>
        </p:txBody>
      </p:sp>
      <p:sp>
        <p:nvSpPr>
          <p:cNvPr id="2" name="Titel 1">
            <a:extLst>
              <a:ext uri="{FF2B5EF4-FFF2-40B4-BE49-F238E27FC236}">
                <a16:creationId xmlns:a16="http://schemas.microsoft.com/office/drawing/2014/main" xmlns="" id="{761B0485-C406-40F5-9893-A9EFB1738E25}"/>
              </a:ext>
            </a:extLst>
          </p:cNvPr>
          <p:cNvSpPr>
            <a:spLocks noGrp="1"/>
          </p:cNvSpPr>
          <p:nvPr>
            <p:ph type="title"/>
          </p:nvPr>
        </p:nvSpPr>
        <p:spPr/>
        <p:txBody>
          <a:bodyPr/>
          <a:lstStyle/>
          <a:p>
            <a:endParaRPr lang="nl-NL" dirty="0"/>
          </a:p>
        </p:txBody>
      </p:sp>
      <p:pic>
        <p:nvPicPr>
          <p:cNvPr id="4098" name="Picture 2" descr="Portrait of Philip II of Spain by Sofonisba Anguissola - 002b.jpg">
            <a:extLst>
              <a:ext uri="{FF2B5EF4-FFF2-40B4-BE49-F238E27FC236}">
                <a16:creationId xmlns:a16="http://schemas.microsoft.com/office/drawing/2014/main" xmlns="" id="{86409B5E-2EE3-4587-A656-E73195BAF721}"/>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57757" y="1298711"/>
            <a:ext cx="3086892" cy="3796877"/>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Gregory XIII.jpg">
            <a:extLst>
              <a:ext uri="{FF2B5EF4-FFF2-40B4-BE49-F238E27FC236}">
                <a16:creationId xmlns:a16="http://schemas.microsoft.com/office/drawing/2014/main" xmlns="" id="{A09EABBF-EB64-48FD-9B33-AB1020A39E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9676" y="1298712"/>
            <a:ext cx="3174738" cy="3796877"/>
          </a:xfrm>
          <a:prstGeom prst="rect">
            <a:avLst/>
          </a:prstGeom>
          <a:noFill/>
          <a:extLst>
            <a:ext uri="{909E8E84-426E-40DD-AFC4-6F175D3DCCD1}">
              <a14:hiddenFill xmlns:a14="http://schemas.microsoft.com/office/drawing/2010/main">
                <a:solidFill>
                  <a:srgbClr val="FFFFFF"/>
                </a:solidFill>
              </a14:hiddenFill>
            </a:ext>
          </a:extLst>
        </p:spPr>
      </p:pic>
      <p:sp>
        <p:nvSpPr>
          <p:cNvPr id="3" name="Tekstvak 2">
            <a:extLst>
              <a:ext uri="{FF2B5EF4-FFF2-40B4-BE49-F238E27FC236}">
                <a16:creationId xmlns:a16="http://schemas.microsoft.com/office/drawing/2014/main" xmlns="" id="{41E59AD0-87B8-49F2-997E-8D2C8580F4AA}"/>
              </a:ext>
            </a:extLst>
          </p:cNvPr>
          <p:cNvSpPr txBox="1"/>
          <p:nvPr/>
        </p:nvSpPr>
        <p:spPr>
          <a:xfrm>
            <a:off x="657757" y="5095588"/>
            <a:ext cx="10696657" cy="369332"/>
          </a:xfrm>
          <a:prstGeom prst="rect">
            <a:avLst/>
          </a:prstGeom>
          <a:noFill/>
        </p:spPr>
        <p:txBody>
          <a:bodyPr wrap="square" rtlCol="0">
            <a:spAutoFit/>
          </a:bodyPr>
          <a:lstStyle/>
          <a:p>
            <a:r>
              <a:rPr lang="nl-NL" b="1" dirty="0"/>
              <a:t>Filips II van Spanje					Maurits van Oranje		                            Paus Gregorius XIII</a:t>
            </a:r>
          </a:p>
        </p:txBody>
      </p:sp>
      <p:pic>
        <p:nvPicPr>
          <p:cNvPr id="1026" name="Picture 2" descr="Michiel Jansz van Mierevelt - Maurits prins van Oranje-edit 1.jpg">
            <a:extLst>
              <a:ext uri="{FF2B5EF4-FFF2-40B4-BE49-F238E27FC236}">
                <a16:creationId xmlns:a16="http://schemas.microsoft.com/office/drawing/2014/main" xmlns="" id="{AF87220C-A23D-44AE-9E1C-7E7A6DB749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91854" y="1091494"/>
            <a:ext cx="2565538" cy="4002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6805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746EAB7A-A232-4AB8-A4B2-B70996AB6640}"/>
              </a:ext>
            </a:extLst>
          </p:cNvPr>
          <p:cNvSpPr>
            <a:spLocks noGrp="1"/>
          </p:cNvSpPr>
          <p:nvPr>
            <p:ph type="title"/>
          </p:nvPr>
        </p:nvSpPr>
        <p:spPr/>
        <p:txBody>
          <a:bodyPr/>
          <a:lstStyle/>
          <a:p>
            <a:r>
              <a:rPr lang="nl-NL" dirty="0"/>
              <a:t>Kern/Overheidsdoelen</a:t>
            </a:r>
          </a:p>
        </p:txBody>
      </p:sp>
      <p:sp>
        <p:nvSpPr>
          <p:cNvPr id="3" name="Tijdelijke aanduiding voor inhoud 2">
            <a:extLst>
              <a:ext uri="{FF2B5EF4-FFF2-40B4-BE49-F238E27FC236}">
                <a16:creationId xmlns:a16="http://schemas.microsoft.com/office/drawing/2014/main" xmlns="" id="{98B1DB63-C879-4A2F-A84A-960307745E4E}"/>
              </a:ext>
            </a:extLst>
          </p:cNvPr>
          <p:cNvSpPr>
            <a:spLocks noGrp="1"/>
          </p:cNvSpPr>
          <p:nvPr>
            <p:ph idx="1"/>
          </p:nvPr>
        </p:nvSpPr>
        <p:spPr/>
        <p:txBody>
          <a:bodyPr/>
          <a:lstStyle/>
          <a:p>
            <a:r>
              <a:rPr lang="nl-NL" dirty="0"/>
              <a:t>37. De leerling leert een kader van tien tijdvakken te gebruiken om gebeurtenissen, ontwikkelingen en personen in hun tijd te plaatsen. De leerling leert hierbij over kenmerkende aspecten van de volgende tijdvakken:</a:t>
            </a:r>
          </a:p>
          <a:p>
            <a:r>
              <a:rPr lang="nl-NL" dirty="0"/>
              <a:t>- tijd van ontdekkers en hervormers (1500 – 1600);</a:t>
            </a:r>
          </a:p>
          <a:p>
            <a:endParaRPr lang="nl-NL" dirty="0"/>
          </a:p>
          <a:p>
            <a:r>
              <a:rPr lang="nl-NL" dirty="0"/>
              <a:t>40. De leerling leert historische bronnen te gebruiken om zich een beeld van een tijdvak te vormen of antwoorden te vinden op vragen, en hij leert daarbij ook de eigen cultuurhistorische omgeving te betrekken.</a:t>
            </a:r>
          </a:p>
        </p:txBody>
      </p:sp>
      <p:sp>
        <p:nvSpPr>
          <p:cNvPr id="4" name="Tekstvak 3">
            <a:extLst>
              <a:ext uri="{FF2B5EF4-FFF2-40B4-BE49-F238E27FC236}">
                <a16:creationId xmlns:a16="http://schemas.microsoft.com/office/drawing/2014/main" xmlns="" id="{ED5EDCBA-CFE9-4566-B22C-C0DD3F2B91A5}"/>
              </a:ext>
            </a:extLst>
          </p:cNvPr>
          <p:cNvSpPr txBox="1"/>
          <p:nvPr/>
        </p:nvSpPr>
        <p:spPr>
          <a:xfrm>
            <a:off x="132522" y="6414052"/>
            <a:ext cx="11728174" cy="307777"/>
          </a:xfrm>
          <a:prstGeom prst="rect">
            <a:avLst/>
          </a:prstGeom>
          <a:noFill/>
        </p:spPr>
        <p:txBody>
          <a:bodyPr wrap="square" rtlCol="0">
            <a:spAutoFit/>
          </a:bodyPr>
          <a:lstStyle/>
          <a:p>
            <a:r>
              <a:rPr lang="nl-NL" sz="1400" dirty="0" err="1">
                <a:solidFill>
                  <a:schemeClr val="bg1"/>
                </a:solidFill>
              </a:rPr>
              <a:t>Noordink</a:t>
            </a:r>
            <a:r>
              <a:rPr lang="nl-NL" sz="1400" dirty="0">
                <a:solidFill>
                  <a:schemeClr val="bg1"/>
                </a:solidFill>
              </a:rPr>
              <a:t>, H &amp; </a:t>
            </a:r>
            <a:r>
              <a:rPr lang="nl-NL" sz="1400" dirty="0" err="1">
                <a:solidFill>
                  <a:schemeClr val="bg1"/>
                </a:solidFill>
              </a:rPr>
              <a:t>Rozing</a:t>
            </a:r>
            <a:r>
              <a:rPr lang="nl-NL" sz="1400" dirty="0">
                <a:solidFill>
                  <a:schemeClr val="bg1"/>
                </a:solidFill>
              </a:rPr>
              <a:t>, G. (2007). Concretisering van de kerndoelen Mens en Maatschappij. Enschede. Stichting Leerplan Ontwikkeling</a:t>
            </a:r>
          </a:p>
        </p:txBody>
      </p:sp>
    </p:spTree>
    <p:extLst>
      <p:ext uri="{BB962C8B-B14F-4D97-AF65-F5344CB8AC3E}">
        <p14:creationId xmlns:p14="http://schemas.microsoft.com/office/powerpoint/2010/main" val="23024352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36D0CF7A-A640-4545-807F-8101A2B49A06}"/>
              </a:ext>
            </a:extLst>
          </p:cNvPr>
          <p:cNvSpPr>
            <a:spLocks noGrp="1"/>
          </p:cNvSpPr>
          <p:nvPr>
            <p:ph type="title"/>
          </p:nvPr>
        </p:nvSpPr>
        <p:spPr/>
        <p:txBody>
          <a:bodyPr/>
          <a:lstStyle/>
          <a:p>
            <a:r>
              <a:rPr lang="nl-NL" dirty="0"/>
              <a:t>Lesdoelen</a:t>
            </a:r>
          </a:p>
        </p:txBody>
      </p:sp>
      <p:sp>
        <p:nvSpPr>
          <p:cNvPr id="3" name="Tijdelijke aanduiding voor inhoud 2">
            <a:extLst>
              <a:ext uri="{FF2B5EF4-FFF2-40B4-BE49-F238E27FC236}">
                <a16:creationId xmlns:a16="http://schemas.microsoft.com/office/drawing/2014/main" xmlns="" id="{449E4708-9EDD-423F-A291-878C3344A588}"/>
              </a:ext>
            </a:extLst>
          </p:cNvPr>
          <p:cNvSpPr>
            <a:spLocks noGrp="1"/>
          </p:cNvSpPr>
          <p:nvPr>
            <p:ph idx="1"/>
          </p:nvPr>
        </p:nvSpPr>
        <p:spPr/>
        <p:txBody>
          <a:bodyPr>
            <a:normAutofit lnSpcReduction="10000"/>
          </a:bodyPr>
          <a:lstStyle/>
          <a:p>
            <a:pPr marL="0" indent="0">
              <a:buNone/>
            </a:pPr>
            <a:endParaRPr lang="nl-NL" dirty="0"/>
          </a:p>
          <a:p>
            <a:pPr>
              <a:buFont typeface="Wingdings" panose="05000000000000000000" pitchFamily="2" charset="2"/>
              <a:buChar char="§"/>
            </a:pPr>
            <a:r>
              <a:rPr lang="nl-NL" dirty="0"/>
              <a:t>De leerlingen kunnen doormiddel van een onderzoek een conclusie vormen (Doel 40)</a:t>
            </a:r>
          </a:p>
          <a:p>
            <a:pPr>
              <a:buFont typeface="Wingdings" panose="05000000000000000000" pitchFamily="2" charset="2"/>
              <a:buChar char="§"/>
            </a:pPr>
            <a:endParaRPr lang="nl-NL" dirty="0"/>
          </a:p>
          <a:p>
            <a:pPr>
              <a:buFont typeface="Wingdings" panose="05000000000000000000" pitchFamily="2" charset="2"/>
              <a:buChar char="§"/>
            </a:pPr>
            <a:r>
              <a:rPr lang="nl-NL" dirty="0"/>
              <a:t> De leerlingen kunnen na de opdracht uitleggen wie de potentiële daders waren en hoe zij met Willem van Oranje verbonden waren (Doel 37)</a:t>
            </a:r>
          </a:p>
          <a:p>
            <a:pPr>
              <a:buFont typeface="Wingdings" panose="05000000000000000000" pitchFamily="2" charset="2"/>
              <a:buChar char="§"/>
            </a:pPr>
            <a:endParaRPr lang="nl-NL" dirty="0"/>
          </a:p>
          <a:p>
            <a:pPr>
              <a:buFont typeface="Wingdings" panose="05000000000000000000" pitchFamily="2" charset="2"/>
              <a:buChar char="§"/>
            </a:pPr>
            <a:r>
              <a:rPr lang="nl-NL" dirty="0"/>
              <a:t> De leerlingen kunnen doormiddel van samenwerking tot een gezamenlijk antwoord komen en dit presenteren</a:t>
            </a:r>
          </a:p>
          <a:p>
            <a:pPr>
              <a:buFont typeface="Wingdings" panose="05000000000000000000" pitchFamily="2" charset="2"/>
              <a:buChar char="§"/>
            </a:pPr>
            <a:endParaRPr lang="nl-NL" dirty="0"/>
          </a:p>
          <a:p>
            <a:pPr>
              <a:buFont typeface="Wingdings" panose="05000000000000000000" pitchFamily="2" charset="2"/>
              <a:buChar char="§"/>
            </a:pPr>
            <a:r>
              <a:rPr lang="nl-NL" dirty="0"/>
              <a:t>De leerlingen kunnen na de opdracht uitleggen hoe zij tot hun conclusie gekomen zijn en welke denkstappen zij genomen hebben.</a:t>
            </a:r>
          </a:p>
        </p:txBody>
      </p:sp>
    </p:spTree>
    <p:extLst>
      <p:ext uri="{BB962C8B-B14F-4D97-AF65-F5344CB8AC3E}">
        <p14:creationId xmlns:p14="http://schemas.microsoft.com/office/powerpoint/2010/main" val="20804768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43ECD40B-8FBE-4686-A269-B07D73ACC97E}"/>
              </a:ext>
            </a:extLst>
          </p:cNvPr>
          <p:cNvSpPr>
            <a:spLocks noGrp="1"/>
          </p:cNvSpPr>
          <p:nvPr>
            <p:ph type="title"/>
          </p:nvPr>
        </p:nvSpPr>
        <p:spPr/>
        <p:txBody>
          <a:bodyPr/>
          <a:lstStyle/>
          <a:p>
            <a:r>
              <a:rPr lang="nl-NL" dirty="0"/>
              <a:t>Historisch redeneren</a:t>
            </a:r>
          </a:p>
        </p:txBody>
      </p:sp>
      <p:sp>
        <p:nvSpPr>
          <p:cNvPr id="3" name="Tijdelijke aanduiding voor inhoud 2">
            <a:extLst>
              <a:ext uri="{FF2B5EF4-FFF2-40B4-BE49-F238E27FC236}">
                <a16:creationId xmlns:a16="http://schemas.microsoft.com/office/drawing/2014/main" xmlns="" id="{57038620-C8D5-44F3-AE58-561E1D54B87E}"/>
              </a:ext>
            </a:extLst>
          </p:cNvPr>
          <p:cNvSpPr>
            <a:spLocks noGrp="1"/>
          </p:cNvSpPr>
          <p:nvPr>
            <p:ph idx="1"/>
          </p:nvPr>
        </p:nvSpPr>
        <p:spPr/>
        <p:txBody>
          <a:bodyPr/>
          <a:lstStyle/>
          <a:p>
            <a:endParaRPr lang="nl-NL" dirty="0"/>
          </a:p>
          <a:p>
            <a:r>
              <a:rPr lang="nl-NL" dirty="0"/>
              <a:t>1. stellen van historische vragen  </a:t>
            </a:r>
          </a:p>
          <a:p>
            <a:r>
              <a:rPr lang="nl-NL" dirty="0"/>
              <a:t>2. gebruiken van bronnen </a:t>
            </a:r>
          </a:p>
          <a:p>
            <a:r>
              <a:rPr lang="nl-NL" dirty="0"/>
              <a:t>3. contextualiseren </a:t>
            </a:r>
          </a:p>
          <a:p>
            <a:r>
              <a:rPr lang="nl-NL" dirty="0"/>
              <a:t>4. argumenteren </a:t>
            </a:r>
          </a:p>
          <a:p>
            <a:r>
              <a:rPr lang="nl-NL" dirty="0"/>
              <a:t>5. gebruiken van historische begrippen </a:t>
            </a:r>
          </a:p>
          <a:p>
            <a:r>
              <a:rPr lang="nl-NL" dirty="0"/>
              <a:t>6. gebruiken van structuurbegrippen</a:t>
            </a:r>
          </a:p>
        </p:txBody>
      </p:sp>
      <p:pic>
        <p:nvPicPr>
          <p:cNvPr id="5" name="Afbeelding 4" descr="Vinkje">
            <a:extLst>
              <a:ext uri="{FF2B5EF4-FFF2-40B4-BE49-F238E27FC236}">
                <a16:creationId xmlns:a16="http://schemas.microsoft.com/office/drawing/2014/main" xmlns="" id="{C7BA259D-998B-4F18-BF42-98E105E077EE}"/>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4538869" y="2282688"/>
            <a:ext cx="434008" cy="434008"/>
          </a:xfrm>
          <a:prstGeom prst="rect">
            <a:avLst/>
          </a:prstGeom>
        </p:spPr>
      </p:pic>
      <p:pic>
        <p:nvPicPr>
          <p:cNvPr id="6" name="Afbeelding 5" descr="Vinkje">
            <a:extLst>
              <a:ext uri="{FF2B5EF4-FFF2-40B4-BE49-F238E27FC236}">
                <a16:creationId xmlns:a16="http://schemas.microsoft.com/office/drawing/2014/main" xmlns="" id="{41570AF5-DE93-4579-8F37-D04E5614F725}"/>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3929142" y="2716696"/>
            <a:ext cx="434008" cy="434008"/>
          </a:xfrm>
          <a:prstGeom prst="rect">
            <a:avLst/>
          </a:prstGeom>
        </p:spPr>
      </p:pic>
      <p:pic>
        <p:nvPicPr>
          <p:cNvPr id="7" name="Afbeelding 6" descr="Vinkje">
            <a:extLst>
              <a:ext uri="{FF2B5EF4-FFF2-40B4-BE49-F238E27FC236}">
                <a16:creationId xmlns:a16="http://schemas.microsoft.com/office/drawing/2014/main" xmlns="" id="{9BB7DCAE-55AC-4E3C-A51C-547677D4D05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3296223" y="3173896"/>
            <a:ext cx="434008" cy="434008"/>
          </a:xfrm>
          <a:prstGeom prst="rect">
            <a:avLst/>
          </a:prstGeom>
        </p:spPr>
      </p:pic>
      <p:pic>
        <p:nvPicPr>
          <p:cNvPr id="8" name="Afbeelding 7" descr="Vinkje">
            <a:extLst>
              <a:ext uri="{FF2B5EF4-FFF2-40B4-BE49-F238E27FC236}">
                <a16:creationId xmlns:a16="http://schemas.microsoft.com/office/drawing/2014/main" xmlns="" id="{A5A7FE8D-5ABB-4E8C-A543-6F6130D40CC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3079219" y="3607904"/>
            <a:ext cx="434008" cy="434008"/>
          </a:xfrm>
          <a:prstGeom prst="rect">
            <a:avLst/>
          </a:prstGeom>
        </p:spPr>
      </p:pic>
      <p:pic>
        <p:nvPicPr>
          <p:cNvPr id="9" name="Afbeelding 8" descr="Vinkje">
            <a:extLst>
              <a:ext uri="{FF2B5EF4-FFF2-40B4-BE49-F238E27FC236}">
                <a16:creationId xmlns:a16="http://schemas.microsoft.com/office/drawing/2014/main" xmlns="" id="{6844775D-2857-4FA6-B7A0-661B58E084A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5278162" y="4041912"/>
            <a:ext cx="434008" cy="434008"/>
          </a:xfrm>
          <a:prstGeom prst="rect">
            <a:avLst/>
          </a:prstGeom>
        </p:spPr>
      </p:pic>
      <p:pic>
        <p:nvPicPr>
          <p:cNvPr id="10" name="Afbeelding 9" descr="Vinkje">
            <a:extLst>
              <a:ext uri="{FF2B5EF4-FFF2-40B4-BE49-F238E27FC236}">
                <a16:creationId xmlns:a16="http://schemas.microsoft.com/office/drawing/2014/main" xmlns="" id="{9AE3D1D0-8C31-4BA0-8690-75FFB64717C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5061158" y="4477551"/>
            <a:ext cx="434008" cy="434008"/>
          </a:xfrm>
          <a:prstGeom prst="rect">
            <a:avLst/>
          </a:prstGeom>
        </p:spPr>
      </p:pic>
      <p:pic>
        <p:nvPicPr>
          <p:cNvPr id="7170" name="Picture 2" descr="Afbeeldingsresultaat voor historisch redeneren">
            <a:extLst>
              <a:ext uri="{FF2B5EF4-FFF2-40B4-BE49-F238E27FC236}">
                <a16:creationId xmlns:a16="http://schemas.microsoft.com/office/drawing/2014/main" xmlns="" id="{4919D500-7A36-4BF4-BECE-A712F483BD6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7926" y="2172862"/>
            <a:ext cx="4757044" cy="28700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15455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Afbeeldingsresultaat voor tijd van ontdekkers en hervormers">
            <a:extLst>
              <a:ext uri="{FF2B5EF4-FFF2-40B4-BE49-F238E27FC236}">
                <a16:creationId xmlns:a16="http://schemas.microsoft.com/office/drawing/2014/main" xmlns="" id="{AAA63248-3BCD-448C-80C5-8AF86B9D7941}"/>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8020570" y="2084269"/>
            <a:ext cx="3135109" cy="3135109"/>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xmlns="" id="{CE761D43-A036-45EA-A297-83BACEB3017A}"/>
              </a:ext>
            </a:extLst>
          </p:cNvPr>
          <p:cNvSpPr>
            <a:spLocks noGrp="1"/>
          </p:cNvSpPr>
          <p:nvPr>
            <p:ph type="title"/>
          </p:nvPr>
        </p:nvSpPr>
        <p:spPr>
          <a:xfrm>
            <a:off x="1097280" y="286603"/>
            <a:ext cx="10058400" cy="1450757"/>
          </a:xfrm>
        </p:spPr>
        <p:txBody>
          <a:bodyPr>
            <a:normAutofit/>
          </a:bodyPr>
          <a:lstStyle/>
          <a:p>
            <a:r>
              <a:rPr lang="nl-NL" dirty="0"/>
              <a:t>Oriëntatiekennis</a:t>
            </a:r>
          </a:p>
        </p:txBody>
      </p:sp>
      <p:sp>
        <p:nvSpPr>
          <p:cNvPr id="3" name="Tijdelijke aanduiding voor inhoud 2">
            <a:extLst>
              <a:ext uri="{FF2B5EF4-FFF2-40B4-BE49-F238E27FC236}">
                <a16:creationId xmlns:a16="http://schemas.microsoft.com/office/drawing/2014/main" xmlns="" id="{6DD5B4CC-A199-4578-BFAB-1691B06E9212}"/>
              </a:ext>
            </a:extLst>
          </p:cNvPr>
          <p:cNvSpPr>
            <a:spLocks noGrp="1"/>
          </p:cNvSpPr>
          <p:nvPr>
            <p:ph idx="1"/>
          </p:nvPr>
        </p:nvSpPr>
        <p:spPr>
          <a:xfrm>
            <a:off x="1097279" y="1845734"/>
            <a:ext cx="6454987" cy="4023360"/>
          </a:xfrm>
        </p:spPr>
        <p:txBody>
          <a:bodyPr>
            <a:normAutofit/>
          </a:bodyPr>
          <a:lstStyle/>
          <a:p>
            <a:pPr>
              <a:lnSpc>
                <a:spcPct val="80000"/>
              </a:lnSpc>
              <a:buFont typeface="Wingdings" panose="05000000000000000000" pitchFamily="2" charset="2"/>
              <a:buChar char="§"/>
            </a:pPr>
            <a:endParaRPr lang="nl-NL" dirty="0"/>
          </a:p>
          <a:p>
            <a:pPr>
              <a:lnSpc>
                <a:spcPct val="80000"/>
              </a:lnSpc>
              <a:buFont typeface="Wingdings" panose="05000000000000000000" pitchFamily="2" charset="2"/>
              <a:buChar char="§"/>
            </a:pPr>
            <a:r>
              <a:rPr lang="nl-NL" dirty="0"/>
              <a:t>De opdracht gaat voornamelijk in op begripsvorming.</a:t>
            </a:r>
          </a:p>
          <a:p>
            <a:pPr marL="0" indent="0">
              <a:lnSpc>
                <a:spcPct val="80000"/>
              </a:lnSpc>
              <a:buNone/>
            </a:pPr>
            <a:endParaRPr lang="nl-NL" dirty="0"/>
          </a:p>
          <a:p>
            <a:pPr>
              <a:lnSpc>
                <a:spcPct val="80000"/>
              </a:lnSpc>
              <a:buFont typeface="Wingdings" panose="05000000000000000000" pitchFamily="2" charset="2"/>
              <a:buChar char="§"/>
            </a:pPr>
            <a:r>
              <a:rPr lang="nl-NL" dirty="0"/>
              <a:t> Doormiddel van het onderzoek naar de personen, leren de leerlingen niet alleen de periode kennen, maar ook de begrippen en personen die hier aan verbonden zijn zoals:</a:t>
            </a:r>
          </a:p>
          <a:p>
            <a:pPr lvl="1">
              <a:lnSpc>
                <a:spcPct val="80000"/>
              </a:lnSpc>
              <a:buFont typeface="Wingdings" panose="05000000000000000000" pitchFamily="2" charset="2"/>
              <a:buChar char="§"/>
            </a:pPr>
            <a:endParaRPr lang="nl-NL" dirty="0"/>
          </a:p>
          <a:p>
            <a:pPr lvl="1">
              <a:lnSpc>
                <a:spcPct val="80000"/>
              </a:lnSpc>
              <a:buFont typeface="Wingdings" panose="05000000000000000000" pitchFamily="2" charset="2"/>
              <a:buChar char="§"/>
            </a:pPr>
            <a:r>
              <a:rPr lang="nl-NL" dirty="0"/>
              <a:t>Reformatie</a:t>
            </a:r>
          </a:p>
          <a:p>
            <a:pPr lvl="1">
              <a:lnSpc>
                <a:spcPct val="80000"/>
              </a:lnSpc>
              <a:buFont typeface="Wingdings" panose="05000000000000000000" pitchFamily="2" charset="2"/>
              <a:buChar char="§"/>
            </a:pPr>
            <a:r>
              <a:rPr lang="nl-NL" dirty="0"/>
              <a:t>Filips II</a:t>
            </a:r>
          </a:p>
          <a:p>
            <a:pPr lvl="1">
              <a:lnSpc>
                <a:spcPct val="80000"/>
              </a:lnSpc>
              <a:buFont typeface="Wingdings" panose="05000000000000000000" pitchFamily="2" charset="2"/>
              <a:buChar char="§"/>
            </a:pPr>
            <a:r>
              <a:rPr lang="nl-NL" dirty="0"/>
              <a:t>Willem van Oranje</a:t>
            </a:r>
          </a:p>
          <a:p>
            <a:pPr lvl="1">
              <a:lnSpc>
                <a:spcPct val="80000"/>
              </a:lnSpc>
              <a:buFont typeface="Wingdings" panose="05000000000000000000" pitchFamily="2" charset="2"/>
              <a:buChar char="§"/>
            </a:pPr>
            <a:r>
              <a:rPr lang="nl-NL" dirty="0"/>
              <a:t>Het conflict in de Nederlanden dat resulteerde in de stichting van een Nederlandse staat</a:t>
            </a:r>
          </a:p>
          <a:p>
            <a:pPr marL="201168" lvl="1" indent="0">
              <a:lnSpc>
                <a:spcPct val="80000"/>
              </a:lnSpc>
              <a:buNone/>
            </a:pPr>
            <a:endParaRPr lang="nl-NL" dirty="0"/>
          </a:p>
          <a:p>
            <a:pPr lvl="1">
              <a:lnSpc>
                <a:spcPct val="80000"/>
              </a:lnSpc>
              <a:buFont typeface="Wingdings" panose="05000000000000000000" pitchFamily="2" charset="2"/>
              <a:buChar char="§"/>
            </a:pPr>
            <a:endParaRPr lang="nl-NL" dirty="0"/>
          </a:p>
        </p:txBody>
      </p:sp>
      <p:sp>
        <p:nvSpPr>
          <p:cNvPr id="4" name="Tekstvak 3">
            <a:extLst>
              <a:ext uri="{FF2B5EF4-FFF2-40B4-BE49-F238E27FC236}">
                <a16:creationId xmlns:a16="http://schemas.microsoft.com/office/drawing/2014/main" xmlns="" id="{5DF0E986-A571-4FDA-AAFB-F9E86906FADB}"/>
              </a:ext>
            </a:extLst>
          </p:cNvPr>
          <p:cNvSpPr txBox="1"/>
          <p:nvPr/>
        </p:nvSpPr>
        <p:spPr>
          <a:xfrm>
            <a:off x="357809" y="6414052"/>
            <a:ext cx="11317356" cy="307777"/>
          </a:xfrm>
          <a:prstGeom prst="rect">
            <a:avLst/>
          </a:prstGeom>
          <a:noFill/>
        </p:spPr>
        <p:txBody>
          <a:bodyPr wrap="square" rtlCol="0">
            <a:spAutoFit/>
          </a:bodyPr>
          <a:lstStyle/>
          <a:p>
            <a:r>
              <a:rPr lang="nl-NL" sz="1400" dirty="0">
                <a:solidFill>
                  <a:schemeClr val="bg1"/>
                </a:solidFill>
              </a:rPr>
              <a:t>Wilschut, A., van </a:t>
            </a:r>
            <a:r>
              <a:rPr lang="nl-NL" sz="1400" dirty="0" err="1">
                <a:solidFill>
                  <a:schemeClr val="bg1"/>
                </a:solidFill>
              </a:rPr>
              <a:t>Straaten</a:t>
            </a:r>
            <a:r>
              <a:rPr lang="nl-NL" sz="1400" dirty="0">
                <a:solidFill>
                  <a:schemeClr val="bg1"/>
                </a:solidFill>
              </a:rPr>
              <a:t>, D., van </a:t>
            </a:r>
            <a:r>
              <a:rPr lang="nl-NL" sz="1400" dirty="0" err="1">
                <a:solidFill>
                  <a:schemeClr val="bg1"/>
                </a:solidFill>
              </a:rPr>
              <a:t>Riessen</a:t>
            </a:r>
            <a:r>
              <a:rPr lang="nl-NL" sz="1400" dirty="0">
                <a:solidFill>
                  <a:schemeClr val="bg1"/>
                </a:solidFill>
              </a:rPr>
              <a:t>, M. (2004). Geschiedenisdidaktiek, Handboek voor de vakdocent. Bussum. Uitgeverij Coutinho. P. 63</a:t>
            </a:r>
            <a:endParaRPr lang="nl-NL" sz="1400" dirty="0"/>
          </a:p>
        </p:txBody>
      </p:sp>
    </p:spTree>
    <p:extLst>
      <p:ext uri="{BB962C8B-B14F-4D97-AF65-F5344CB8AC3E}">
        <p14:creationId xmlns:p14="http://schemas.microsoft.com/office/powerpoint/2010/main" val="104721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erziene taxonomie van Bloom">
            <a:extLst>
              <a:ext uri="{FF2B5EF4-FFF2-40B4-BE49-F238E27FC236}">
                <a16:creationId xmlns:a16="http://schemas.microsoft.com/office/drawing/2014/main" xmlns="" id="{57E97C59-5C6B-4C07-971F-0EB20C1314D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8020570" y="2533635"/>
            <a:ext cx="3135109" cy="2236377"/>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2" descr="Afbeeldingsresultaat voor taxonomie van bloom">
            <a:extLst>
              <a:ext uri="{FF2B5EF4-FFF2-40B4-BE49-F238E27FC236}">
                <a16:creationId xmlns:a16="http://schemas.microsoft.com/office/drawing/2014/main" xmlns="" id="{74F74B10-D77E-48BF-8FA0-40AA38A411A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2" name="Titel 1">
            <a:extLst>
              <a:ext uri="{FF2B5EF4-FFF2-40B4-BE49-F238E27FC236}">
                <a16:creationId xmlns:a16="http://schemas.microsoft.com/office/drawing/2014/main" xmlns="" id="{C5CD3750-B5B8-4211-98E8-462D5A7CA18E}"/>
              </a:ext>
            </a:extLst>
          </p:cNvPr>
          <p:cNvSpPr>
            <a:spLocks noGrp="1"/>
          </p:cNvSpPr>
          <p:nvPr>
            <p:ph type="title"/>
          </p:nvPr>
        </p:nvSpPr>
        <p:spPr>
          <a:xfrm>
            <a:off x="1097280" y="286603"/>
            <a:ext cx="10058400" cy="1450757"/>
          </a:xfrm>
        </p:spPr>
        <p:txBody>
          <a:bodyPr>
            <a:normAutofit/>
          </a:bodyPr>
          <a:lstStyle/>
          <a:p>
            <a:r>
              <a:rPr lang="nl-NL" dirty="0"/>
              <a:t>Taxonomie van </a:t>
            </a:r>
            <a:r>
              <a:rPr lang="nl-NL" dirty="0" err="1"/>
              <a:t>Bloom</a:t>
            </a:r>
            <a:endParaRPr lang="nl-NL" dirty="0"/>
          </a:p>
        </p:txBody>
      </p:sp>
      <p:sp>
        <p:nvSpPr>
          <p:cNvPr id="3" name="Tijdelijke aanduiding voor inhoud 2">
            <a:extLst>
              <a:ext uri="{FF2B5EF4-FFF2-40B4-BE49-F238E27FC236}">
                <a16:creationId xmlns:a16="http://schemas.microsoft.com/office/drawing/2014/main" xmlns="" id="{BC450AEF-1E0A-43E3-84E1-39157D108688}"/>
              </a:ext>
            </a:extLst>
          </p:cNvPr>
          <p:cNvSpPr>
            <a:spLocks noGrp="1"/>
          </p:cNvSpPr>
          <p:nvPr>
            <p:ph idx="1"/>
          </p:nvPr>
        </p:nvSpPr>
        <p:spPr>
          <a:xfrm>
            <a:off x="1097279" y="1845734"/>
            <a:ext cx="6454987" cy="4023360"/>
          </a:xfrm>
        </p:spPr>
        <p:txBody>
          <a:bodyPr>
            <a:normAutofit/>
          </a:bodyPr>
          <a:lstStyle/>
          <a:p>
            <a:r>
              <a:rPr lang="nl-NL" dirty="0"/>
              <a:t>1. Onthouden</a:t>
            </a:r>
          </a:p>
          <a:p>
            <a:r>
              <a:rPr lang="nl-NL" dirty="0"/>
              <a:t>2. Begrijpen</a:t>
            </a:r>
          </a:p>
          <a:p>
            <a:r>
              <a:rPr lang="nl-NL" dirty="0"/>
              <a:t>3. Toepassing (iets met feitenkennis kunnen doen)</a:t>
            </a:r>
          </a:p>
          <a:p>
            <a:r>
              <a:rPr lang="nl-NL" dirty="0"/>
              <a:t>4. Analyseren (iets systematisch kunnen onderzoeken, onderscheid maken in delen)</a:t>
            </a:r>
          </a:p>
          <a:p>
            <a:r>
              <a:rPr lang="nl-NL" dirty="0"/>
              <a:t>5. Evalueren (een oordeel kunnen geven op basis van criteria) </a:t>
            </a:r>
          </a:p>
          <a:p>
            <a:r>
              <a:rPr lang="nl-NL" dirty="0"/>
              <a:t>6. Creëren </a:t>
            </a:r>
          </a:p>
          <a:p>
            <a:endParaRPr lang="nl-NL" dirty="0"/>
          </a:p>
        </p:txBody>
      </p:sp>
      <p:sp>
        <p:nvSpPr>
          <p:cNvPr id="6" name="Tekstvak 5">
            <a:extLst>
              <a:ext uri="{FF2B5EF4-FFF2-40B4-BE49-F238E27FC236}">
                <a16:creationId xmlns:a16="http://schemas.microsoft.com/office/drawing/2014/main" xmlns="" id="{672217D0-CEDA-45CD-AE60-20D9FDCB24FB}"/>
              </a:ext>
            </a:extLst>
          </p:cNvPr>
          <p:cNvSpPr txBox="1"/>
          <p:nvPr/>
        </p:nvSpPr>
        <p:spPr>
          <a:xfrm>
            <a:off x="318052" y="6414052"/>
            <a:ext cx="12112487" cy="307777"/>
          </a:xfrm>
          <a:prstGeom prst="rect">
            <a:avLst/>
          </a:prstGeom>
          <a:noFill/>
        </p:spPr>
        <p:txBody>
          <a:bodyPr wrap="square" rtlCol="0">
            <a:spAutoFit/>
          </a:bodyPr>
          <a:lstStyle/>
          <a:p>
            <a:r>
              <a:rPr lang="nl-NL" sz="1400" dirty="0">
                <a:solidFill>
                  <a:schemeClr val="bg1"/>
                </a:solidFill>
              </a:rPr>
              <a:t>Wilschut, A., van </a:t>
            </a:r>
            <a:r>
              <a:rPr lang="nl-NL" sz="1400" dirty="0" err="1">
                <a:solidFill>
                  <a:schemeClr val="bg1"/>
                </a:solidFill>
              </a:rPr>
              <a:t>Straaten</a:t>
            </a:r>
            <a:r>
              <a:rPr lang="nl-NL" sz="1400" dirty="0">
                <a:solidFill>
                  <a:schemeClr val="bg1"/>
                </a:solidFill>
              </a:rPr>
              <a:t>, D., van </a:t>
            </a:r>
            <a:r>
              <a:rPr lang="nl-NL" sz="1400" dirty="0" err="1">
                <a:solidFill>
                  <a:schemeClr val="bg1"/>
                </a:solidFill>
              </a:rPr>
              <a:t>Riessen</a:t>
            </a:r>
            <a:r>
              <a:rPr lang="nl-NL" sz="1400" dirty="0">
                <a:solidFill>
                  <a:schemeClr val="bg1"/>
                </a:solidFill>
              </a:rPr>
              <a:t>, M. (2004). Geschiedenisdidaktiek, Handboek voor de vakdocent. Bussum. Uitgeverij Coutinho. P.265</a:t>
            </a:r>
            <a:endParaRPr lang="nl-NL" dirty="0">
              <a:solidFill>
                <a:schemeClr val="bg1"/>
              </a:solidFill>
            </a:endParaRPr>
          </a:p>
        </p:txBody>
      </p:sp>
    </p:spTree>
    <p:extLst>
      <p:ext uri="{BB962C8B-B14F-4D97-AF65-F5344CB8AC3E}">
        <p14:creationId xmlns:p14="http://schemas.microsoft.com/office/powerpoint/2010/main" val="4116535418"/>
      </p:ext>
    </p:extLst>
  </p:cSld>
  <p:clrMapOvr>
    <a:masterClrMapping/>
  </p:clrMapOvr>
</p:sld>
</file>

<file path=ppt/theme/theme1.xml><?xml version="1.0" encoding="utf-8"?>
<a:theme xmlns:a="http://schemas.openxmlformats.org/drawingml/2006/main" name="Terugblik">
  <a:themeElements>
    <a:clrScheme name="Terugblik">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Terugblik">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rugblik">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
  <TotalTime>585</TotalTime>
  <Words>753</Words>
  <Application>Microsoft Office PowerPoint</Application>
  <PresentationFormat>Breedbeeld</PresentationFormat>
  <Paragraphs>95</Paragraphs>
  <Slides>13</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13</vt:i4>
      </vt:variant>
    </vt:vector>
  </HeadingPairs>
  <TitlesOfParts>
    <vt:vector size="18" baseType="lpstr">
      <vt:lpstr>Calibri</vt:lpstr>
      <vt:lpstr>Calibri Light</vt:lpstr>
      <vt:lpstr>Times New Roman</vt:lpstr>
      <vt:lpstr>Wingdings</vt:lpstr>
      <vt:lpstr>Terugblik</vt:lpstr>
      <vt:lpstr>Mysteriespel: De moord op Willem van Oranje</vt:lpstr>
      <vt:lpstr>         Ideevorming en product </vt:lpstr>
      <vt:lpstr>PowerPoint-presentatie</vt:lpstr>
      <vt:lpstr>PowerPoint-presentatie</vt:lpstr>
      <vt:lpstr>Kern/Overheidsdoelen</vt:lpstr>
      <vt:lpstr>Lesdoelen</vt:lpstr>
      <vt:lpstr>Historisch redeneren</vt:lpstr>
      <vt:lpstr>Oriëntatiekennis</vt:lpstr>
      <vt:lpstr>Taxonomie van Bloom</vt:lpstr>
      <vt:lpstr>Differentiatie</vt:lpstr>
      <vt:lpstr>ICT</vt:lpstr>
      <vt:lpstr>Vernieuwend Karakter</vt:lpstr>
      <vt:lpstr>Toetsing</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Vakdidactiek 3: Mysteriespel: De dood van Willem van Oranje</dc:title>
  <dc:creator>Ferry1</dc:creator>
  <cp:lastModifiedBy>Joyce</cp:lastModifiedBy>
  <cp:revision>33</cp:revision>
  <dcterms:created xsi:type="dcterms:W3CDTF">2017-06-19T17:13:38Z</dcterms:created>
  <dcterms:modified xsi:type="dcterms:W3CDTF">2017-07-14T18:03:47Z</dcterms:modified>
</cp:coreProperties>
</file>