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67" r:id="rId4"/>
    <p:sldId id="258" r:id="rId5"/>
    <p:sldId id="265" r:id="rId6"/>
    <p:sldId id="259" r:id="rId7"/>
    <p:sldId id="260" r:id="rId8"/>
    <p:sldId id="266" r:id="rId9"/>
    <p:sldId id="261" r:id="rId10"/>
    <p:sldId id="262" r:id="rId11"/>
    <p:sldId id="263"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smtClean="0"/>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00746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A1663-7765-4EF4-B97F-A02E70C6265E}" type="datetimeFigureOut">
              <a:rPr lang="en-US" smtClean="0"/>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7783650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A1663-7765-4EF4-B97F-A02E70C6265E}" type="datetimeFigureOut">
              <a:rPr lang="en-US" smtClean="0"/>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376063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48A1663-7765-4EF4-B97F-A02E70C6265E}" type="datetimeFigureOut">
              <a:rPr lang="en-US" smtClean="0"/>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8921901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48A1663-7765-4EF4-B97F-A02E70C6265E}" type="datetimeFigureOut">
              <a:rPr lang="en-US" smtClean="0"/>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6609240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48A1663-7765-4EF4-B97F-A02E70C6265E}" type="datetimeFigureOut">
              <a:rPr lang="en-US" smtClean="0"/>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05119668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smtClean="0"/>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284961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smtClean="0"/>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8444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smtClean="0"/>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58680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67DAC-232D-4042-B5C0-E64770A42A28}" type="datetimeFigureOut">
              <a:rPr lang="en-US" smtClean="0"/>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651223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smtClean="0"/>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61672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smtClean="0"/>
              <a:t>7/14/2017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08950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smtClean="0"/>
              <a:t>7/14/2017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17945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smtClean="0"/>
              <a:t>7/14/2017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99324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827A6-8947-4115-8D9E-E89B1EC0518D}" type="datetimeFigureOut">
              <a:rPr lang="en-US" smtClean="0"/>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3644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60A6F-F31A-4CA3-B222-0B3C224FF998}" type="datetimeFigureOut">
              <a:rPr lang="en-US" smtClean="0"/>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8077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48A1663-7765-4EF4-B97F-A02E70C6265E}" type="datetimeFigureOut">
              <a:rPr lang="en-US" smtClean="0"/>
              <a:t>7/14/2017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52456419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0613" y="950495"/>
            <a:ext cx="8915399" cy="2262781"/>
          </a:xfrm>
        </p:spPr>
        <p:txBody>
          <a:bodyPr/>
          <a:lstStyle/>
          <a:p>
            <a:r>
              <a:rPr lang="en-US" dirty="0" err="1"/>
              <a:t>Curriculumontwerp</a:t>
            </a:r>
            <a:r>
              <a:rPr lang="en-US" dirty="0"/>
              <a:t> AVO</a:t>
            </a:r>
          </a:p>
        </p:txBody>
      </p:sp>
      <p:sp>
        <p:nvSpPr>
          <p:cNvPr id="3" name="Subtitle 2"/>
          <p:cNvSpPr>
            <a:spLocks noGrp="1"/>
          </p:cNvSpPr>
          <p:nvPr>
            <p:ph type="subTitle" idx="1"/>
          </p:nvPr>
        </p:nvSpPr>
        <p:spPr>
          <a:xfrm>
            <a:off x="2480929" y="3453905"/>
            <a:ext cx="8915399" cy="1126283"/>
          </a:xfrm>
        </p:spPr>
        <p:txBody>
          <a:bodyPr>
            <a:normAutofit/>
          </a:bodyPr>
          <a:lstStyle/>
          <a:p>
            <a:r>
              <a:rPr lang="nl-NL" sz="2400" dirty="0" smtClean="0"/>
              <a:t>Vakdidactiek 3</a:t>
            </a:r>
            <a:endParaRPr lang="en-US" sz="2400" dirty="0"/>
          </a:p>
        </p:txBody>
      </p:sp>
    </p:spTree>
    <p:extLst>
      <p:ext uri="{BB962C8B-B14F-4D97-AF65-F5344CB8AC3E}">
        <p14:creationId xmlns:p14="http://schemas.microsoft.com/office/powerpoint/2010/main" val="410918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Componenten historisch redeneren</a:t>
            </a:r>
            <a:endParaRPr lang="en-US" dirty="0"/>
          </a:p>
        </p:txBody>
      </p:sp>
      <p:sp>
        <p:nvSpPr>
          <p:cNvPr id="3" name="Content Placeholder 2"/>
          <p:cNvSpPr>
            <a:spLocks noGrp="1"/>
          </p:cNvSpPr>
          <p:nvPr>
            <p:ph idx="1"/>
          </p:nvPr>
        </p:nvSpPr>
        <p:spPr/>
        <p:txBody>
          <a:bodyPr/>
          <a:lstStyle/>
          <a:p>
            <a:r>
              <a:rPr lang="nl-NL" dirty="0" smtClean="0"/>
              <a:t>Gebruik van historische begrippen</a:t>
            </a:r>
          </a:p>
          <a:p>
            <a:pPr lvl="1"/>
            <a:r>
              <a:rPr lang="nl-NL" dirty="0" smtClean="0"/>
              <a:t>Leerlingen moeten voldoende </a:t>
            </a:r>
            <a:r>
              <a:rPr lang="nl-NL" dirty="0"/>
              <a:t>gelegenheid </a:t>
            </a:r>
            <a:r>
              <a:rPr lang="nl-NL" dirty="0" smtClean="0"/>
              <a:t>krijgen </a:t>
            </a:r>
            <a:r>
              <a:rPr lang="nl-NL" dirty="0"/>
              <a:t>om zelf actief aan de gang te gaan met </a:t>
            </a:r>
            <a:r>
              <a:rPr lang="nl-NL" dirty="0" smtClean="0"/>
              <a:t>bronnen</a:t>
            </a:r>
          </a:p>
          <a:p>
            <a:r>
              <a:rPr lang="nl-NL" dirty="0" smtClean="0"/>
              <a:t>Argumenteren</a:t>
            </a:r>
          </a:p>
          <a:p>
            <a:r>
              <a:rPr lang="nl-NL" dirty="0" smtClean="0"/>
              <a:t>Gebruik van bronnen </a:t>
            </a:r>
            <a:endParaRPr lang="en-US" dirty="0"/>
          </a:p>
        </p:txBody>
      </p:sp>
    </p:spTree>
    <p:extLst>
      <p:ext uri="{BB962C8B-B14F-4D97-AF65-F5344CB8AC3E}">
        <p14:creationId xmlns:p14="http://schemas.microsoft.com/office/powerpoint/2010/main" val="1619150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a:t>
            </a:r>
            <a:r>
              <a:rPr lang="nl-NL" dirty="0" smtClean="0"/>
              <a:t>ifferentiatie</a:t>
            </a:r>
            <a:endParaRPr lang="en-US" dirty="0"/>
          </a:p>
        </p:txBody>
      </p:sp>
      <p:sp>
        <p:nvSpPr>
          <p:cNvPr id="3" name="Content Placeholder 2"/>
          <p:cNvSpPr>
            <a:spLocks noGrp="1"/>
          </p:cNvSpPr>
          <p:nvPr>
            <p:ph idx="1"/>
          </p:nvPr>
        </p:nvSpPr>
        <p:spPr/>
        <p:txBody>
          <a:bodyPr/>
          <a:lstStyle/>
          <a:p>
            <a:r>
              <a:rPr lang="nl-NL" dirty="0" smtClean="0"/>
              <a:t>De leerlingen kunnen extra uitleg krijgen </a:t>
            </a:r>
          </a:p>
          <a:p>
            <a:r>
              <a:rPr lang="nl-NL" dirty="0" smtClean="0"/>
              <a:t>Leerlingen kunnen een stappenplan krijgen </a:t>
            </a:r>
          </a:p>
          <a:p>
            <a:r>
              <a:rPr lang="nl-NL" dirty="0" smtClean="0"/>
              <a:t>Docent heeft meer tijd en kan leerlingen individueel beter begeleiden </a:t>
            </a:r>
          </a:p>
        </p:txBody>
      </p:sp>
    </p:spTree>
    <p:extLst>
      <p:ext uri="{BB962C8B-B14F-4D97-AF65-F5344CB8AC3E}">
        <p14:creationId xmlns:p14="http://schemas.microsoft.com/office/powerpoint/2010/main" val="45109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Toetsing</a:t>
            </a:r>
            <a:endParaRPr lang="en-US" dirty="0"/>
          </a:p>
        </p:txBody>
      </p:sp>
      <p:sp>
        <p:nvSpPr>
          <p:cNvPr id="3" name="Content Placeholder 2"/>
          <p:cNvSpPr>
            <a:spLocks noGrp="1"/>
          </p:cNvSpPr>
          <p:nvPr>
            <p:ph idx="1"/>
          </p:nvPr>
        </p:nvSpPr>
        <p:spPr/>
        <p:txBody>
          <a:bodyPr/>
          <a:lstStyle/>
          <a:p>
            <a:r>
              <a:rPr lang="nl-NL" dirty="0" smtClean="0"/>
              <a:t>De leerlingen werken bij de tweede bronnenopdracht een uitgebreide verantwoording uit. Dit wordt getoetst aan de hand van een </a:t>
            </a:r>
            <a:r>
              <a:rPr lang="nl-NL" dirty="0" err="1" smtClean="0"/>
              <a:t>rubric</a:t>
            </a:r>
            <a:r>
              <a:rPr lang="nl-NL" dirty="0" smtClean="0"/>
              <a:t>.</a:t>
            </a:r>
          </a:p>
          <a:p>
            <a:endParaRPr lang="nl-NL" dirty="0"/>
          </a:p>
          <a:p>
            <a:endParaRPr lang="nl-NL"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5923414"/>
              </p:ext>
            </p:extLst>
          </p:nvPr>
        </p:nvGraphicFramePr>
        <p:xfrm>
          <a:off x="2218807" y="3460282"/>
          <a:ext cx="8886190" cy="2842260"/>
        </p:xfrm>
        <a:graphic>
          <a:graphicData uri="http://schemas.openxmlformats.org/drawingml/2006/table">
            <a:tbl>
              <a:tblPr firstRow="1" firstCol="1" bandRow="1">
                <a:tableStyleId>{5C22544A-7EE6-4342-B048-85BDC9FD1C3A}</a:tableStyleId>
              </a:tblPr>
              <a:tblGrid>
                <a:gridCol w="1347470"/>
                <a:gridCol w="3094990"/>
                <a:gridCol w="2221865"/>
                <a:gridCol w="2221865"/>
              </a:tblGrid>
              <a:tr h="0">
                <a:tc>
                  <a:txBody>
                    <a:bodyPr/>
                    <a:lstStyle/>
                    <a:p>
                      <a:pPr>
                        <a:spcAft>
                          <a:spcPts val="0"/>
                        </a:spcAft>
                      </a:pPr>
                      <a:r>
                        <a:rPr lang="nl-NL" sz="1200">
                          <a:effectLst/>
                        </a:rPr>
                        <a:t>Onderdeel</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200">
                          <a:effectLst/>
                        </a:rPr>
                        <a:t>Onvoldoende</a:t>
                      </a:r>
                      <a:endParaRPr lang="en-US" sz="1100">
                        <a:effectLst/>
                      </a:endParaRPr>
                    </a:p>
                    <a:p>
                      <a:pPr>
                        <a:spcAft>
                          <a:spcPts val="0"/>
                        </a:spcAft>
                      </a:pPr>
                      <a:r>
                        <a:rPr lang="nl-NL" sz="1200">
                          <a:effectLst/>
                        </a:rPr>
                        <a:t>(1 – 5,4)</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200">
                          <a:effectLst/>
                        </a:rPr>
                        <a:t>Voldoende</a:t>
                      </a:r>
                      <a:endParaRPr lang="en-US" sz="1100">
                        <a:effectLst/>
                      </a:endParaRPr>
                    </a:p>
                    <a:p>
                      <a:pPr>
                        <a:spcAft>
                          <a:spcPts val="0"/>
                        </a:spcAft>
                      </a:pPr>
                      <a:r>
                        <a:rPr lang="nl-NL" sz="1200">
                          <a:effectLst/>
                        </a:rPr>
                        <a:t>(5,5 – 7,4)</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200">
                          <a:effectLst/>
                        </a:rPr>
                        <a:t>Goed</a:t>
                      </a:r>
                      <a:endParaRPr lang="en-US" sz="1100">
                        <a:effectLst/>
                      </a:endParaRPr>
                    </a:p>
                    <a:p>
                      <a:pPr>
                        <a:spcAft>
                          <a:spcPts val="0"/>
                        </a:spcAft>
                      </a:pPr>
                      <a:r>
                        <a:rPr lang="nl-NL" sz="1200">
                          <a:effectLst/>
                        </a:rPr>
                        <a:t>(7,5 – 9)</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spcAft>
                          <a:spcPts val="0"/>
                        </a:spcAft>
                      </a:pPr>
                      <a:r>
                        <a:rPr lang="nl-NL" sz="1200">
                          <a:effectLst/>
                        </a:rPr>
                        <a:t>Vormgeving (1)</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150">
                          <a:effectLst/>
                        </a:rPr>
                        <a:t> Het verslag ziet er slordig uit</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150">
                          <a:effectLst/>
                        </a:rPr>
                        <a:t>Sommige onderdelen van het verslag zien er slordig uit</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150">
                          <a:effectLst/>
                        </a:rPr>
                        <a:t>Het verslag ziet er netjes uit</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spcAft>
                          <a:spcPts val="0"/>
                        </a:spcAft>
                      </a:pPr>
                      <a:r>
                        <a:rPr lang="nl-NL" sz="1200">
                          <a:effectLst/>
                        </a:rPr>
                        <a:t>Gekozen stappen bij de bronnen (1)</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150">
                          <a:effectLst/>
                        </a:rPr>
                        <a:t>Er zijn maximaal 3 bronnen goed ingeschat </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150">
                          <a:effectLst/>
                        </a:rPr>
                        <a:t>Er zijn 4-6 bronnen goed ingeschat</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150">
                          <a:effectLst/>
                        </a:rPr>
                        <a:t>Er zijn 7 of meer bronnen goed ingeschat</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spcAft>
                          <a:spcPts val="0"/>
                        </a:spcAft>
                      </a:pPr>
                      <a:r>
                        <a:rPr lang="nl-NL" sz="1200">
                          <a:effectLst/>
                        </a:rPr>
                        <a:t>Verklaring / argumentatie (2)</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150">
                          <a:effectLst/>
                        </a:rPr>
                        <a:t>De verklaring/argumentatie is te kort en niet correct</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150">
                          <a:effectLst/>
                        </a:rPr>
                        <a:t>De verklaring/argumentatie is bij minimaal de helft van de bronnen goed en niet te kort</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150">
                          <a:effectLst/>
                        </a:rPr>
                        <a:t>Bij meer dan 6 bronnen is de verklaring/argumentatie goed en volledig</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spcAft>
                          <a:spcPts val="0"/>
                        </a:spcAft>
                      </a:pPr>
                      <a:r>
                        <a:rPr lang="nl-NL" sz="1200">
                          <a:effectLst/>
                        </a:rPr>
                        <a:t>Correct Nederlands (1)</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150">
                          <a:effectLst/>
                        </a:rPr>
                        <a:t>Taalgebruik is niet erg helder, er is sprake van redelijk wat stijl- en spelfouten,</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150">
                          <a:effectLst/>
                        </a:rPr>
                        <a:t>Taalgebruik is tamelijk helder, vertoont slechts weinig stijl- en spelfouten, vertoont eigen stijl van de leerling, redelijke zinsbouw.</a:t>
                      </a:r>
                      <a:endParaRPr lang="en-US" sz="11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150" dirty="0">
                          <a:effectLst/>
                        </a:rPr>
                        <a:t>Taalgebruik is helder, vertoont vrijwel geen stijl- en spelfouten, vertoont eigen stijl van de leerling, goede zinsbouw.</a:t>
                      </a:r>
                      <a:endParaRPr lang="en-US" sz="11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2218807" y="2701884"/>
            <a:ext cx="90492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Opdracht bronnen indelen </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Let bij deze opdracht goed op de argumentatie voor je keuzes. Deze telt namelijk dubbel mee in de beoordeling</a:t>
            </a:r>
            <a:r>
              <a:rPr kumimoji="0" lang="nl-NL"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1917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Het product</a:t>
            </a:r>
            <a:endParaRPr lang="en-US" dirty="0"/>
          </a:p>
        </p:txBody>
      </p:sp>
      <p:sp>
        <p:nvSpPr>
          <p:cNvPr id="3" name="Content Placeholder 2"/>
          <p:cNvSpPr>
            <a:spLocks noGrp="1"/>
          </p:cNvSpPr>
          <p:nvPr>
            <p:ph idx="1"/>
          </p:nvPr>
        </p:nvSpPr>
        <p:spPr/>
        <p:txBody>
          <a:bodyPr/>
          <a:lstStyle/>
          <a:p>
            <a:r>
              <a:rPr lang="nl-NL" dirty="0" smtClean="0"/>
              <a:t>Leerlingen gaan zelfstandig over het onderwerp genocides nadenken</a:t>
            </a:r>
          </a:p>
          <a:p>
            <a:r>
              <a:rPr lang="nl-NL" dirty="0" smtClean="0"/>
              <a:t>Door:</a:t>
            </a:r>
          </a:p>
          <a:p>
            <a:r>
              <a:rPr lang="nl-NL" dirty="0" smtClean="0"/>
              <a:t>1. Zich zelfstandig te verdiepen in het onderwerp aan de hand van een PowerPoint</a:t>
            </a:r>
          </a:p>
          <a:p>
            <a:r>
              <a:rPr lang="nl-NL" dirty="0" smtClean="0"/>
              <a:t>2. In groepjes een bronnenopdracht te maken en die te bespreken</a:t>
            </a:r>
          </a:p>
          <a:p>
            <a:r>
              <a:rPr lang="nl-NL" dirty="0" smtClean="0"/>
              <a:t>3. Zelfstandig een tweede bronnenopdracht te maken en daar per bron een argumentatie bij </a:t>
            </a:r>
            <a:r>
              <a:rPr lang="nl-NL" dirty="0" smtClean="0"/>
              <a:t>te schrijven</a:t>
            </a:r>
            <a:endParaRPr lang="nl-NL" dirty="0" smtClean="0"/>
          </a:p>
          <a:p>
            <a:endParaRPr lang="nl-NL" dirty="0"/>
          </a:p>
          <a:p>
            <a:pPr marL="0" indent="0">
              <a:buNone/>
            </a:pPr>
            <a:endParaRPr lang="en-US" dirty="0"/>
          </a:p>
        </p:txBody>
      </p:sp>
    </p:spTree>
    <p:extLst>
      <p:ext uri="{BB962C8B-B14F-4D97-AF65-F5344CB8AC3E}">
        <p14:creationId xmlns:p14="http://schemas.microsoft.com/office/powerpoint/2010/main" val="261726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54890" t="25790" r="8136" b="20760"/>
          <a:stretch/>
        </p:blipFill>
        <p:spPr>
          <a:xfrm>
            <a:off x="7487432" y="3104146"/>
            <a:ext cx="4616335" cy="3753853"/>
          </a:xfrm>
          <a:prstGeom prst="rect">
            <a:avLst/>
          </a:prstGeom>
        </p:spPr>
      </p:pic>
      <p:pic>
        <p:nvPicPr>
          <p:cNvPr id="5" name="Picture 4"/>
          <p:cNvPicPr>
            <a:picLocks noChangeAspect="1"/>
          </p:cNvPicPr>
          <p:nvPr/>
        </p:nvPicPr>
        <p:blipFill rotWithShape="1">
          <a:blip r:embed="rId3"/>
          <a:srcRect l="21864" t="15965" r="23267" b="19824"/>
          <a:stretch/>
        </p:blipFill>
        <p:spPr>
          <a:xfrm>
            <a:off x="103331" y="1997242"/>
            <a:ext cx="7384102" cy="4860757"/>
          </a:xfrm>
          <a:prstGeom prst="rect">
            <a:avLst/>
          </a:prstGeom>
        </p:spPr>
      </p:pic>
    </p:spTree>
    <p:extLst>
      <p:ext uri="{BB962C8B-B14F-4D97-AF65-F5344CB8AC3E}">
        <p14:creationId xmlns:p14="http://schemas.microsoft.com/office/powerpoint/2010/main" val="236048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Beginsituatie klas</a:t>
            </a:r>
            <a:endParaRPr lang="en-US" dirty="0"/>
          </a:p>
        </p:txBody>
      </p:sp>
      <p:sp>
        <p:nvSpPr>
          <p:cNvPr id="3" name="Content Placeholder 2"/>
          <p:cNvSpPr>
            <a:spLocks noGrp="1"/>
          </p:cNvSpPr>
          <p:nvPr>
            <p:ph idx="1"/>
          </p:nvPr>
        </p:nvSpPr>
        <p:spPr/>
        <p:txBody>
          <a:bodyPr/>
          <a:lstStyle/>
          <a:p>
            <a:r>
              <a:rPr lang="nl-NL" dirty="0" smtClean="0"/>
              <a:t>3 havo/vwo</a:t>
            </a:r>
          </a:p>
          <a:p>
            <a:r>
              <a:rPr lang="nl-NL" dirty="0" smtClean="0"/>
              <a:t>30 leerlingen</a:t>
            </a:r>
          </a:p>
          <a:p>
            <a:r>
              <a:rPr lang="nl-NL" dirty="0" smtClean="0"/>
              <a:t>Gebekte leerlingen</a:t>
            </a:r>
          </a:p>
          <a:p>
            <a:r>
              <a:rPr lang="nl-NL" dirty="0" smtClean="0"/>
              <a:t>Gemotiveerde klas die goed is in Geschiedenis   </a:t>
            </a:r>
          </a:p>
          <a:p>
            <a:r>
              <a:rPr lang="nl-NL" dirty="0" err="1" smtClean="0"/>
              <a:t>MC’s</a:t>
            </a:r>
            <a:r>
              <a:rPr lang="nl-NL" dirty="0" smtClean="0"/>
              <a:t> </a:t>
            </a:r>
            <a:endParaRPr lang="en-US" dirty="0"/>
          </a:p>
        </p:txBody>
      </p:sp>
    </p:spTree>
    <p:extLst>
      <p:ext uri="{BB962C8B-B14F-4D97-AF65-F5344CB8AC3E}">
        <p14:creationId xmlns:p14="http://schemas.microsoft.com/office/powerpoint/2010/main" val="1355488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Randvoorwaarden </a:t>
            </a:r>
            <a:r>
              <a:rPr lang="nl-NL" dirty="0"/>
              <a:t>school</a:t>
            </a:r>
            <a:endParaRPr lang="en-US" dirty="0"/>
          </a:p>
        </p:txBody>
      </p:sp>
      <p:sp>
        <p:nvSpPr>
          <p:cNvPr id="3" name="Content Placeholder 2"/>
          <p:cNvSpPr>
            <a:spLocks noGrp="1"/>
          </p:cNvSpPr>
          <p:nvPr>
            <p:ph idx="1"/>
          </p:nvPr>
        </p:nvSpPr>
        <p:spPr/>
        <p:txBody>
          <a:bodyPr/>
          <a:lstStyle/>
          <a:p>
            <a:r>
              <a:rPr lang="nl-NL" dirty="0" smtClean="0"/>
              <a:t>Unic</a:t>
            </a:r>
          </a:p>
          <a:p>
            <a:r>
              <a:rPr lang="nl-NL" dirty="0" smtClean="0"/>
              <a:t>Openbare school</a:t>
            </a:r>
          </a:p>
          <a:p>
            <a:r>
              <a:rPr lang="nl-NL" dirty="0" smtClean="0"/>
              <a:t>Kleine school (600 leerlingen)</a:t>
            </a:r>
          </a:p>
          <a:p>
            <a:r>
              <a:rPr lang="nl-NL" dirty="0" smtClean="0"/>
              <a:t>Biedt </a:t>
            </a:r>
            <a:r>
              <a:rPr lang="nl-NL" dirty="0" smtClean="0"/>
              <a:t>vernieuwend onderwijs aan</a:t>
            </a:r>
          </a:p>
          <a:p>
            <a:r>
              <a:rPr lang="nl-NL" dirty="0" smtClean="0"/>
              <a:t>Elke leerling heeft een laptop</a:t>
            </a:r>
          </a:p>
          <a:p>
            <a:endParaRPr lang="nl-NL" dirty="0"/>
          </a:p>
          <a:p>
            <a:r>
              <a:rPr lang="nl-NL" dirty="0" smtClean="0"/>
              <a:t>3 kernwaarden: Eigenheid, Verbondenheid en Autonomie </a:t>
            </a:r>
            <a:endParaRPr lang="en-US" dirty="0"/>
          </a:p>
        </p:txBody>
      </p:sp>
      <p:pic>
        <p:nvPicPr>
          <p:cNvPr id="4" name="Picture 3"/>
          <p:cNvPicPr>
            <a:picLocks noChangeAspect="1"/>
          </p:cNvPicPr>
          <p:nvPr/>
        </p:nvPicPr>
        <p:blipFill>
          <a:blip r:embed="rId2"/>
          <a:stretch>
            <a:fillRect/>
          </a:stretch>
        </p:blipFill>
        <p:spPr>
          <a:xfrm>
            <a:off x="8590548" y="1248612"/>
            <a:ext cx="3342272" cy="3351209"/>
          </a:xfrm>
          <a:prstGeom prst="rect">
            <a:avLst/>
          </a:prstGeom>
        </p:spPr>
      </p:pic>
    </p:spTree>
    <p:extLst>
      <p:ext uri="{BB962C8B-B14F-4D97-AF65-F5344CB8AC3E}">
        <p14:creationId xmlns:p14="http://schemas.microsoft.com/office/powerpoint/2010/main" val="442601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Overheidsdoelen</a:t>
            </a:r>
            <a:endParaRPr lang="en-US" dirty="0"/>
          </a:p>
        </p:txBody>
      </p:sp>
      <p:sp>
        <p:nvSpPr>
          <p:cNvPr id="3" name="Content Placeholder 2"/>
          <p:cNvSpPr>
            <a:spLocks noGrp="1"/>
          </p:cNvSpPr>
          <p:nvPr>
            <p:ph idx="1"/>
          </p:nvPr>
        </p:nvSpPr>
        <p:spPr/>
        <p:txBody>
          <a:bodyPr/>
          <a:lstStyle/>
          <a:p>
            <a:r>
              <a:rPr lang="nl-NL" dirty="0"/>
              <a:t>40. De leerling leert historische bronnen te gebruiken om zich een beeld van een tijdvak te vormen of antwoorden te vinden op vragen, en hij leert daarbij ook de eigen cultuurhistorische omgeving te betrekken. </a:t>
            </a:r>
          </a:p>
        </p:txBody>
      </p:sp>
    </p:spTree>
    <p:extLst>
      <p:ext uri="{BB962C8B-B14F-4D97-AF65-F5344CB8AC3E}">
        <p14:creationId xmlns:p14="http://schemas.microsoft.com/office/powerpoint/2010/main" val="135235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Lesdoelen</a:t>
            </a:r>
            <a:endParaRPr lang="en-US" dirty="0"/>
          </a:p>
        </p:txBody>
      </p:sp>
      <p:sp>
        <p:nvSpPr>
          <p:cNvPr id="3" name="Content Placeholder 2"/>
          <p:cNvSpPr>
            <a:spLocks noGrp="1"/>
          </p:cNvSpPr>
          <p:nvPr>
            <p:ph idx="1"/>
          </p:nvPr>
        </p:nvSpPr>
        <p:spPr/>
        <p:txBody>
          <a:bodyPr/>
          <a:lstStyle/>
          <a:p>
            <a:r>
              <a:rPr lang="nl-NL" dirty="0" smtClean="0"/>
              <a:t>De leerlingen kunnen zelfstandig leren over genocide</a:t>
            </a:r>
          </a:p>
          <a:p>
            <a:r>
              <a:rPr lang="nl-NL" dirty="0" smtClean="0"/>
              <a:t>De leerlingen kennen de begrippen discriminatie, antisemitisme, genocide en holocaust. </a:t>
            </a:r>
          </a:p>
          <a:p>
            <a:r>
              <a:rPr lang="nl-NL" dirty="0" smtClean="0"/>
              <a:t>Leerlingen kunnen met de stappen van </a:t>
            </a:r>
            <a:r>
              <a:rPr lang="nl-NL" dirty="0" err="1" smtClean="0"/>
              <a:t>Stanton</a:t>
            </a:r>
            <a:r>
              <a:rPr lang="nl-NL" dirty="0" smtClean="0"/>
              <a:t> bronnen over genocide indelen en dat verantwoorden</a:t>
            </a:r>
          </a:p>
          <a:p>
            <a:r>
              <a:rPr lang="nl-NL" dirty="0" smtClean="0"/>
              <a:t>Leerlingen weten dat er meerdere genocides zijn geweest </a:t>
            </a:r>
          </a:p>
          <a:p>
            <a:endParaRPr lang="nl-NL" dirty="0" smtClean="0"/>
          </a:p>
        </p:txBody>
      </p:sp>
    </p:spTree>
    <p:extLst>
      <p:ext uri="{BB962C8B-B14F-4D97-AF65-F5344CB8AC3E}">
        <p14:creationId xmlns:p14="http://schemas.microsoft.com/office/powerpoint/2010/main" val="344599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ICT</a:t>
            </a:r>
            <a:endParaRPr lang="en-US" dirty="0"/>
          </a:p>
        </p:txBody>
      </p:sp>
      <p:sp>
        <p:nvSpPr>
          <p:cNvPr id="3" name="Content Placeholder 2"/>
          <p:cNvSpPr>
            <a:spLocks noGrp="1"/>
          </p:cNvSpPr>
          <p:nvPr>
            <p:ph idx="1"/>
          </p:nvPr>
        </p:nvSpPr>
        <p:spPr/>
        <p:txBody>
          <a:bodyPr/>
          <a:lstStyle/>
          <a:p>
            <a:r>
              <a:rPr lang="nl-NL" dirty="0" smtClean="0"/>
              <a:t>Al het lesmateriaal wordt aangeboden via It’s Learning</a:t>
            </a:r>
          </a:p>
          <a:p>
            <a:pPr lvl="1"/>
            <a:r>
              <a:rPr lang="nl-NL" dirty="0" smtClean="0"/>
              <a:t>PowerPoint</a:t>
            </a:r>
          </a:p>
          <a:p>
            <a:pPr lvl="1"/>
            <a:r>
              <a:rPr lang="nl-NL" dirty="0" smtClean="0"/>
              <a:t>Filmpje</a:t>
            </a:r>
          </a:p>
          <a:p>
            <a:pPr lvl="1"/>
            <a:r>
              <a:rPr lang="nl-NL" dirty="0" smtClean="0"/>
              <a:t>Documenten</a:t>
            </a:r>
          </a:p>
          <a:p>
            <a:r>
              <a:rPr lang="nl-NL" dirty="0" smtClean="0"/>
              <a:t>Via een </a:t>
            </a:r>
            <a:r>
              <a:rPr lang="nl-NL" dirty="0" err="1" smtClean="0"/>
              <a:t>Nearpod</a:t>
            </a:r>
            <a:r>
              <a:rPr lang="nl-NL" dirty="0" smtClean="0"/>
              <a:t> bespreken we de eerste opdracht</a:t>
            </a:r>
          </a:p>
          <a:p>
            <a:endParaRPr lang="en-US" dirty="0"/>
          </a:p>
        </p:txBody>
      </p:sp>
      <p:pic>
        <p:nvPicPr>
          <p:cNvPr id="4" name="Picture 3"/>
          <p:cNvPicPr>
            <a:picLocks noChangeAspect="1"/>
          </p:cNvPicPr>
          <p:nvPr/>
        </p:nvPicPr>
        <p:blipFill>
          <a:blip r:embed="rId2"/>
          <a:stretch>
            <a:fillRect/>
          </a:stretch>
        </p:blipFill>
        <p:spPr>
          <a:xfrm>
            <a:off x="1515979" y="4207293"/>
            <a:ext cx="4712368" cy="2650707"/>
          </a:xfrm>
          <a:prstGeom prst="rect">
            <a:avLst/>
          </a:prstGeom>
        </p:spPr>
      </p:pic>
      <p:pic>
        <p:nvPicPr>
          <p:cNvPr id="5" name="Picture 4"/>
          <p:cNvPicPr>
            <a:picLocks noChangeAspect="1"/>
          </p:cNvPicPr>
          <p:nvPr/>
        </p:nvPicPr>
        <p:blipFill rotWithShape="1">
          <a:blip r:embed="rId3"/>
          <a:srcRect l="5267" t="11547" r="60866" b="55684"/>
          <a:stretch/>
        </p:blipFill>
        <p:spPr>
          <a:xfrm>
            <a:off x="6340644" y="4668252"/>
            <a:ext cx="3176336" cy="1728787"/>
          </a:xfrm>
          <a:prstGeom prst="rect">
            <a:avLst/>
          </a:prstGeom>
        </p:spPr>
      </p:pic>
    </p:spTree>
    <p:extLst>
      <p:ext uri="{BB962C8B-B14F-4D97-AF65-F5344CB8AC3E}">
        <p14:creationId xmlns:p14="http://schemas.microsoft.com/office/powerpoint/2010/main" val="189293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Onderwijs vernieuwend </a:t>
            </a:r>
            <a:endParaRPr lang="en-US" dirty="0"/>
          </a:p>
        </p:txBody>
      </p:sp>
      <p:sp>
        <p:nvSpPr>
          <p:cNvPr id="3" name="Content Placeholder 2"/>
          <p:cNvSpPr>
            <a:spLocks noGrp="1"/>
          </p:cNvSpPr>
          <p:nvPr>
            <p:ph idx="1"/>
          </p:nvPr>
        </p:nvSpPr>
        <p:spPr/>
        <p:txBody>
          <a:bodyPr/>
          <a:lstStyle/>
          <a:p>
            <a:r>
              <a:rPr lang="nl-NL" dirty="0" smtClean="0"/>
              <a:t>De leraar heeft vooral een coachende rol</a:t>
            </a:r>
          </a:p>
          <a:p>
            <a:r>
              <a:rPr lang="nl-NL" dirty="0" smtClean="0"/>
              <a:t>Leerlingen hebben veel autonomie </a:t>
            </a:r>
          </a:p>
          <a:p>
            <a:r>
              <a:rPr lang="nl-NL" dirty="0" smtClean="0"/>
              <a:t>Differentiatie</a:t>
            </a:r>
          </a:p>
          <a:p>
            <a:r>
              <a:rPr lang="nl-NL" dirty="0" smtClean="0"/>
              <a:t>Een moeilijk onderwerp als genocides wordt uitgebreid behandeld</a:t>
            </a:r>
            <a:endParaRPr lang="en-US" dirty="0"/>
          </a:p>
        </p:txBody>
      </p:sp>
    </p:spTree>
    <p:extLst>
      <p:ext uri="{BB962C8B-B14F-4D97-AF65-F5344CB8AC3E}">
        <p14:creationId xmlns:p14="http://schemas.microsoft.com/office/powerpoint/2010/main" val="181237967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TotalTime>
  <Words>500</Words>
  <Application>Microsoft Office PowerPoint</Application>
  <PresentationFormat>Breedbeeld</PresentationFormat>
  <Paragraphs>77</Paragraphs>
  <Slides>12</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Arial</vt:lpstr>
      <vt:lpstr>Calibri</vt:lpstr>
      <vt:lpstr>Century Gothic</vt:lpstr>
      <vt:lpstr>Times New Roman</vt:lpstr>
      <vt:lpstr>Verdana</vt:lpstr>
      <vt:lpstr>Wingdings 3</vt:lpstr>
      <vt:lpstr>Wisp</vt:lpstr>
      <vt:lpstr>Curriculumontwerp AVO</vt:lpstr>
      <vt:lpstr>Het product</vt:lpstr>
      <vt:lpstr>PowerPoint-presentatie</vt:lpstr>
      <vt:lpstr>Beginsituatie klas</vt:lpstr>
      <vt:lpstr>Randvoorwaarden school</vt:lpstr>
      <vt:lpstr>Overheidsdoelen</vt:lpstr>
      <vt:lpstr>Lesdoelen</vt:lpstr>
      <vt:lpstr>ICT</vt:lpstr>
      <vt:lpstr>Onderwijs vernieuwend </vt:lpstr>
      <vt:lpstr>Componenten historisch redeneren</vt:lpstr>
      <vt:lpstr>Differentiatie</vt:lpstr>
      <vt:lpstr>Toetsing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Vakdidactiek</dc:title>
  <dc:creator>Hugo Molenaar</dc:creator>
  <cp:lastModifiedBy>Joyce</cp:lastModifiedBy>
  <cp:revision>21</cp:revision>
  <dcterms:created xsi:type="dcterms:W3CDTF">2017-06-19T10:25:21Z</dcterms:created>
  <dcterms:modified xsi:type="dcterms:W3CDTF">2017-07-14T14:30:39Z</dcterms:modified>
</cp:coreProperties>
</file>