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6" cy="1927226"/>
          </a:xfrm>
        </p:spPr>
        <p:txBody>
          <a:bodyPr anchor="b"/>
          <a:lstStyle>
            <a:lvl1pPr>
              <a:defRPr sz="5400" cap="all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3505196"/>
            <a:ext cx="6400800" cy="1752603"/>
          </a:xfrm>
        </p:spPr>
        <p:txBody>
          <a:bodyPr/>
          <a:lstStyle>
            <a:lvl1pPr marL="0" indent="0">
              <a:buNone/>
              <a:defRPr>
                <a:solidFill>
                  <a:srgbClr val="57576E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7B014-A05C-4494-AD88-500E180565BB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AFC82C-C7FB-4D1F-813D-6CAD053AFDFC}" type="slidenum">
              <a:t>‹nr.›</a:t>
            </a:fld>
            <a:endParaRPr lang="nl-NL"/>
          </a:p>
        </p:txBody>
      </p:sp>
      <p:cxnSp>
        <p:nvCxnSpPr>
          <p:cNvPr id="7" name="Straight Connector 7"/>
          <p:cNvCxnSpPr/>
          <p:nvPr/>
        </p:nvCxnSpPr>
        <p:spPr>
          <a:xfrm>
            <a:off x="685800" y="3398523"/>
            <a:ext cx="7848596" cy="1581"/>
          </a:xfrm>
          <a:prstGeom prst="straightConnector1">
            <a:avLst/>
          </a:prstGeom>
          <a:noFill/>
          <a:ln w="19046" cap="flat">
            <a:solidFill>
              <a:srgbClr val="D2533C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6653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AA8F0-6186-44AB-8809-CEC6FFB6783A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3D778-C167-401D-A91D-9AD95ECD3ED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4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09603"/>
            <a:ext cx="2057400" cy="5867403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6019796" cy="58674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46822-F03D-4B13-A5E0-C8E15833CDAE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A63E28-F8A9-413A-9679-2B5031F7834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8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B60C48-66E4-4B88-A00D-F7802AC0EFCD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F5197-6086-4340-B737-2F47DFB1A00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5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D25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2362196"/>
            <a:ext cx="7772400" cy="2200274"/>
          </a:xfrm>
        </p:spPr>
        <p:txBody>
          <a:bodyPr anchor="b"/>
          <a:lstStyle>
            <a:lvl1pPr>
              <a:defRPr sz="4800" cap="all">
                <a:solidFill>
                  <a:srgbClr val="F3F2DC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4626864"/>
            <a:ext cx="7772400" cy="1500182"/>
          </a:xfrm>
        </p:spPr>
        <p:txBody>
          <a:bodyPr/>
          <a:lstStyle>
            <a:lvl1pPr marL="0" indent="0">
              <a:buNone/>
              <a:defRPr>
                <a:solidFill>
                  <a:srgbClr val="F3F2DC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058E3-C4E5-4AFC-B7F5-A0D69C52D276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6C522-F7FD-4403-9941-7E47129FD2C9}" type="slidenum"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596" cy="1591"/>
          </a:xfrm>
          <a:prstGeom prst="straightConnector1">
            <a:avLst/>
          </a:prstGeom>
          <a:noFill/>
          <a:ln w="19046" cap="flat">
            <a:solidFill>
              <a:srgbClr val="F3F2DC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8154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73352"/>
            <a:ext cx="4038603" cy="47183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73352"/>
            <a:ext cx="4038603" cy="47183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46A45-6F49-412E-AA9F-9A344261B106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F8192-0703-4ED7-83BC-532DFB939B4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9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76396"/>
            <a:ext cx="3931920" cy="639759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D2533C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438403"/>
            <a:ext cx="3931920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754880" y="1676396"/>
            <a:ext cx="3931920" cy="639759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D2533C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754880" y="2438403"/>
            <a:ext cx="3931920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92FC70-98D3-4962-9E47-827751627185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902671-E124-42CF-B8CC-33E663336DC8}" type="slidenum">
              <a:t>‹nr.›</a:t>
            </a:fld>
            <a:endParaRPr lang="nl-NL"/>
          </a:p>
        </p:txBody>
      </p:sp>
      <p:cxnSp>
        <p:nvCxnSpPr>
          <p:cNvPr id="10" name="Straight Connector 10"/>
          <p:cNvCxnSpPr/>
          <p:nvPr/>
        </p:nvCxnSpPr>
        <p:spPr>
          <a:xfrm rot="5400013">
            <a:off x="2217813" y="4045826"/>
            <a:ext cx="4709160" cy="787"/>
          </a:xfrm>
          <a:prstGeom prst="straightConnector1">
            <a:avLst/>
          </a:prstGeom>
          <a:noFill/>
          <a:ln w="19046" cap="flat">
            <a:solidFill>
              <a:srgbClr val="D2533C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195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7CB56-FF76-4229-B8F2-CFCBEE0C053C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50BB0-3751-497C-B1A2-1214F974B7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40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D37F7-DBDA-48E5-9E55-E33B91A38BF9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D6866-25FC-443D-96BD-8CF565843C3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1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6" cy="424361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662D2-3090-49ED-95F5-43F6F3801265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E22B68-3763-4022-93ED-BEB2B8575FDA}" type="slidenum">
              <a:t>‹nr.›</a:t>
            </a:fld>
            <a:endParaRPr lang="nl-NL"/>
          </a:p>
        </p:txBody>
      </p:sp>
      <p:cxnSp>
        <p:nvCxnSpPr>
          <p:cNvPr id="8" name="Straight Connector 8"/>
          <p:cNvCxnSpPr/>
          <p:nvPr/>
        </p:nvCxnSpPr>
        <p:spPr>
          <a:xfrm rot="5400013">
            <a:off x="-13113" y="3580205"/>
            <a:ext cx="5577839" cy="1591"/>
          </a:xfrm>
          <a:prstGeom prst="straightConnector1">
            <a:avLst/>
          </a:prstGeom>
          <a:noFill/>
          <a:ln w="19046" cap="flat">
            <a:solidFill>
              <a:srgbClr val="D2533C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6991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792483"/>
            <a:ext cx="2142676" cy="126491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858606" y="838203"/>
            <a:ext cx="5904390" cy="5500454"/>
          </a:xfrm>
          <a:solidFill>
            <a:srgbClr val="F3F2DC"/>
          </a:solidFill>
          <a:ln w="76196">
            <a:solidFill>
              <a:srgbClr val="FFFFFF"/>
            </a:solidFill>
            <a:prstDash val="solid"/>
            <a:miter/>
          </a:ln>
          <a:effectLst>
            <a:outerShdw dist="12701" dir="5400000" algn="tl">
              <a:srgbClr val="000000">
                <a:alpha val="59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2133596"/>
            <a:ext cx="2139696" cy="424281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4B740B-DE96-41AA-85B7-CD196425B073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64CC6-0114-4E9B-A1B0-08DC1EB8784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84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220781"/>
            <a:ext cx="9144000" cy="2286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533396"/>
            <a:ext cx="8229600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93A2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18288"/>
            <a:ext cx="2895603" cy="32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C1D8F90F-952A-417C-A91C-CFFF5610E4A0}" type="datetime1">
              <a:rPr lang="nl-NL"/>
              <a:pPr lvl="0"/>
              <a:t>14-7-2017</a:t>
            </a:fld>
            <a:endParaRPr lang="nl-NL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619996" y="18288"/>
            <a:ext cx="1066803" cy="32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0A2D38FA-664B-428E-ADA1-8D742CC81925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000" b="0" i="0" u="none" strike="noStrike" kern="1200" cap="none" spc="-100" baseline="0">
          <a:solidFill>
            <a:srgbClr val="D2533C"/>
          </a:solidFill>
          <a:uFillTx/>
          <a:latin typeface="Arial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3A299"/>
        </a:buClr>
        <a:buSzPct val="85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292934"/>
          </a:solidFill>
          <a:uFillTx/>
          <a:latin typeface="Arial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3A299"/>
        </a:buClr>
        <a:buSzPct val="85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292934"/>
          </a:solidFill>
          <a:uFillTx/>
          <a:latin typeface="Arial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3A299"/>
        </a:buClr>
        <a:buSzPct val="9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292934"/>
          </a:solidFill>
          <a:uFillTx/>
          <a:latin typeface="Arial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3A299"/>
        </a:buClr>
        <a:buSzPct val="100000"/>
        <a:buFont typeface="Arial" pitchFamily="34"/>
        <a:buChar char="•"/>
        <a:tabLst/>
        <a:defRPr lang="nl-NL" sz="1600" b="0" i="0" u="none" strike="noStrike" kern="1200" cap="none" spc="0" baseline="0">
          <a:solidFill>
            <a:srgbClr val="292934"/>
          </a:solidFill>
          <a:uFillTx/>
          <a:latin typeface="Arial"/>
        </a:defRPr>
      </a:lvl4pPr>
      <a:lvl5pPr marL="1188720" marR="0" lvl="4" indent="-13716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93A299"/>
        </a:buClr>
        <a:buSzPct val="100000"/>
        <a:buFont typeface="Arial" pitchFamily="34"/>
        <a:buChar char="•"/>
        <a:tabLst/>
        <a:defRPr lang="nl-NL" sz="1400" b="0" i="0" u="none" strike="noStrike" kern="1200" cap="none" spc="0" baseline="0">
          <a:solidFill>
            <a:srgbClr val="292934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/>
              <a:t>Russische revoluties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/>
              <a:t>Les 1, 2 en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Opdracht 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Tsaar Nicolaas II, Lenin, Trotski en keizer Wilhelm II</a:t>
            </a:r>
          </a:p>
          <a:p>
            <a:pPr lvl="0"/>
            <a:endParaRPr lang="nl-NL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14" y="2187948"/>
            <a:ext cx="2119899" cy="29389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1155" y="2187948"/>
            <a:ext cx="1872206" cy="29389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04251" y="2187948"/>
            <a:ext cx="2134648" cy="29389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47537" y="2187948"/>
            <a:ext cx="2298701" cy="29389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Opdracht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Maak een presentatie over één van de volgende personen</a:t>
            </a:r>
          </a:p>
          <a:p>
            <a:pPr lvl="0"/>
            <a:r>
              <a:rPr lang="nl-NL"/>
              <a:t>Groepjes van vier personen</a:t>
            </a:r>
          </a:p>
          <a:p>
            <a:pPr lvl="0"/>
            <a:r>
              <a:rPr lang="nl-NL"/>
              <a:t>Persoon en groepjes worden verdeeld en ingedeeld.</a:t>
            </a:r>
          </a:p>
          <a:p>
            <a:pPr lvl="0"/>
            <a:r>
              <a:rPr lang="nl-NL"/>
              <a:t>Literatuur verantwoorden, Wikipedia is toegestaan voorkeur aan andere bronnen</a:t>
            </a:r>
          </a:p>
          <a:p>
            <a:pPr lvl="0"/>
            <a:r>
              <a:rPr lang="nl-NL"/>
              <a:t>Presenteren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Les 3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Leerdoelen:</a:t>
            </a:r>
          </a:p>
          <a:p>
            <a:pPr lvl="1"/>
            <a:r>
              <a:rPr lang="nl-NL"/>
              <a:t>De verschillen herkennen tussen verschillende groepen in Rusland</a:t>
            </a:r>
          </a:p>
          <a:p>
            <a:pPr lvl="1"/>
            <a:r>
              <a:rPr lang="nl-NL"/>
              <a:t>Zich inleven in Russische maatschappij tijdens de Russische revolutie</a:t>
            </a:r>
          </a:p>
          <a:p>
            <a:pPr lvl="1"/>
            <a:r>
              <a:rPr lang="nl-NL"/>
              <a:t>Constructief samenwerken</a:t>
            </a:r>
          </a:p>
          <a:p>
            <a:pPr lvl="1"/>
            <a:r>
              <a:rPr lang="nl-NL"/>
              <a:t>Een hoeveelheid materiaal selecteren en te classificeren</a:t>
            </a:r>
          </a:p>
          <a:p>
            <a:pPr lvl="1"/>
            <a:r>
              <a:rPr lang="nl-NL"/>
              <a:t>Aangeven welke denkstappen zij hebben gezet en hoe zij tot de oplossing met argumentatie zijn gekomen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Opdracht: mysterie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De opdracht is de moord op de Romanovs op te lossen</a:t>
            </a:r>
          </a:p>
          <a:p>
            <a:pPr lvl="0"/>
            <a:r>
              <a:rPr lang="nl-NL"/>
              <a:t>Duo’s</a:t>
            </a:r>
          </a:p>
          <a:p>
            <a:pPr lvl="0"/>
            <a:r>
              <a:rPr lang="nl-NL"/>
              <a:t>De opdracht kun je maken op het opdrachtenblad, dat wordt ingeleverd en beoordeeld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Les 1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Leerdoelen:</a:t>
            </a:r>
          </a:p>
          <a:p>
            <a:pPr lvl="1"/>
            <a:r>
              <a:rPr lang="nl-NL"/>
              <a:t>omschrijven wie Karl Marx was en zijn ideeën beschrijven.</a:t>
            </a:r>
          </a:p>
          <a:p>
            <a:pPr lvl="1"/>
            <a:r>
              <a:rPr lang="nl-NL"/>
              <a:t>omschrijven wat het verschil is tussen socialisme en communisme.</a:t>
            </a:r>
          </a:p>
          <a:p>
            <a:pPr lvl="1"/>
            <a:r>
              <a:rPr lang="nl-NL"/>
              <a:t>aangeven in welk jaar de Russische Revolutie plaatsvond en wat de communisten die in opstand kwamen wilden bereiken.</a:t>
            </a:r>
          </a:p>
          <a:p>
            <a:pPr lvl="1"/>
            <a:r>
              <a:rPr lang="nl-NL"/>
              <a:t>Uitleggen waarom de revolutie plaats vond in Rusland.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De Russische Revoluties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1613: het begin Russische tsarengeschiedenis</a:t>
            </a:r>
          </a:p>
          <a:p>
            <a:pPr lvl="0"/>
            <a:r>
              <a:rPr lang="nl-NL"/>
              <a:t>Romanovs waren alleenheersers</a:t>
            </a:r>
          </a:p>
          <a:p>
            <a:pPr lvl="0"/>
            <a:r>
              <a:rPr lang="nl-NL"/>
              <a:t>Keizers/tsaren</a:t>
            </a:r>
          </a:p>
          <a:p>
            <a:pPr lvl="0"/>
            <a:r>
              <a:rPr lang="nl-NL"/>
              <a:t>Macht kwam van god</a:t>
            </a:r>
          </a:p>
          <a:p>
            <a:pPr lvl="0"/>
            <a:r>
              <a:rPr lang="nl-NL"/>
              <a:t>Brachten weinig verandering tot eind negentiende eeuw.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Eind negentiende eeuw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Industrialisatie</a:t>
            </a:r>
          </a:p>
          <a:p>
            <a:pPr lvl="0"/>
            <a:r>
              <a:rPr lang="nl-NL"/>
              <a:t>80% van bevolking was boer</a:t>
            </a:r>
          </a:p>
          <a:p>
            <a:pPr lvl="0"/>
            <a:r>
              <a:rPr lang="nl-NL"/>
              <a:t>Drie miljoen Russen waren arbeiders</a:t>
            </a:r>
          </a:p>
          <a:p>
            <a:pPr lvl="0"/>
            <a:r>
              <a:rPr lang="nl-NL"/>
              <a:t>Slechte werk- en leefomstandigheden</a:t>
            </a:r>
          </a:p>
          <a:p>
            <a:pPr lvl="0"/>
            <a:r>
              <a:rPr lang="nl-NL"/>
              <a:t>Opstanden braken regelmatig uit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188640"/>
            <a:ext cx="8229600" cy="990596"/>
          </a:xfrm>
        </p:spPr>
        <p:txBody>
          <a:bodyPr/>
          <a:lstStyle/>
          <a:p>
            <a:pPr lvl="0"/>
            <a:r>
              <a:rPr lang="nl-NL"/>
              <a:t>Karl Marx                             Lenin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539550" y="3590574"/>
            <a:ext cx="3960440" cy="2886422"/>
          </a:xfrm>
        </p:spPr>
        <p:txBody>
          <a:bodyPr/>
          <a:lstStyle/>
          <a:p>
            <a:pPr lvl="0"/>
            <a:r>
              <a:rPr lang="nl-NL"/>
              <a:t>Communistisch manifest</a:t>
            </a:r>
          </a:p>
          <a:p>
            <a:pPr lvl="0"/>
            <a:r>
              <a:rPr lang="nl-NL"/>
              <a:t>Revolutie in Rusland als de tijd daar is</a:t>
            </a:r>
          </a:p>
          <a:p>
            <a:pPr lvl="0"/>
            <a:r>
              <a:rPr lang="nl-NL"/>
              <a:t>Klassenstrijd</a:t>
            </a:r>
          </a:p>
          <a:p>
            <a:pPr lvl="0"/>
            <a:endParaRPr lang="nl-NL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84170" y="980730"/>
            <a:ext cx="2295528" cy="26098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980730"/>
            <a:ext cx="2160242" cy="26098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vak 3"/>
          <p:cNvSpPr txBox="1"/>
          <p:nvPr/>
        </p:nvSpPr>
        <p:spPr>
          <a:xfrm>
            <a:off x="5039432" y="3590574"/>
            <a:ext cx="3709025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none" strike="noStrike" kern="1200" cap="none" spc="0" baseline="0">
                <a:solidFill>
                  <a:srgbClr val="292934"/>
                </a:solidFill>
                <a:uFillTx/>
                <a:latin typeface="Arial"/>
              </a:rPr>
              <a:t>Paste de leer van Marx aan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none" strike="noStrike" kern="1200" cap="none" spc="0" baseline="0">
                <a:solidFill>
                  <a:srgbClr val="292934"/>
                </a:solidFill>
                <a:uFillTx/>
                <a:latin typeface="Arial"/>
              </a:rPr>
              <a:t>Strak georganiseerde partij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0" i="0" u="none" strike="noStrike" kern="1200" cap="none" spc="0" baseline="0">
                <a:solidFill>
                  <a:srgbClr val="292934"/>
                </a:solidFill>
                <a:uFillTx/>
                <a:latin typeface="Arial"/>
              </a:rPr>
              <a:t>Revolutie door bolsjewistische partij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5892" y="508177"/>
            <a:ext cx="1770881" cy="3082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Verzet groeit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1904 oorlog tegen Japan verloren</a:t>
            </a:r>
          </a:p>
          <a:p>
            <a:pPr lvl="0"/>
            <a:r>
              <a:rPr lang="nl-NL"/>
              <a:t>Bloedige Zondag</a:t>
            </a:r>
          </a:p>
          <a:p>
            <a:pPr lvl="0"/>
            <a:r>
              <a:rPr lang="nl-NL"/>
              <a:t>Doema en Sovjets.</a:t>
            </a:r>
          </a:p>
          <a:p>
            <a:pPr lvl="0"/>
            <a:r>
              <a:rPr lang="nl-NL"/>
              <a:t>1914-1918 Eerste Wereldoorlog</a:t>
            </a:r>
          </a:p>
          <a:p>
            <a:pPr lvl="0"/>
            <a:r>
              <a:rPr lang="nl-NL"/>
              <a:t>1915 Tsaar neemt leiding over leger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Revoluties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Februarirevolutie</a:t>
            </a:r>
          </a:p>
          <a:p>
            <a:pPr lvl="0"/>
            <a:r>
              <a:rPr lang="nl-NL"/>
              <a:t>Tsaar doet troonafstand</a:t>
            </a:r>
          </a:p>
          <a:p>
            <a:pPr lvl="0"/>
            <a:r>
              <a:rPr lang="nl-NL"/>
              <a:t>Aprilstellingen Lenin</a:t>
            </a:r>
          </a:p>
          <a:p>
            <a:pPr lvl="0"/>
            <a:r>
              <a:rPr lang="nl-NL"/>
              <a:t>Vrede van Brest-Litovsk</a:t>
            </a:r>
          </a:p>
          <a:p>
            <a:pPr lvl="0"/>
            <a:r>
              <a:rPr lang="nl-NL"/>
              <a:t>Oktoberrevolutie</a:t>
            </a:r>
          </a:p>
          <a:p>
            <a:pPr lvl="0"/>
            <a:r>
              <a:rPr lang="nl-NL"/>
              <a:t>Burgeroorlog tussen bolsjewieken en mensjewieken</a:t>
            </a:r>
          </a:p>
          <a:p>
            <a:pPr lvl="0"/>
            <a:r>
              <a:rPr lang="nl-NL"/>
              <a:t>Bolsjewieken winnen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Sovjet-Unie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Alles is van de staat</a:t>
            </a:r>
          </a:p>
          <a:p>
            <a:pPr lvl="0"/>
            <a:r>
              <a:rPr lang="nl-NL"/>
              <a:t>Communistische partij alleen toegestaan</a:t>
            </a:r>
          </a:p>
          <a:p>
            <a:pPr lvl="0"/>
            <a:r>
              <a:rPr lang="nl-NL"/>
              <a:t>Centraal Comité (secretariaat)</a:t>
            </a:r>
          </a:p>
          <a:p>
            <a:pPr lvl="0"/>
            <a:r>
              <a:rPr lang="nl-NL"/>
              <a:t>Secretaris-generaal, leider partij en de Sovjet Unie</a:t>
            </a:r>
          </a:p>
          <a:p>
            <a:pPr lvl="0"/>
            <a:r>
              <a:rPr lang="nl-NL"/>
              <a:t>Dagelijks bestuur: Politbureau</a:t>
            </a:r>
          </a:p>
          <a:p>
            <a:pPr lvl="0"/>
            <a:r>
              <a:rPr lang="nl-NL"/>
              <a:t>Volkscommissarissen (Ministerraad)</a:t>
            </a:r>
          </a:p>
          <a:p>
            <a:pPr lvl="0"/>
            <a:r>
              <a:rPr lang="nl-NL"/>
              <a:t>Grote controle door de staat</a:t>
            </a:r>
          </a:p>
          <a:p>
            <a:pPr lvl="0"/>
            <a:r>
              <a:rPr lang="nl-NL"/>
              <a:t>Lage lonen, lage huurkosten, veel werken, gratis opvang kinderen</a:t>
            </a:r>
          </a:p>
          <a:p>
            <a:pPr lvl="0"/>
            <a:r>
              <a:rPr lang="nl-NL"/>
              <a:t>Communisme was tegen elke vorm van geloof</a:t>
            </a:r>
          </a:p>
          <a:p>
            <a:pPr lvl="0"/>
            <a:r>
              <a:rPr lang="nl-NL"/>
              <a:t>Veel propaganda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Les 2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Leerdoelen:</a:t>
            </a:r>
          </a:p>
          <a:p>
            <a:pPr lvl="1"/>
            <a:r>
              <a:rPr lang="nl-NL"/>
              <a:t>De levensloop vertellen van zijn/haar toegedeelde persoon</a:t>
            </a:r>
          </a:p>
          <a:p>
            <a:pPr lvl="1"/>
            <a:r>
              <a:rPr lang="nl-NL"/>
              <a:t>Literatuur zoeken en die analyseren en toepassen</a:t>
            </a:r>
          </a:p>
          <a:p>
            <a:pPr lvl="1"/>
            <a:r>
              <a:rPr lang="nl-NL"/>
              <a:t>Bronnen beoordelen op relevantie en betrouwbaarheid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Helderhei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</TotalTime>
  <Words>376</Words>
  <Application>Microsoft Office PowerPoint</Application>
  <PresentationFormat>Breedbeeld</PresentationFormat>
  <Paragraphs>76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Arial</vt:lpstr>
      <vt:lpstr>Helderheid</vt:lpstr>
      <vt:lpstr>Russische revoluties</vt:lpstr>
      <vt:lpstr>Les 1</vt:lpstr>
      <vt:lpstr>De Russische Revoluties</vt:lpstr>
      <vt:lpstr>Eind negentiende eeuw</vt:lpstr>
      <vt:lpstr>Karl Marx                             Lenin</vt:lpstr>
      <vt:lpstr>Verzet groeit</vt:lpstr>
      <vt:lpstr>Revoluties</vt:lpstr>
      <vt:lpstr>Sovjet-Unie</vt:lpstr>
      <vt:lpstr>Les 2</vt:lpstr>
      <vt:lpstr>Opdracht </vt:lpstr>
      <vt:lpstr>Opdracht</vt:lpstr>
      <vt:lpstr>Les 3</vt:lpstr>
      <vt:lpstr>Opdracht: mysterie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Russische revolutie</dc:title>
  <dc:creator>Windows User</dc:creator>
  <cp:lastModifiedBy>Joyce</cp:lastModifiedBy>
  <cp:revision>3</cp:revision>
  <dcterms:created xsi:type="dcterms:W3CDTF">2017-06-20T07:00:22Z</dcterms:created>
  <dcterms:modified xsi:type="dcterms:W3CDTF">2017-07-14T16:04:09Z</dcterms:modified>
</cp:coreProperties>
</file>