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6" r:id="rId3"/>
    <p:sldId id="257" r:id="rId4"/>
    <p:sldId id="258" r:id="rId5"/>
    <p:sldId id="269" r:id="rId6"/>
    <p:sldId id="268" r:id="rId7"/>
    <p:sldId id="259"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4456"/>
  </p:normalViewPr>
  <p:slideViewPr>
    <p:cSldViewPr snapToGrid="0" snapToObjects="1">
      <p:cViewPr varScale="1">
        <p:scale>
          <a:sx n="70" d="100"/>
          <a:sy n="70" d="100"/>
        </p:scale>
        <p:origin x="7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6DC26-74B6-0F46-AA3A-03CC9FC4DDF8}" type="datetimeFigureOut">
              <a:rPr lang="nl-NL" smtClean="0"/>
              <a:t>14-7-2017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0A0BF-4F6F-2D43-A3B1-F2C7E019F282}" type="slidenum">
              <a:rPr lang="nl-NL" smtClean="0"/>
              <a:t>‹nr.›</a:t>
            </a:fld>
            <a:endParaRPr lang="nl-NL"/>
          </a:p>
        </p:txBody>
      </p:sp>
    </p:spTree>
    <p:extLst>
      <p:ext uri="{BB962C8B-B14F-4D97-AF65-F5344CB8AC3E}">
        <p14:creationId xmlns:p14="http://schemas.microsoft.com/office/powerpoint/2010/main" val="45656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Titelstijl van model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4509A250-FF31-4206-8172-F9D3106AACB1}" type="datetimeFigureOut">
              <a:rPr lang="en-US" dirty="0"/>
              <a:t>7/14/2017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Titelstijl van model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4509A250-FF31-4206-8172-F9D3106AACB1}" type="datetimeFigureOut">
              <a:rPr lang="en-US" dirty="0"/>
              <a:t>7/14/2017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Titelstijl van model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smtClean="0"/>
              <a:t>Klik om de tekststijl van het model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4509A250-FF31-4206-8172-F9D3106AACB1}" type="datetimeFigureOut">
              <a:rPr lang="en-US" dirty="0"/>
              <a:t>7/14/2017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Titelstijl van model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4509A250-FF31-4206-8172-F9D3106AACB1}" type="datetimeFigureOut">
              <a:rPr lang="en-US" dirty="0"/>
              <a:t>7/14/2017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Titelstijl van model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s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Titelstijl van model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Titelstijl van model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Titelstijl van model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9796027F-7875-4030-9381-8BD8C4F21935}" type="datetimeFigureOut">
              <a:rPr lang="en-US" dirty="0"/>
              <a:t>7/14/2017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7/14/2017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7/14/2017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smtClean="0"/>
              <a:t>Titelstijl van model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7" name="Date Placeholder 4"/>
          <p:cNvSpPr>
            <a:spLocks noGrp="1"/>
          </p:cNvSpPr>
          <p:nvPr>
            <p:ph type="dt" sz="half" idx="10"/>
          </p:nvPr>
        </p:nvSpPr>
        <p:spPr/>
        <p:txBody>
          <a:bodyPr/>
          <a:lstStyle/>
          <a:p>
            <a:fld id="{4509A250-FF31-4206-8172-F9D3106AACB1}" type="datetimeFigureOut">
              <a:rPr lang="en-US" dirty="0"/>
              <a:t>7/14/2017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4509A250-FF31-4206-8172-F9D3106AACB1}" type="datetimeFigureOut">
              <a:rPr lang="en-US" dirty="0"/>
              <a:t>7/14/2017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Titelstijl van model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7/14/2017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Presentatie vakdidactiek 3</a:t>
            </a:r>
            <a:endParaRPr lang="nl-NL" dirty="0"/>
          </a:p>
        </p:txBody>
      </p:sp>
      <p:sp>
        <p:nvSpPr>
          <p:cNvPr id="3" name="Ondertitel 2"/>
          <p:cNvSpPr>
            <a:spLocks noGrp="1"/>
          </p:cNvSpPr>
          <p:nvPr>
            <p:ph type="subTitle" idx="1"/>
          </p:nvPr>
        </p:nvSpPr>
        <p:spPr/>
        <p:txBody>
          <a:bodyPr/>
          <a:lstStyle/>
          <a:p>
            <a:r>
              <a:rPr lang="nl-NL" dirty="0" smtClean="0"/>
              <a:t>Jeffrey </a:t>
            </a:r>
            <a:r>
              <a:rPr lang="nl-NL" dirty="0" err="1" smtClean="0"/>
              <a:t>Balvers</a:t>
            </a:r>
            <a:endParaRPr lang="nl-NL" dirty="0"/>
          </a:p>
        </p:txBody>
      </p:sp>
    </p:spTree>
    <p:extLst>
      <p:ext uri="{BB962C8B-B14F-4D97-AF65-F5344CB8AC3E}">
        <p14:creationId xmlns:p14="http://schemas.microsoft.com/office/powerpoint/2010/main" val="181578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a:t>
            </a:r>
            <a:r>
              <a:rPr lang="nl-NL" dirty="0" smtClean="0"/>
              <a:t> </a:t>
            </a:r>
            <a:r>
              <a:rPr lang="nl-NL" dirty="0" smtClean="0"/>
              <a:t>product</a:t>
            </a:r>
            <a:endParaRPr lang="nl-NL" dirty="0"/>
          </a:p>
        </p:txBody>
      </p:sp>
      <p:sp>
        <p:nvSpPr>
          <p:cNvPr id="3" name="Tijdelijke aanduiding voor inhoud 2"/>
          <p:cNvSpPr>
            <a:spLocks noGrp="1"/>
          </p:cNvSpPr>
          <p:nvPr>
            <p:ph idx="1"/>
          </p:nvPr>
        </p:nvSpPr>
        <p:spPr/>
        <p:txBody>
          <a:bodyPr>
            <a:normAutofit/>
          </a:bodyPr>
          <a:lstStyle/>
          <a:p>
            <a:r>
              <a:rPr lang="nl-NL" sz="2400" dirty="0" smtClean="0"/>
              <a:t>Dagprogramma uitwisseling</a:t>
            </a:r>
          </a:p>
          <a:p>
            <a:r>
              <a:rPr lang="nl-NL" sz="2400" dirty="0" smtClean="0"/>
              <a:t>Gericht op </a:t>
            </a:r>
            <a:r>
              <a:rPr lang="nl-NL" sz="2400" dirty="0" smtClean="0"/>
              <a:t>solidariteit </a:t>
            </a:r>
            <a:r>
              <a:rPr lang="nl-NL" sz="2400" dirty="0" smtClean="0"/>
              <a:t>/ val van communisme</a:t>
            </a:r>
          </a:p>
          <a:p>
            <a:r>
              <a:rPr lang="nl-NL" sz="2400" dirty="0" smtClean="0"/>
              <a:t>Connectie met Europees burgerschap</a:t>
            </a:r>
          </a:p>
          <a:p>
            <a:r>
              <a:rPr lang="nl-NL" sz="2400" dirty="0" smtClean="0"/>
              <a:t>Bestaat uit drie onderdelen</a:t>
            </a:r>
          </a:p>
          <a:p>
            <a:r>
              <a:rPr lang="nl-NL" sz="2400" dirty="0" smtClean="0"/>
              <a:t>Gekoppeld aan lesstof</a:t>
            </a:r>
            <a:endParaRPr lang="nl-NL" sz="2400" dirty="0"/>
          </a:p>
        </p:txBody>
      </p:sp>
    </p:spTree>
    <p:extLst>
      <p:ext uri="{BB962C8B-B14F-4D97-AF65-F5344CB8AC3E}">
        <p14:creationId xmlns:p14="http://schemas.microsoft.com/office/powerpoint/2010/main" val="172841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Beginsituatie: uitwisseling Polen</a:t>
            </a:r>
            <a:endParaRPr lang="nl-NL" dirty="0"/>
          </a:p>
        </p:txBody>
      </p:sp>
      <p:sp>
        <p:nvSpPr>
          <p:cNvPr id="3" name="Tijdelijke aanduiding voor inhoud 2"/>
          <p:cNvSpPr>
            <a:spLocks noGrp="1"/>
          </p:cNvSpPr>
          <p:nvPr>
            <p:ph idx="1"/>
          </p:nvPr>
        </p:nvSpPr>
        <p:spPr/>
        <p:txBody>
          <a:bodyPr/>
          <a:lstStyle/>
          <a:p>
            <a:r>
              <a:rPr lang="nl-NL" sz="2400" dirty="0" smtClean="0"/>
              <a:t>Verschillende havo-3 klassen</a:t>
            </a:r>
          </a:p>
          <a:p>
            <a:r>
              <a:rPr lang="nl-NL" sz="2400" dirty="0" smtClean="0"/>
              <a:t>Bezig met hoofdstuk Koude Oorlog</a:t>
            </a:r>
          </a:p>
          <a:p>
            <a:r>
              <a:rPr lang="nl-NL" sz="2400" dirty="0" smtClean="0"/>
              <a:t>32 Nederlandse leerlingen, 32 Poolse leerlingen</a:t>
            </a:r>
          </a:p>
          <a:p>
            <a:r>
              <a:rPr lang="nl-NL" sz="2400" dirty="0" smtClean="0"/>
              <a:t>Poolse </a:t>
            </a:r>
            <a:r>
              <a:rPr lang="nl-NL" sz="2400" dirty="0" smtClean="0"/>
              <a:t>leerlingen al in Nederland geweest</a:t>
            </a:r>
          </a:p>
          <a:p>
            <a:r>
              <a:rPr lang="nl-NL" sz="2400" dirty="0" smtClean="0"/>
              <a:t>Vooral </a:t>
            </a:r>
            <a:r>
              <a:rPr lang="nl-NL" sz="2400" dirty="0" smtClean="0"/>
              <a:t>bedoeld als </a:t>
            </a:r>
            <a:r>
              <a:rPr lang="nl-NL" sz="2400" dirty="0" smtClean="0"/>
              <a:t>extra uitje</a:t>
            </a:r>
          </a:p>
          <a:p>
            <a:endParaRPr lang="nl-NL" dirty="0" smtClean="0"/>
          </a:p>
          <a:p>
            <a:endParaRPr lang="nl-NL" dirty="0" smtClean="0"/>
          </a:p>
          <a:p>
            <a:endParaRPr lang="nl-NL" dirty="0"/>
          </a:p>
        </p:txBody>
      </p:sp>
    </p:spTree>
    <p:extLst>
      <p:ext uri="{BB962C8B-B14F-4D97-AF65-F5344CB8AC3E}">
        <p14:creationId xmlns:p14="http://schemas.microsoft.com/office/powerpoint/2010/main" val="212378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Overheidsdoelen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sz="2600" dirty="0"/>
              <a:t>De leerling leert een eigentijds beeld van de eigen omgeving, Nederland, Europa en de wereld te gebruiken om verschijnselen en ontwikkelingen in hun omgeving te plaatsen. </a:t>
            </a:r>
          </a:p>
          <a:p>
            <a:r>
              <a:rPr lang="nl-NL" sz="2600" dirty="0"/>
              <a:t>De leerling leert historische bronnen te gebruiken om zich een beeld van een tijdvak te vormen of antwoorden te vinden op vragen, en hij leert daarbij ook de eigen cultuurhistorische omgeving te betrekken. </a:t>
            </a:r>
          </a:p>
          <a:p>
            <a:r>
              <a:rPr lang="nl-NL" sz="2600" dirty="0"/>
              <a:t>De leerling leert de betekenis van Europese samenwerking en de Europese Unie te begrijpen voor zichzelf, Nederland en de wereld. </a:t>
            </a:r>
          </a:p>
          <a:p>
            <a:endParaRPr lang="nl-NL" dirty="0"/>
          </a:p>
        </p:txBody>
      </p:sp>
    </p:spTree>
    <p:extLst>
      <p:ext uri="{BB962C8B-B14F-4D97-AF65-F5344CB8AC3E}">
        <p14:creationId xmlns:p14="http://schemas.microsoft.com/office/powerpoint/2010/main" val="80764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Overheidsdoelen</a:t>
            </a:r>
            <a:endParaRPr lang="nl-NL" dirty="0"/>
          </a:p>
        </p:txBody>
      </p:sp>
      <p:sp>
        <p:nvSpPr>
          <p:cNvPr id="3" name="Tijdelijke aanduiding voor inhoud 2"/>
          <p:cNvSpPr>
            <a:spLocks noGrp="1"/>
          </p:cNvSpPr>
          <p:nvPr>
            <p:ph idx="1"/>
          </p:nvPr>
        </p:nvSpPr>
        <p:spPr/>
        <p:txBody>
          <a:bodyPr>
            <a:normAutofit/>
          </a:bodyPr>
          <a:lstStyle/>
          <a:p>
            <a:r>
              <a:rPr lang="nl-NL" sz="2400" dirty="0"/>
              <a:t>De leerling leert actuele spanningen en conflicten in de wereld te plaatsen tegen hun achtergrond, en leert daarbij de doorwerking ervan op individuen en samenleving (nationaal, Europees en internationaal), de grote onderlinge afhankelijkheid in de wereld, het belang van mensenrechten en de betekenis van internationale samenwerking te zien. </a:t>
            </a:r>
          </a:p>
          <a:p>
            <a:r>
              <a:rPr lang="nl-NL" sz="2400" dirty="0"/>
              <a:t>Tijdvak 9 en 10</a:t>
            </a:r>
          </a:p>
        </p:txBody>
      </p:sp>
    </p:spTree>
    <p:extLst>
      <p:ext uri="{BB962C8B-B14F-4D97-AF65-F5344CB8AC3E}">
        <p14:creationId xmlns:p14="http://schemas.microsoft.com/office/powerpoint/2010/main" val="163408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Redenen onderwijsraad voor Europees Burgerschap</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sz="2800" dirty="0" smtClean="0"/>
              <a:t>Oriëntatie </a:t>
            </a:r>
            <a:r>
              <a:rPr lang="nl-NL" sz="2800" dirty="0"/>
              <a:t>op Europa als noodzakelijk te kennen object behorend tot de canon </a:t>
            </a:r>
            <a:r>
              <a:rPr lang="nl-NL" sz="2800" dirty="0" smtClean="0"/>
              <a:t>van </a:t>
            </a:r>
            <a:r>
              <a:rPr lang="nl-NL" sz="2800" dirty="0"/>
              <a:t>algemene vorming van elke burger. </a:t>
            </a:r>
            <a:endParaRPr lang="nl-NL" sz="2800" dirty="0" smtClean="0"/>
          </a:p>
          <a:p>
            <a:r>
              <a:rPr lang="nl-NL" sz="2800" dirty="0" err="1"/>
              <a:t>Oriëntatie</a:t>
            </a:r>
            <a:r>
              <a:rPr lang="nl-NL" sz="2800" dirty="0"/>
              <a:t> op Europa zodanig dat de meest noodzakelijke vaardigheden beschik- baar komen om je te bewegen in Europa </a:t>
            </a:r>
          </a:p>
          <a:p>
            <a:r>
              <a:rPr lang="nl-NL" sz="2800" dirty="0"/>
              <a:t>Kritische oordeelvorming over Europa en Europese integratieontwikkelingen</a:t>
            </a:r>
            <a:r>
              <a:rPr lang="nl-NL" sz="2800" dirty="0" smtClean="0"/>
              <a:t>.*</a:t>
            </a:r>
          </a:p>
          <a:p>
            <a:endParaRPr lang="nl-NL" dirty="0"/>
          </a:p>
          <a:p>
            <a:endParaRPr lang="nl-NL" dirty="0" smtClean="0"/>
          </a:p>
          <a:p>
            <a:endParaRPr lang="nl-NL" dirty="0"/>
          </a:p>
          <a:p>
            <a:r>
              <a:rPr lang="nl-NL" dirty="0" smtClean="0"/>
              <a:t>*Advies onderwijsraad (2004)</a:t>
            </a:r>
            <a:endParaRPr lang="nl-NL" dirty="0"/>
          </a:p>
          <a:p>
            <a:endParaRPr lang="nl-NL" dirty="0"/>
          </a:p>
          <a:p>
            <a:endParaRPr lang="nl-NL" dirty="0"/>
          </a:p>
        </p:txBody>
      </p:sp>
    </p:spTree>
    <p:extLst>
      <p:ext uri="{BB962C8B-B14F-4D97-AF65-F5344CB8AC3E}">
        <p14:creationId xmlns:p14="http://schemas.microsoft.com/office/powerpoint/2010/main" val="27148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Lesdoelen</a:t>
            </a:r>
            <a:endParaRPr lang="nl-NL" dirty="0"/>
          </a:p>
        </p:txBody>
      </p:sp>
      <p:sp>
        <p:nvSpPr>
          <p:cNvPr id="3" name="Tijdelijke aanduiding voor inhoud 2"/>
          <p:cNvSpPr>
            <a:spLocks noGrp="1"/>
          </p:cNvSpPr>
          <p:nvPr>
            <p:ph idx="1"/>
          </p:nvPr>
        </p:nvSpPr>
        <p:spPr/>
        <p:txBody>
          <a:bodyPr>
            <a:normAutofit/>
          </a:bodyPr>
          <a:lstStyle/>
          <a:p>
            <a:r>
              <a:rPr lang="nl-NL" sz="2400" dirty="0" smtClean="0"/>
              <a:t>De leerlingen kunnen zich inleven in de gebeurtenissen tijdens de opstanden in Gdansk in de jaren </a:t>
            </a:r>
            <a:r>
              <a:rPr lang="mr-IN" sz="2400" dirty="0" smtClean="0"/>
              <a:t>’</a:t>
            </a:r>
            <a:r>
              <a:rPr lang="nl-NL" sz="2400" dirty="0" smtClean="0"/>
              <a:t>80</a:t>
            </a:r>
          </a:p>
          <a:p>
            <a:r>
              <a:rPr lang="nl-NL" sz="2400" dirty="0" smtClean="0"/>
              <a:t>De leerlingen kunnen zich een voorstelling maken van de situatie tijdens de stakingen op de scheepswerven van Gdansk</a:t>
            </a:r>
          </a:p>
          <a:p>
            <a:r>
              <a:rPr lang="nl-NL" sz="2400" dirty="0" smtClean="0"/>
              <a:t>De leerlingen hebben een beeld gekregen van het leven in een communistische staat</a:t>
            </a:r>
          </a:p>
          <a:p>
            <a:r>
              <a:rPr lang="nl-NL" sz="2400" dirty="0" smtClean="0"/>
              <a:t>De leerlingen kunnen een gefundeerde discussie voeren over het communisme</a:t>
            </a:r>
          </a:p>
          <a:p>
            <a:endParaRPr lang="nl-NL" dirty="0" smtClean="0"/>
          </a:p>
          <a:p>
            <a:endParaRPr lang="nl-NL" dirty="0" smtClean="0"/>
          </a:p>
          <a:p>
            <a:endParaRPr lang="nl-NL" dirty="0"/>
          </a:p>
        </p:txBody>
      </p:sp>
    </p:spTree>
    <p:extLst>
      <p:ext uri="{BB962C8B-B14F-4D97-AF65-F5344CB8AC3E}">
        <p14:creationId xmlns:p14="http://schemas.microsoft.com/office/powerpoint/2010/main" val="1700826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Historisch redeneren</a:t>
            </a:r>
            <a:endParaRPr lang="nl-NL" dirty="0"/>
          </a:p>
        </p:txBody>
      </p:sp>
      <p:sp>
        <p:nvSpPr>
          <p:cNvPr id="3" name="Tijdelijke aanduiding voor inhoud 2"/>
          <p:cNvSpPr>
            <a:spLocks noGrp="1"/>
          </p:cNvSpPr>
          <p:nvPr>
            <p:ph idx="1"/>
          </p:nvPr>
        </p:nvSpPr>
        <p:spPr/>
        <p:txBody>
          <a:bodyPr>
            <a:normAutofit/>
          </a:bodyPr>
          <a:lstStyle/>
          <a:p>
            <a:r>
              <a:rPr lang="nl-NL" sz="2400" dirty="0" smtClean="0"/>
              <a:t>6 onderdelen van historisch redeneren:</a:t>
            </a:r>
          </a:p>
          <a:p>
            <a:pPr lvl="1"/>
            <a:r>
              <a:rPr lang="nl-NL" sz="2400" dirty="0" smtClean="0"/>
              <a:t>1</a:t>
            </a:r>
            <a:r>
              <a:rPr lang="nl-NL" sz="2400" dirty="0"/>
              <a:t>. Stellen van vragen </a:t>
            </a:r>
            <a:br>
              <a:rPr lang="nl-NL" sz="2400" dirty="0"/>
            </a:br>
            <a:r>
              <a:rPr lang="nl-NL" sz="2400" dirty="0"/>
              <a:t>2. Gebruik van bronnen </a:t>
            </a:r>
            <a:br>
              <a:rPr lang="nl-NL" sz="2400" dirty="0"/>
            </a:br>
            <a:r>
              <a:rPr lang="nl-NL" sz="2400" dirty="0"/>
              <a:t>3. Contextualiseren </a:t>
            </a:r>
            <a:br>
              <a:rPr lang="nl-NL" sz="2400" dirty="0"/>
            </a:br>
            <a:r>
              <a:rPr lang="nl-NL" sz="2400" dirty="0"/>
              <a:t>4. Argumenteren </a:t>
            </a:r>
            <a:br>
              <a:rPr lang="nl-NL" sz="2400" dirty="0"/>
            </a:br>
            <a:r>
              <a:rPr lang="nl-NL" sz="2400" dirty="0"/>
              <a:t>5. Gebruik van inhoudelijke concepten</a:t>
            </a:r>
            <a:br>
              <a:rPr lang="nl-NL" sz="2400" dirty="0"/>
            </a:br>
            <a:r>
              <a:rPr lang="nl-NL" sz="2400" dirty="0"/>
              <a:t>6. Gebruik van </a:t>
            </a:r>
            <a:r>
              <a:rPr lang="nl-NL" sz="2400" dirty="0" smtClean="0"/>
              <a:t>metaconcepten*</a:t>
            </a:r>
          </a:p>
          <a:p>
            <a:pPr marL="0" indent="0">
              <a:buNone/>
            </a:pPr>
            <a:endParaRPr lang="nl-NL" dirty="0" smtClean="0"/>
          </a:p>
          <a:p>
            <a:pPr marL="0" indent="0">
              <a:buNone/>
            </a:pPr>
            <a:r>
              <a:rPr lang="nl-NL" dirty="0" smtClean="0"/>
              <a:t>* </a:t>
            </a:r>
            <a:r>
              <a:rPr lang="nl-NL" dirty="0"/>
              <a:t>V</a:t>
            </a:r>
            <a:r>
              <a:rPr lang="nl-NL" dirty="0" smtClean="0"/>
              <a:t>an Boxtel en Van Drie (2004)</a:t>
            </a:r>
          </a:p>
          <a:p>
            <a:endParaRPr lang="nl-NL" dirty="0"/>
          </a:p>
        </p:txBody>
      </p:sp>
    </p:spTree>
    <p:extLst>
      <p:ext uri="{BB962C8B-B14F-4D97-AF65-F5344CB8AC3E}">
        <p14:creationId xmlns:p14="http://schemas.microsoft.com/office/powerpoint/2010/main" val="464250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6916</TotalTime>
  <Words>334</Words>
  <Application>Microsoft Office PowerPoint</Application>
  <PresentationFormat>Breedbeeld</PresentationFormat>
  <Paragraphs>41</Paragraphs>
  <Slides>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Arial</vt:lpstr>
      <vt:lpstr>Calibri</vt:lpstr>
      <vt:lpstr>Century Gothic</vt:lpstr>
      <vt:lpstr>Mangal</vt:lpstr>
      <vt:lpstr>Wingdings 3</vt:lpstr>
      <vt:lpstr>Ion</vt:lpstr>
      <vt:lpstr>Presentatie vakdidactiek 3</vt:lpstr>
      <vt:lpstr>Het product</vt:lpstr>
      <vt:lpstr>Beginsituatie: uitwisseling Polen</vt:lpstr>
      <vt:lpstr>Overheidsdoelen</vt:lpstr>
      <vt:lpstr>Overheidsdoelen</vt:lpstr>
      <vt:lpstr>Redenen onderwijsraad voor Europees Burgerschap</vt:lpstr>
      <vt:lpstr>Lesdoelen</vt:lpstr>
      <vt:lpstr>Historisch redeneren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Balvers, J. (BLX)</dc:creator>
  <cp:lastModifiedBy>Joyce</cp:lastModifiedBy>
  <cp:revision>26</cp:revision>
  <dcterms:created xsi:type="dcterms:W3CDTF">2017-06-10T14:46:37Z</dcterms:created>
  <dcterms:modified xsi:type="dcterms:W3CDTF">2017-07-14T19:01:56Z</dcterms:modified>
</cp:coreProperties>
</file>