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67" r:id="rId3"/>
    <p:sldId id="367" r:id="rId4"/>
    <p:sldId id="360" r:id="rId5"/>
    <p:sldId id="331" r:id="rId6"/>
    <p:sldId id="293" r:id="rId7"/>
    <p:sldId id="275" r:id="rId8"/>
    <p:sldId id="295" r:id="rId9"/>
    <p:sldId id="296" r:id="rId10"/>
    <p:sldId id="277" r:id="rId11"/>
    <p:sldId id="368" r:id="rId12"/>
    <p:sldId id="363" r:id="rId13"/>
    <p:sldId id="366" r:id="rId14"/>
    <p:sldId id="341" r:id="rId15"/>
    <p:sldId id="342" r:id="rId16"/>
    <p:sldId id="361" r:id="rId17"/>
    <p:sldId id="339" r:id="rId18"/>
    <p:sldId id="340" r:id="rId19"/>
    <p:sldId id="353" r:id="rId20"/>
    <p:sldId id="354" r:id="rId21"/>
    <p:sldId id="355" r:id="rId22"/>
    <p:sldId id="287" r:id="rId23"/>
    <p:sldId id="369" r:id="rId24"/>
    <p:sldId id="356" r:id="rId25"/>
    <p:sldId id="365" r:id="rId26"/>
    <p:sldId id="301" r:id="rId27"/>
    <p:sldId id="344" r:id="rId28"/>
    <p:sldId id="370" r:id="rId29"/>
    <p:sldId id="358" r:id="rId30"/>
    <p:sldId id="357" r:id="rId31"/>
    <p:sldId id="345" r:id="rId32"/>
    <p:sldId id="351" r:id="rId33"/>
    <p:sldId id="371" r:id="rId34"/>
    <p:sldId id="349" r:id="rId35"/>
    <p:sldId id="352" r:id="rId36"/>
    <p:sldId id="372" r:id="rId37"/>
    <p:sldId id="373" r:id="rId38"/>
  </p:sldIdLst>
  <p:sldSz cx="9144000" cy="6858000" type="screen4x3"/>
  <p:notesSz cx="6865938"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varScale="1">
        <p:scale>
          <a:sx n="110" d="100"/>
          <a:sy n="110" d="100"/>
        </p:scale>
        <p:origin x="1650" y="108"/>
      </p:cViewPr>
      <p:guideLst>
        <p:guide orient="horz" pos="2160"/>
        <p:guide pos="2880"/>
      </p:guideLst>
    </p:cSldViewPr>
  </p:slideViewPr>
  <p:outlineViewPr>
    <p:cViewPr>
      <p:scale>
        <a:sx n="33" d="100"/>
        <a:sy n="33" d="100"/>
      </p:scale>
      <p:origin x="0" y="256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5240" cy="499824"/>
          </a:xfrm>
          <a:prstGeom prst="rect">
            <a:avLst/>
          </a:prstGeom>
        </p:spPr>
        <p:txBody>
          <a:bodyPr vert="horz" lIns="92191" tIns="46096" rIns="92191" bIns="46096" rtlCol="0"/>
          <a:lstStyle>
            <a:lvl1pPr algn="l">
              <a:defRPr sz="1200"/>
            </a:lvl1pPr>
          </a:lstStyle>
          <a:p>
            <a:endParaRPr lang="nl-NL" dirty="0"/>
          </a:p>
        </p:txBody>
      </p:sp>
      <p:sp>
        <p:nvSpPr>
          <p:cNvPr id="3" name="Tijdelijke aanduiding voor datum 2"/>
          <p:cNvSpPr>
            <a:spLocks noGrp="1"/>
          </p:cNvSpPr>
          <p:nvPr>
            <p:ph type="dt" sz="quarter" idx="1"/>
          </p:nvPr>
        </p:nvSpPr>
        <p:spPr>
          <a:xfrm>
            <a:off x="3889111" y="1"/>
            <a:ext cx="2975240" cy="499824"/>
          </a:xfrm>
          <a:prstGeom prst="rect">
            <a:avLst/>
          </a:prstGeom>
        </p:spPr>
        <p:txBody>
          <a:bodyPr vert="horz" lIns="92191" tIns="46096" rIns="92191" bIns="46096" rtlCol="0"/>
          <a:lstStyle>
            <a:lvl1pPr algn="r">
              <a:defRPr sz="1200"/>
            </a:lvl1pPr>
          </a:lstStyle>
          <a:p>
            <a:fld id="{43B27F9E-79FA-4097-A4D0-53756EC30CC5}" type="datetimeFigureOut">
              <a:rPr lang="nl-NL" smtClean="0"/>
              <a:pPr/>
              <a:t>24-11-2017</a:t>
            </a:fld>
            <a:endParaRPr lang="nl-NL" dirty="0"/>
          </a:p>
        </p:txBody>
      </p:sp>
      <p:sp>
        <p:nvSpPr>
          <p:cNvPr id="4" name="Tijdelijke aanduiding voor voettekst 3"/>
          <p:cNvSpPr>
            <a:spLocks noGrp="1"/>
          </p:cNvSpPr>
          <p:nvPr>
            <p:ph type="ftr" sz="quarter" idx="2"/>
          </p:nvPr>
        </p:nvSpPr>
        <p:spPr>
          <a:xfrm>
            <a:off x="0" y="9494929"/>
            <a:ext cx="2975240" cy="499824"/>
          </a:xfrm>
          <a:prstGeom prst="rect">
            <a:avLst/>
          </a:prstGeom>
        </p:spPr>
        <p:txBody>
          <a:bodyPr vert="horz" lIns="92191" tIns="46096" rIns="92191" bIns="46096"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9111" y="9494929"/>
            <a:ext cx="2975240" cy="499824"/>
          </a:xfrm>
          <a:prstGeom prst="rect">
            <a:avLst/>
          </a:prstGeom>
        </p:spPr>
        <p:txBody>
          <a:bodyPr vert="horz" lIns="92191" tIns="46096" rIns="92191" bIns="46096" rtlCol="0" anchor="b"/>
          <a:lstStyle>
            <a:lvl1pPr algn="r">
              <a:defRPr sz="1200"/>
            </a:lvl1pPr>
          </a:lstStyle>
          <a:p>
            <a:fld id="{998A34CC-BBD8-4C5A-9629-201CE272D754}" type="slidenum">
              <a:rPr lang="nl-NL" smtClean="0"/>
              <a:pPr/>
              <a:t>‹nr.›</a:t>
            </a:fld>
            <a:endParaRPr lang="nl-NL" dirty="0"/>
          </a:p>
        </p:txBody>
      </p:sp>
    </p:spTree>
    <p:extLst>
      <p:ext uri="{BB962C8B-B14F-4D97-AF65-F5344CB8AC3E}">
        <p14:creationId xmlns:p14="http://schemas.microsoft.com/office/powerpoint/2010/main" val="2462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5720" cy="499506"/>
          </a:xfrm>
          <a:prstGeom prst="rect">
            <a:avLst/>
          </a:prstGeom>
        </p:spPr>
        <p:txBody>
          <a:bodyPr vert="horz" lIns="92053" tIns="46026" rIns="92053" bIns="46026" rtlCol="0"/>
          <a:lstStyle>
            <a:lvl1pPr algn="l">
              <a:defRPr sz="1200"/>
            </a:lvl1pPr>
          </a:lstStyle>
          <a:p>
            <a:endParaRPr lang="nl-NL" dirty="0"/>
          </a:p>
        </p:txBody>
      </p:sp>
      <p:sp>
        <p:nvSpPr>
          <p:cNvPr id="3" name="Date Placeholder 2"/>
          <p:cNvSpPr>
            <a:spLocks noGrp="1"/>
          </p:cNvSpPr>
          <p:nvPr>
            <p:ph type="dt" idx="1"/>
          </p:nvPr>
        </p:nvSpPr>
        <p:spPr>
          <a:xfrm>
            <a:off x="3888616" y="0"/>
            <a:ext cx="2975720" cy="499506"/>
          </a:xfrm>
          <a:prstGeom prst="rect">
            <a:avLst/>
          </a:prstGeom>
        </p:spPr>
        <p:txBody>
          <a:bodyPr vert="horz" lIns="92053" tIns="46026" rIns="92053" bIns="46026" rtlCol="0"/>
          <a:lstStyle>
            <a:lvl1pPr algn="r">
              <a:defRPr sz="1200"/>
            </a:lvl1pPr>
          </a:lstStyle>
          <a:p>
            <a:fld id="{D3A0AB7E-A33D-428A-9BAA-0DDEC42B489C}" type="datetimeFigureOut">
              <a:rPr lang="nl-NL" smtClean="0"/>
              <a:pPr/>
              <a:t>24-11-2017</a:t>
            </a:fld>
            <a:endParaRPr lang="nl-NL" dirty="0"/>
          </a:p>
        </p:txBody>
      </p:sp>
      <p:sp>
        <p:nvSpPr>
          <p:cNvPr id="4" name="Slide Image Placeholder 3"/>
          <p:cNvSpPr>
            <a:spLocks noGrp="1" noRot="1" noChangeAspect="1"/>
          </p:cNvSpPr>
          <p:nvPr>
            <p:ph type="sldImg" idx="2"/>
          </p:nvPr>
        </p:nvSpPr>
        <p:spPr>
          <a:xfrm>
            <a:off x="933450" y="749300"/>
            <a:ext cx="5000625" cy="3749675"/>
          </a:xfrm>
          <a:prstGeom prst="rect">
            <a:avLst/>
          </a:prstGeom>
          <a:noFill/>
          <a:ln w="12700">
            <a:solidFill>
              <a:prstClr val="black"/>
            </a:solidFill>
          </a:ln>
        </p:spPr>
        <p:txBody>
          <a:bodyPr vert="horz" lIns="92053" tIns="46026" rIns="92053" bIns="46026" rtlCol="0" anchor="ctr"/>
          <a:lstStyle/>
          <a:p>
            <a:endParaRPr lang="nl-NL" dirty="0"/>
          </a:p>
        </p:txBody>
      </p:sp>
      <p:sp>
        <p:nvSpPr>
          <p:cNvPr id="5" name="Notes Placeholder 4"/>
          <p:cNvSpPr>
            <a:spLocks noGrp="1"/>
          </p:cNvSpPr>
          <p:nvPr>
            <p:ph type="body" sz="quarter" idx="3"/>
          </p:nvPr>
        </p:nvSpPr>
        <p:spPr>
          <a:xfrm>
            <a:off x="687075" y="4747694"/>
            <a:ext cx="5491789" cy="4498738"/>
          </a:xfrm>
          <a:prstGeom prst="rect">
            <a:avLst/>
          </a:prstGeom>
        </p:spPr>
        <p:txBody>
          <a:bodyPr vert="horz" lIns="92053" tIns="46026" rIns="92053" bIns="460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1" y="9495387"/>
            <a:ext cx="2975720" cy="499506"/>
          </a:xfrm>
          <a:prstGeom prst="rect">
            <a:avLst/>
          </a:prstGeom>
        </p:spPr>
        <p:txBody>
          <a:bodyPr vert="horz" lIns="92053" tIns="46026" rIns="92053" bIns="46026"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8616" y="9495387"/>
            <a:ext cx="2975720" cy="499506"/>
          </a:xfrm>
          <a:prstGeom prst="rect">
            <a:avLst/>
          </a:prstGeom>
        </p:spPr>
        <p:txBody>
          <a:bodyPr vert="horz" lIns="92053" tIns="46026" rIns="92053" bIns="46026" rtlCol="0" anchor="b"/>
          <a:lstStyle>
            <a:lvl1pPr algn="r">
              <a:defRPr sz="1200"/>
            </a:lvl1pPr>
          </a:lstStyle>
          <a:p>
            <a:fld id="{2840F70D-93C2-4442-99BC-E5BED5C7F15D}" type="slidenum">
              <a:rPr lang="nl-NL" smtClean="0"/>
              <a:pPr/>
              <a:t>‹nr.›</a:t>
            </a:fld>
            <a:endParaRPr lang="nl-NL" dirty="0"/>
          </a:p>
        </p:txBody>
      </p:sp>
    </p:spTree>
    <p:extLst>
      <p:ext uri="{BB962C8B-B14F-4D97-AF65-F5344CB8AC3E}">
        <p14:creationId xmlns:p14="http://schemas.microsoft.com/office/powerpoint/2010/main" val="148087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Ik ben Hanneke Tuithof. Vakdidacticus geschiedenis aan de UU en de HU. Ik geef veel nascholing op het gebied van het nieuwe examen en doe promotieonderzoek naar de voorbereiding van docenten geschiedenis op dit nieuwe examen. Daarom ben ik gevraagd om deze keynote te geven. Om over het nieuwe examen te vertellen, maar ook wat ik tegen kom bij secties.</a:t>
            </a:r>
            <a:endParaRPr lang="nl-NL" dirty="0"/>
          </a:p>
        </p:txBody>
      </p:sp>
      <p:sp>
        <p:nvSpPr>
          <p:cNvPr id="4" name="Slide Number Placeholder 3"/>
          <p:cNvSpPr>
            <a:spLocks noGrp="1"/>
          </p:cNvSpPr>
          <p:nvPr>
            <p:ph type="sldNum" sz="quarter" idx="10"/>
          </p:nvPr>
        </p:nvSpPr>
        <p:spPr/>
        <p:txBody>
          <a:bodyPr/>
          <a:lstStyle/>
          <a:p>
            <a:fld id="{2840F70D-93C2-4442-99BC-E5BED5C7F15D}" type="slidenum">
              <a:rPr lang="nl-NL" smtClean="0"/>
              <a:pPr/>
              <a:t>1</a:t>
            </a:fld>
            <a:endParaRPr lang="nl-NL" dirty="0"/>
          </a:p>
        </p:txBody>
      </p:sp>
    </p:spTree>
    <p:extLst>
      <p:ext uri="{BB962C8B-B14F-4D97-AF65-F5344CB8AC3E}">
        <p14:creationId xmlns:p14="http://schemas.microsoft.com/office/powerpoint/2010/main" val="25192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2001 </a:t>
            </a:r>
            <a:r>
              <a:rPr lang="en-US" err="1" smtClean="0"/>
              <a:t>heeft</a:t>
            </a:r>
            <a:r>
              <a:rPr lang="en-US" smtClean="0"/>
              <a:t> de </a:t>
            </a:r>
            <a:r>
              <a:rPr lang="en-US" err="1" smtClean="0"/>
              <a:t>Commissie</a:t>
            </a:r>
            <a:r>
              <a:rPr lang="en-US" smtClean="0"/>
              <a:t> de </a:t>
            </a:r>
            <a:r>
              <a:rPr lang="en-US" err="1" smtClean="0"/>
              <a:t>Rooij</a:t>
            </a:r>
            <a:r>
              <a:rPr lang="en-US" smtClean="0"/>
              <a:t> de </a:t>
            </a:r>
            <a:r>
              <a:rPr lang="en-US" err="1" smtClean="0"/>
              <a:t>tien</a:t>
            </a:r>
            <a:r>
              <a:rPr lang="en-US" smtClean="0"/>
              <a:t> </a:t>
            </a:r>
            <a:r>
              <a:rPr lang="en-US" err="1" smtClean="0"/>
              <a:t>tijdvakken</a:t>
            </a:r>
            <a:r>
              <a:rPr lang="en-US" smtClean="0"/>
              <a:t> </a:t>
            </a:r>
            <a:r>
              <a:rPr lang="en-US" err="1" smtClean="0"/>
              <a:t>voorgesteld</a:t>
            </a:r>
            <a:r>
              <a:rPr lang="en-US" smtClean="0"/>
              <a:t> </a:t>
            </a:r>
            <a:r>
              <a:rPr lang="en-US" err="1" smtClean="0"/>
              <a:t>ook</a:t>
            </a:r>
            <a:r>
              <a:rPr lang="en-US" smtClean="0"/>
              <a:t> </a:t>
            </a:r>
            <a:r>
              <a:rPr lang="en-US" err="1" smtClean="0"/>
              <a:t>voor</a:t>
            </a:r>
            <a:r>
              <a:rPr lang="en-US" smtClean="0"/>
              <a:t> het </a:t>
            </a:r>
            <a:r>
              <a:rPr lang="en-US" err="1" smtClean="0"/>
              <a:t>examenprogramma</a:t>
            </a:r>
            <a:r>
              <a:rPr lang="en-US" smtClean="0"/>
              <a:t> </a:t>
            </a:r>
            <a:r>
              <a:rPr lang="en-US" err="1" smtClean="0"/>
              <a:t>havo-vwo</a:t>
            </a:r>
            <a:r>
              <a:rPr lang="en-US" smtClean="0"/>
              <a:t>.</a:t>
            </a:r>
          </a:p>
          <a:p>
            <a:r>
              <a:rPr lang="en-US" smtClean="0"/>
              <a:t>Om 2007 is het </a:t>
            </a:r>
            <a:r>
              <a:rPr lang="en-US" err="1" smtClean="0"/>
              <a:t>nieuwe</a:t>
            </a:r>
            <a:r>
              <a:rPr lang="en-US" smtClean="0"/>
              <a:t> </a:t>
            </a:r>
            <a:r>
              <a:rPr lang="en-US" err="1" smtClean="0"/>
              <a:t>examenprogramma</a:t>
            </a:r>
            <a:r>
              <a:rPr lang="en-US" smtClean="0"/>
              <a:t> van start </a:t>
            </a:r>
            <a:r>
              <a:rPr lang="en-US" err="1" smtClean="0"/>
              <a:t>gegaan</a:t>
            </a:r>
            <a:r>
              <a:rPr lang="en-US" smtClean="0"/>
              <a:t> in de </a:t>
            </a:r>
            <a:r>
              <a:rPr lang="en-US" err="1" smtClean="0"/>
              <a:t>vierde</a:t>
            </a:r>
            <a:r>
              <a:rPr lang="en-US" smtClean="0"/>
              <a:t> </a:t>
            </a:r>
            <a:r>
              <a:rPr lang="en-US" err="1" smtClean="0"/>
              <a:t>klas</a:t>
            </a:r>
            <a:r>
              <a:rPr lang="en-US" smtClean="0"/>
              <a:t> van </a:t>
            </a:r>
            <a:r>
              <a:rPr lang="en-US" err="1" smtClean="0"/>
              <a:t>havo</a:t>
            </a:r>
            <a:r>
              <a:rPr lang="en-US" smtClean="0"/>
              <a:t> en </a:t>
            </a:r>
            <a:r>
              <a:rPr lang="en-US" err="1" smtClean="0"/>
              <a:t>vwo</a:t>
            </a:r>
            <a:r>
              <a:rPr lang="en-US" smtClean="0"/>
              <a:t>.</a:t>
            </a:r>
            <a:endParaRPr lang="nl-NL"/>
          </a:p>
        </p:txBody>
      </p:sp>
      <p:sp>
        <p:nvSpPr>
          <p:cNvPr id="4" name="Slide Number Placeholder 3"/>
          <p:cNvSpPr>
            <a:spLocks noGrp="1"/>
          </p:cNvSpPr>
          <p:nvPr>
            <p:ph type="sldNum" sz="quarter" idx="10"/>
          </p:nvPr>
        </p:nvSpPr>
        <p:spPr/>
        <p:txBody>
          <a:bodyPr/>
          <a:lstStyle/>
          <a:p>
            <a:fld id="{2840F70D-93C2-4442-99BC-E5BED5C7F15D}" type="slidenum">
              <a:rPr lang="nl-NL" smtClean="0"/>
              <a:pPr/>
              <a:t>7</a:t>
            </a:fld>
            <a:endParaRPr lang="nl-NL"/>
          </a:p>
        </p:txBody>
      </p:sp>
    </p:spTree>
    <p:extLst>
      <p:ext uri="{BB962C8B-B14F-4D97-AF65-F5344CB8AC3E}">
        <p14:creationId xmlns:p14="http://schemas.microsoft.com/office/powerpoint/2010/main" val="316771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smtClean="0"/>
              <a:t>Ik</a:t>
            </a:r>
            <a:r>
              <a:rPr lang="en-US" smtClean="0"/>
              <a:t> </a:t>
            </a:r>
            <a:r>
              <a:rPr lang="en-US" err="1" smtClean="0"/>
              <a:t>geef</a:t>
            </a:r>
            <a:r>
              <a:rPr lang="en-US" smtClean="0"/>
              <a:t> </a:t>
            </a:r>
            <a:r>
              <a:rPr lang="en-US" err="1" smtClean="0"/>
              <a:t>wat</a:t>
            </a:r>
            <a:r>
              <a:rPr lang="en-US" smtClean="0"/>
              <a:t> trends die </a:t>
            </a:r>
            <a:r>
              <a:rPr lang="en-US" err="1" smtClean="0"/>
              <a:t>ik</a:t>
            </a:r>
            <a:r>
              <a:rPr lang="en-US" smtClean="0"/>
              <a:t> </a:t>
            </a:r>
            <a:r>
              <a:rPr lang="en-US" err="1" smtClean="0"/>
              <a:t>tegen</a:t>
            </a:r>
            <a:r>
              <a:rPr lang="en-US" smtClean="0"/>
              <a:t> </a:t>
            </a:r>
            <a:r>
              <a:rPr lang="en-US" err="1" smtClean="0"/>
              <a:t>kom</a:t>
            </a:r>
            <a:r>
              <a:rPr lang="en-US" smtClean="0"/>
              <a:t> in </a:t>
            </a:r>
            <a:r>
              <a:rPr lang="en-US" err="1" smtClean="0"/>
              <a:t>nascholing</a:t>
            </a:r>
            <a:r>
              <a:rPr lang="en-US" smtClean="0"/>
              <a:t> en in de interviews </a:t>
            </a:r>
            <a:r>
              <a:rPr lang="en-US" err="1" smtClean="0"/>
              <a:t>vanwege</a:t>
            </a:r>
            <a:r>
              <a:rPr lang="en-US" smtClean="0"/>
              <a:t> </a:t>
            </a:r>
            <a:r>
              <a:rPr lang="en-US" err="1" smtClean="0"/>
              <a:t>mijn</a:t>
            </a:r>
            <a:r>
              <a:rPr lang="en-US" smtClean="0"/>
              <a:t> </a:t>
            </a:r>
            <a:r>
              <a:rPr lang="en-US" err="1" smtClean="0"/>
              <a:t>onderzoek</a:t>
            </a:r>
            <a:r>
              <a:rPr lang="en-US" smtClean="0"/>
              <a:t>. </a:t>
            </a:r>
            <a:r>
              <a:rPr lang="en-US" err="1" smtClean="0"/>
              <a:t>Daarna</a:t>
            </a:r>
            <a:r>
              <a:rPr lang="en-US" smtClean="0"/>
              <a:t> </a:t>
            </a:r>
            <a:r>
              <a:rPr lang="en-US" err="1" smtClean="0"/>
              <a:t>geef</a:t>
            </a:r>
            <a:r>
              <a:rPr lang="en-US" smtClean="0"/>
              <a:t> </a:t>
            </a:r>
            <a:r>
              <a:rPr lang="en-US" err="1" smtClean="0"/>
              <a:t>ik</a:t>
            </a:r>
            <a:r>
              <a:rPr lang="en-US" smtClean="0"/>
              <a:t> </a:t>
            </a:r>
            <a:r>
              <a:rPr lang="en-US" err="1" smtClean="0"/>
              <a:t>wat</a:t>
            </a:r>
            <a:r>
              <a:rPr lang="en-US" smtClean="0"/>
              <a:t> tips en </a:t>
            </a:r>
            <a:r>
              <a:rPr lang="en-US" err="1" smtClean="0"/>
              <a:t>suggesties</a:t>
            </a:r>
            <a:r>
              <a:rPr lang="en-US" smtClean="0"/>
              <a:t>.</a:t>
            </a:r>
            <a:endParaRPr lang="nl-NL"/>
          </a:p>
        </p:txBody>
      </p:sp>
      <p:sp>
        <p:nvSpPr>
          <p:cNvPr id="4" name="Slide Number Placeholder 3"/>
          <p:cNvSpPr>
            <a:spLocks noGrp="1"/>
          </p:cNvSpPr>
          <p:nvPr>
            <p:ph type="sldNum" sz="quarter" idx="10"/>
          </p:nvPr>
        </p:nvSpPr>
        <p:spPr/>
        <p:txBody>
          <a:bodyPr/>
          <a:lstStyle/>
          <a:p>
            <a:fld id="{2840F70D-93C2-4442-99BC-E5BED5C7F15D}" type="slidenum">
              <a:rPr lang="nl-NL" smtClean="0"/>
              <a:pPr/>
              <a:t>26</a:t>
            </a:fld>
            <a:endParaRPr lang="nl-NL"/>
          </a:p>
        </p:txBody>
      </p:sp>
    </p:spTree>
    <p:extLst>
      <p:ext uri="{BB962C8B-B14F-4D97-AF65-F5344CB8AC3E}">
        <p14:creationId xmlns:p14="http://schemas.microsoft.com/office/powerpoint/2010/main" val="281977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51298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351579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181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181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318573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130113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111719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6" name="Tijdelijke aanduiding voor voettekst 5"/>
          <p:cNvSpPr>
            <a:spLocks noGrp="1"/>
          </p:cNvSpPr>
          <p:nvPr>
            <p:ph type="ftr" sz="quarter" idx="11"/>
          </p:nvPr>
        </p:nvSpPr>
        <p:spPr/>
        <p:txBody>
          <a:bodyPr/>
          <a:lstStyle>
            <a:lvl1pPr>
              <a:defRPr/>
            </a:lvl1pPr>
          </a:lstStyle>
          <a:p>
            <a:endParaRPr lang="nl-NL" dirty="0"/>
          </a:p>
        </p:txBody>
      </p:sp>
      <p:sp>
        <p:nvSpPr>
          <p:cNvPr id="7" name="Tijdelijke aanduiding voor dianummer 6"/>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62273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8" name="Tijdelijke aanduiding voor voettekst 7"/>
          <p:cNvSpPr>
            <a:spLocks noGrp="1"/>
          </p:cNvSpPr>
          <p:nvPr>
            <p:ph type="ftr" sz="quarter" idx="11"/>
          </p:nvPr>
        </p:nvSpPr>
        <p:spPr/>
        <p:txBody>
          <a:bodyPr/>
          <a:lstStyle>
            <a:lvl1pPr>
              <a:defRPr/>
            </a:lvl1pPr>
          </a:lstStyle>
          <a:p>
            <a:endParaRPr lang="nl-NL" dirty="0"/>
          </a:p>
        </p:txBody>
      </p:sp>
      <p:sp>
        <p:nvSpPr>
          <p:cNvPr id="9" name="Tijdelijke aanduiding voor dianummer 8"/>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365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4" name="Tijdelijke aanduiding voor voettekst 3"/>
          <p:cNvSpPr>
            <a:spLocks noGrp="1"/>
          </p:cNvSpPr>
          <p:nvPr>
            <p:ph type="ftr" sz="quarter" idx="11"/>
          </p:nvPr>
        </p:nvSpPr>
        <p:spPr/>
        <p:txBody>
          <a:bodyPr/>
          <a:lstStyle>
            <a:lvl1pPr>
              <a:defRPr/>
            </a:lvl1pPr>
          </a:lstStyle>
          <a:p>
            <a:endParaRPr lang="nl-NL" dirty="0"/>
          </a:p>
        </p:txBody>
      </p:sp>
      <p:sp>
        <p:nvSpPr>
          <p:cNvPr id="5" name="Tijdelijke aanduiding voor dianummer 4"/>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382168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3" name="Tijdelijke aanduiding voor voettekst 2"/>
          <p:cNvSpPr>
            <a:spLocks noGrp="1"/>
          </p:cNvSpPr>
          <p:nvPr>
            <p:ph type="ftr" sz="quarter" idx="11"/>
          </p:nvPr>
        </p:nvSpPr>
        <p:spPr/>
        <p:txBody>
          <a:bodyPr/>
          <a:lstStyle>
            <a:lvl1pPr>
              <a:defRPr/>
            </a:lvl1pPr>
          </a:lstStyle>
          <a:p>
            <a:endParaRPr lang="nl-NL" dirty="0"/>
          </a:p>
        </p:txBody>
      </p:sp>
      <p:sp>
        <p:nvSpPr>
          <p:cNvPr id="4" name="Tijdelijke aanduiding voor dianummer 3"/>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125128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6" name="Tijdelijke aanduiding voor voettekst 5"/>
          <p:cNvSpPr>
            <a:spLocks noGrp="1"/>
          </p:cNvSpPr>
          <p:nvPr>
            <p:ph type="ftr" sz="quarter" idx="11"/>
          </p:nvPr>
        </p:nvSpPr>
        <p:spPr/>
        <p:txBody>
          <a:bodyPr/>
          <a:lstStyle>
            <a:lvl1pPr>
              <a:defRPr/>
            </a:lvl1pPr>
          </a:lstStyle>
          <a:p>
            <a:endParaRPr lang="nl-NL" dirty="0"/>
          </a:p>
        </p:txBody>
      </p:sp>
      <p:sp>
        <p:nvSpPr>
          <p:cNvPr id="7" name="Tijdelijke aanduiding voor dianummer 6"/>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239489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06168A1D-9B6A-4EB8-8F92-2DE9F2D736A6}" type="datetimeFigureOut">
              <a:rPr lang="nl-NL" smtClean="0"/>
              <a:pPr/>
              <a:t>24-11-2017</a:t>
            </a:fld>
            <a:endParaRPr lang="nl-NL" dirty="0"/>
          </a:p>
        </p:txBody>
      </p:sp>
      <p:sp>
        <p:nvSpPr>
          <p:cNvPr id="6" name="Tijdelijke aanduiding voor voettekst 5"/>
          <p:cNvSpPr>
            <a:spLocks noGrp="1"/>
          </p:cNvSpPr>
          <p:nvPr>
            <p:ph type="ftr" sz="quarter" idx="11"/>
          </p:nvPr>
        </p:nvSpPr>
        <p:spPr/>
        <p:txBody>
          <a:bodyPr/>
          <a:lstStyle>
            <a:lvl1pPr>
              <a:defRPr/>
            </a:lvl1pPr>
          </a:lstStyle>
          <a:p>
            <a:endParaRPr lang="nl-NL" dirty="0"/>
          </a:p>
        </p:txBody>
      </p:sp>
      <p:sp>
        <p:nvSpPr>
          <p:cNvPr id="7" name="Tijdelijke aanduiding voor dianummer 6"/>
          <p:cNvSpPr>
            <a:spLocks noGrp="1"/>
          </p:cNvSpPr>
          <p:nvPr>
            <p:ph type="sldNum" sz="quarter" idx="12"/>
          </p:nvPr>
        </p:nvSpPr>
        <p:spPr/>
        <p:txBody>
          <a:bodyPr/>
          <a:lstStyle>
            <a:lvl1pPr>
              <a:defRPr/>
            </a:lvl1pPr>
          </a:lstStyle>
          <a:p>
            <a:fld id="{4832FEB1-CE23-496E-917F-C44C08F1C671}" type="slidenum">
              <a:rPr lang="nl-NL" smtClean="0"/>
              <a:pPr/>
              <a:t>‹nr.›</a:t>
            </a:fld>
            <a:endParaRPr lang="nl-NL" dirty="0"/>
          </a:p>
        </p:txBody>
      </p:sp>
    </p:spTree>
    <p:extLst>
      <p:ext uri="{BB962C8B-B14F-4D97-AF65-F5344CB8AC3E}">
        <p14:creationId xmlns:p14="http://schemas.microsoft.com/office/powerpoint/2010/main" val="416211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smtClean="0"/>
              <a:t>Klik om de opmaakprofielen van de modeltekst te bewerken</a:t>
            </a:r>
          </a:p>
          <a:p>
            <a:pPr lvl="1"/>
            <a:r>
              <a:rPr lang="en-US" altLang="nl-NL" smtClean="0"/>
              <a:t>Tweede niveau</a:t>
            </a:r>
          </a:p>
          <a:p>
            <a:pPr lvl="2"/>
            <a:r>
              <a:rPr lang="en-US" altLang="nl-NL" smtClean="0"/>
              <a:t>Derde niveau</a:t>
            </a:r>
          </a:p>
          <a:p>
            <a:pPr lvl="3"/>
            <a:r>
              <a:rPr lang="en-US" altLang="nl-NL" smtClean="0"/>
              <a:t>Vierde niveau</a:t>
            </a:r>
          </a:p>
          <a:p>
            <a:pPr lvl="4"/>
            <a:r>
              <a:rPr lang="en-US" alt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6168A1D-9B6A-4EB8-8F92-2DE9F2D736A6}" type="datetimeFigureOut">
              <a:rPr lang="nl-NL" smtClean="0"/>
              <a:pPr/>
              <a:t>24-11-2017</a:t>
            </a:fld>
            <a:endParaRPr lang="nl-NL"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32FEB1-CE23-496E-917F-C44C08F1C671}"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200" b="1">
          <a:solidFill>
            <a:srgbClr val="094D8E"/>
          </a:solidFill>
          <a:latin typeface="+mj-lt"/>
          <a:ea typeface="+mj-ea"/>
          <a:cs typeface="+mj-cs"/>
        </a:defRPr>
      </a:lvl1pPr>
      <a:lvl2pPr algn="l" rtl="0" eaLnBrk="1" fontAlgn="base" hangingPunct="1">
        <a:spcBef>
          <a:spcPct val="0"/>
        </a:spcBef>
        <a:spcAft>
          <a:spcPct val="0"/>
        </a:spcAft>
        <a:defRPr sz="3200" b="1">
          <a:solidFill>
            <a:srgbClr val="094D8E"/>
          </a:solidFill>
          <a:latin typeface="Verdana" pitchFamily="34" charset="0"/>
        </a:defRPr>
      </a:lvl2pPr>
      <a:lvl3pPr algn="l" rtl="0" eaLnBrk="1" fontAlgn="base" hangingPunct="1">
        <a:spcBef>
          <a:spcPct val="0"/>
        </a:spcBef>
        <a:spcAft>
          <a:spcPct val="0"/>
        </a:spcAft>
        <a:defRPr sz="3200" b="1">
          <a:solidFill>
            <a:srgbClr val="094D8E"/>
          </a:solidFill>
          <a:latin typeface="Verdana" pitchFamily="34" charset="0"/>
        </a:defRPr>
      </a:lvl3pPr>
      <a:lvl4pPr algn="l" rtl="0" eaLnBrk="1" fontAlgn="base" hangingPunct="1">
        <a:spcBef>
          <a:spcPct val="0"/>
        </a:spcBef>
        <a:spcAft>
          <a:spcPct val="0"/>
        </a:spcAft>
        <a:defRPr sz="3200" b="1">
          <a:solidFill>
            <a:srgbClr val="094D8E"/>
          </a:solidFill>
          <a:latin typeface="Verdana" pitchFamily="34" charset="0"/>
        </a:defRPr>
      </a:lvl4pPr>
      <a:lvl5pPr algn="l" rtl="0" eaLnBrk="1" fontAlgn="base" hangingPunct="1">
        <a:spcBef>
          <a:spcPct val="0"/>
        </a:spcBef>
        <a:spcAft>
          <a:spcPct val="0"/>
        </a:spcAft>
        <a:defRPr sz="3200" b="1">
          <a:solidFill>
            <a:srgbClr val="094D8E"/>
          </a:solidFill>
          <a:latin typeface="Verdana" pitchFamily="34" charset="0"/>
        </a:defRPr>
      </a:lvl5pPr>
      <a:lvl6pPr marL="457200" algn="l" rtl="0" eaLnBrk="1" fontAlgn="base" hangingPunct="1">
        <a:spcBef>
          <a:spcPct val="0"/>
        </a:spcBef>
        <a:spcAft>
          <a:spcPct val="0"/>
        </a:spcAft>
        <a:defRPr sz="3200" b="1">
          <a:solidFill>
            <a:srgbClr val="094D8E"/>
          </a:solidFill>
          <a:latin typeface="Verdana" pitchFamily="34" charset="0"/>
        </a:defRPr>
      </a:lvl6pPr>
      <a:lvl7pPr marL="914400" algn="l" rtl="0" eaLnBrk="1" fontAlgn="base" hangingPunct="1">
        <a:spcBef>
          <a:spcPct val="0"/>
        </a:spcBef>
        <a:spcAft>
          <a:spcPct val="0"/>
        </a:spcAft>
        <a:defRPr sz="3200" b="1">
          <a:solidFill>
            <a:srgbClr val="094D8E"/>
          </a:solidFill>
          <a:latin typeface="Verdana" pitchFamily="34" charset="0"/>
        </a:defRPr>
      </a:lvl7pPr>
      <a:lvl8pPr marL="1371600" algn="l" rtl="0" eaLnBrk="1" fontAlgn="base" hangingPunct="1">
        <a:spcBef>
          <a:spcPct val="0"/>
        </a:spcBef>
        <a:spcAft>
          <a:spcPct val="0"/>
        </a:spcAft>
        <a:defRPr sz="3200" b="1">
          <a:solidFill>
            <a:srgbClr val="094D8E"/>
          </a:solidFill>
          <a:latin typeface="Verdana" pitchFamily="34" charset="0"/>
        </a:defRPr>
      </a:lvl8pPr>
      <a:lvl9pPr marL="1828800" algn="l" rtl="0" eaLnBrk="1" fontAlgn="base" hangingPunct="1">
        <a:spcBef>
          <a:spcPct val="0"/>
        </a:spcBef>
        <a:spcAft>
          <a:spcPct val="0"/>
        </a:spcAft>
        <a:defRPr sz="3200" b="1">
          <a:solidFill>
            <a:srgbClr val="094D8E"/>
          </a:solidFill>
          <a:latin typeface="Verdana" pitchFamily="34"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istoforum.net/vakinformatie.htm" TargetMode="External"/><Relationship Id="rId2" Type="http://schemas.openxmlformats.org/officeDocument/2006/relationships/hyperlink" Target="http://www.slo.nl/geschiedenisexamen2015" TargetMode="External"/><Relationship Id="rId1" Type="http://schemas.openxmlformats.org/officeDocument/2006/relationships/slideLayout" Target="../slideLayouts/slideLayout2.xml"/><Relationship Id="rId4" Type="http://schemas.openxmlformats.org/officeDocument/2006/relationships/hyperlink" Target="https://www.examenblad.nl/examen/geschiedenis-havo-3/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36713"/>
            <a:ext cx="7772400" cy="2520280"/>
          </a:xfrm>
        </p:spPr>
        <p:txBody>
          <a:bodyPr>
            <a:normAutofit fontScale="90000"/>
          </a:bodyPr>
          <a:lstStyle/>
          <a:p>
            <a:r>
              <a:rPr lang="nl-NL" dirty="0" smtClean="0"/>
              <a:t>Het nieuwe examenprogramma geschiedenis voor de havo m.i.v. examen 2018</a:t>
            </a:r>
            <a:br>
              <a:rPr lang="nl-NL" dirty="0" smtClean="0"/>
            </a:br>
            <a:r>
              <a:rPr lang="nl-NL" dirty="0" smtClean="0"/>
              <a:t/>
            </a:r>
            <a:br>
              <a:rPr lang="nl-NL" dirty="0" smtClean="0"/>
            </a:br>
            <a:r>
              <a:rPr lang="nl-NL" sz="3100" dirty="0" smtClean="0"/>
              <a:t>Hanneke Tuithof</a:t>
            </a:r>
            <a:br>
              <a:rPr lang="nl-NL" sz="3100" dirty="0" smtClean="0"/>
            </a:br>
            <a:r>
              <a:rPr lang="nl-NL" sz="3100" u="sng" dirty="0" smtClean="0"/>
              <a:t>UU/</a:t>
            </a:r>
            <a:r>
              <a:rPr lang="nl-NL" sz="3100" u="sng" dirty="0" err="1" smtClean="0"/>
              <a:t>Fontys</a:t>
            </a:r>
            <a:endParaRPr lang="nl-NL" sz="3100" u="sng" dirty="0"/>
          </a:p>
        </p:txBody>
      </p:sp>
      <p:sp>
        <p:nvSpPr>
          <p:cNvPr id="3" name="Ondertitel 2"/>
          <p:cNvSpPr>
            <a:spLocks noGrp="1"/>
          </p:cNvSpPr>
          <p:nvPr>
            <p:ph type="subTitle" idx="1"/>
          </p:nvPr>
        </p:nvSpPr>
        <p:spPr/>
        <p:txBody>
          <a:bodyPr>
            <a:normAutofit/>
          </a:bodyPr>
          <a:lstStyle/>
          <a:p>
            <a:endParaRPr lang="nl-NL" dirty="0"/>
          </a:p>
        </p:txBody>
      </p:sp>
      <p:pic>
        <p:nvPicPr>
          <p:cNvPr id="4" name="Afbeelding 3" descr="tijdbalkGoudenEeuw.jpg"/>
          <p:cNvPicPr>
            <a:picLocks noChangeAspect="1"/>
          </p:cNvPicPr>
          <p:nvPr/>
        </p:nvPicPr>
        <p:blipFill>
          <a:blip r:embed="rId3" cstate="print"/>
          <a:stretch>
            <a:fillRect/>
          </a:stretch>
        </p:blipFill>
        <p:spPr>
          <a:xfrm>
            <a:off x="0" y="3356993"/>
            <a:ext cx="9144000" cy="23042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Domein</a:t>
            </a:r>
            <a:r>
              <a:rPr lang="en-US" smtClean="0"/>
              <a:t> B met </a:t>
            </a:r>
            <a:r>
              <a:rPr lang="en-US" err="1" smtClean="0"/>
              <a:t>historische</a:t>
            </a:r>
            <a:r>
              <a:rPr lang="en-US" smtClean="0"/>
              <a:t> </a:t>
            </a:r>
            <a:r>
              <a:rPr lang="en-US" err="1" smtClean="0"/>
              <a:t>contexten</a:t>
            </a:r>
            <a:endParaRPr lang="nl-NL"/>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9112" y="2857298"/>
            <a:ext cx="5065776" cy="1978429"/>
          </a:xfrm>
        </p:spPr>
      </p:pic>
      <p:sp>
        <p:nvSpPr>
          <p:cNvPr id="5" name="Oval 4"/>
          <p:cNvSpPr/>
          <p:nvPr/>
        </p:nvSpPr>
        <p:spPr>
          <a:xfrm>
            <a:off x="6012160" y="2132856"/>
            <a:ext cx="2520280" cy="129614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Republiek</a:t>
            </a:r>
            <a:r>
              <a:rPr lang="en-US" dirty="0" smtClean="0"/>
              <a:t> 1515-1648</a:t>
            </a:r>
            <a:endParaRPr lang="nl-NL" dirty="0"/>
          </a:p>
        </p:txBody>
      </p:sp>
      <p:sp>
        <p:nvSpPr>
          <p:cNvPr id="6" name="Oval 5"/>
          <p:cNvSpPr/>
          <p:nvPr/>
        </p:nvSpPr>
        <p:spPr>
          <a:xfrm>
            <a:off x="4644008" y="3573016"/>
            <a:ext cx="2088232" cy="12024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Duitsland</a:t>
            </a:r>
            <a:endParaRPr lang="en-US" dirty="0" smtClean="0"/>
          </a:p>
          <a:p>
            <a:pPr algn="ctr"/>
            <a:r>
              <a:rPr lang="en-US" dirty="0" smtClean="0"/>
              <a:t>1871-1945</a:t>
            </a:r>
            <a:endParaRPr lang="nl-NL" dirty="0"/>
          </a:p>
        </p:txBody>
      </p:sp>
      <p:sp>
        <p:nvSpPr>
          <p:cNvPr id="7" name="Oval 6"/>
          <p:cNvSpPr/>
          <p:nvPr/>
        </p:nvSpPr>
        <p:spPr>
          <a:xfrm>
            <a:off x="6588224" y="3573016"/>
            <a:ext cx="2016224" cy="12024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Koude</a:t>
            </a:r>
            <a:r>
              <a:rPr lang="en-US" dirty="0" smtClean="0"/>
              <a:t> </a:t>
            </a:r>
            <a:r>
              <a:rPr lang="en-US" dirty="0" err="1" smtClean="0"/>
              <a:t>Oorlog</a:t>
            </a:r>
            <a:endParaRPr lang="en-US" dirty="0" smtClean="0"/>
          </a:p>
          <a:p>
            <a:pPr algn="ctr"/>
            <a:r>
              <a:rPr lang="en-US" dirty="0" smtClean="0"/>
              <a:t>1945-1991</a:t>
            </a:r>
            <a:endParaRPr lang="nl-NL" dirty="0"/>
          </a:p>
        </p:txBody>
      </p:sp>
    </p:spTree>
    <p:extLst>
      <p:ext uri="{BB962C8B-B14F-4D97-AF65-F5344CB8AC3E}">
        <p14:creationId xmlns:p14="http://schemas.microsoft.com/office/powerpoint/2010/main" val="4207240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Wat </a:t>
            </a:r>
            <a:r>
              <a:rPr lang="nl-NL" dirty="0"/>
              <a:t>verandert er nu voor de HAVO?</a:t>
            </a:r>
            <a:br>
              <a:rPr lang="nl-NL" dirty="0"/>
            </a:br>
            <a:endParaRPr lang="nl-NL" dirty="0"/>
          </a:p>
        </p:txBody>
      </p:sp>
      <p:sp>
        <p:nvSpPr>
          <p:cNvPr id="3" name="Tijdelijke aanduiding voor inhoud 2"/>
          <p:cNvSpPr>
            <a:spLocks noGrp="1"/>
          </p:cNvSpPr>
          <p:nvPr>
            <p:ph idx="1"/>
          </p:nvPr>
        </p:nvSpPr>
        <p:spPr/>
        <p:txBody>
          <a:bodyPr/>
          <a:lstStyle/>
          <a:p>
            <a:r>
              <a:rPr lang="en-US" sz="2400" dirty="0"/>
              <a:t>Hoe is het </a:t>
            </a:r>
            <a:r>
              <a:rPr lang="en-US" sz="2400" dirty="0" err="1" smtClean="0"/>
              <a:t>examenprogramma</a:t>
            </a:r>
            <a:r>
              <a:rPr lang="en-US" sz="2400" dirty="0" smtClean="0"/>
              <a:t> tot stand </a:t>
            </a:r>
            <a:r>
              <a:rPr lang="en-US" sz="2400" dirty="0" err="1"/>
              <a:t>gekomen</a:t>
            </a:r>
            <a:r>
              <a:rPr lang="en-US" sz="2400" dirty="0"/>
              <a:t>?</a:t>
            </a:r>
          </a:p>
          <a:p>
            <a:endParaRPr lang="en-US" sz="2400" dirty="0"/>
          </a:p>
          <a:p>
            <a:r>
              <a:rPr lang="en-US" sz="2400" b="1" dirty="0"/>
              <a:t>Wat </a:t>
            </a:r>
            <a:r>
              <a:rPr lang="en-US" sz="2400" b="1" dirty="0" err="1"/>
              <a:t>verandert</a:t>
            </a:r>
            <a:r>
              <a:rPr lang="en-US" sz="2400" b="1" dirty="0"/>
              <a:t> </a:t>
            </a:r>
            <a:r>
              <a:rPr lang="en-US" sz="2400" b="1" dirty="0" err="1"/>
              <a:t>er</a:t>
            </a:r>
            <a:r>
              <a:rPr lang="en-US" sz="2400" b="1" dirty="0"/>
              <a:t> </a:t>
            </a:r>
            <a:r>
              <a:rPr lang="en-US" sz="2400" b="1" dirty="0" smtClean="0"/>
              <a:t>nu </a:t>
            </a:r>
            <a:r>
              <a:rPr lang="en-US" sz="2400" b="1" dirty="0" err="1" smtClean="0"/>
              <a:t>voor</a:t>
            </a:r>
            <a:r>
              <a:rPr lang="en-US" sz="2400" b="1" dirty="0" smtClean="0"/>
              <a:t> de HAVO?</a:t>
            </a:r>
            <a:endParaRPr lang="en-US" sz="2400" b="1" dirty="0"/>
          </a:p>
          <a:p>
            <a:endParaRPr lang="en-US" sz="2400"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orientatiekennis</a:t>
            </a:r>
            <a:endParaRPr lang="en-US" sz="2400" dirty="0" smtClean="0"/>
          </a:p>
          <a:p>
            <a:endParaRPr lang="en-US" sz="2400" b="1"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Historische</a:t>
            </a:r>
            <a:r>
              <a:rPr lang="en-US" sz="2400" dirty="0" smtClean="0"/>
              <a:t> </a:t>
            </a:r>
            <a:r>
              <a:rPr lang="en-US" sz="2400" dirty="0" err="1" smtClean="0"/>
              <a:t>Contexten</a:t>
            </a:r>
            <a:endParaRPr lang="en-US" sz="2400" dirty="0" smtClean="0"/>
          </a:p>
          <a:p>
            <a:endParaRPr lang="en-US" sz="2400" dirty="0" smtClean="0"/>
          </a:p>
          <a:p>
            <a:r>
              <a:rPr lang="en-US" sz="2400" dirty="0" err="1" smtClean="0"/>
              <a:t>Toekomst</a:t>
            </a:r>
            <a:endParaRPr lang="en-US" sz="2400" dirty="0"/>
          </a:p>
          <a:p>
            <a:endParaRPr lang="nl-NL" dirty="0"/>
          </a:p>
        </p:txBody>
      </p:sp>
    </p:spTree>
    <p:extLst>
      <p:ext uri="{BB962C8B-B14F-4D97-AF65-F5344CB8AC3E}">
        <p14:creationId xmlns:p14="http://schemas.microsoft.com/office/powerpoint/2010/main" val="1817133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Vakdidactische kennis</a:t>
            </a:r>
            <a:endParaRPr lang="nl-NL" dirty="0"/>
          </a:p>
        </p:txBody>
      </p:sp>
      <p:pic>
        <p:nvPicPr>
          <p:cNvPr id="2" name="Tijdelijke aanduiding voor inhoud 1"/>
          <p:cNvPicPr>
            <a:picLocks noGrp="1" noChangeAspect="1"/>
          </p:cNvPicPr>
          <p:nvPr>
            <p:ph idx="4294967295"/>
          </p:nvPr>
        </p:nvPicPr>
        <p:blipFill>
          <a:blip r:embed="rId2"/>
          <a:stretch>
            <a:fillRect/>
          </a:stretch>
        </p:blipFill>
        <p:spPr>
          <a:xfrm>
            <a:off x="1475656" y="1340769"/>
            <a:ext cx="6264696" cy="4752527"/>
          </a:xfrm>
          <a:prstGeom prst="rect">
            <a:avLst/>
          </a:prstGeom>
        </p:spPr>
      </p:pic>
    </p:spTree>
    <p:extLst>
      <p:ext uri="{BB962C8B-B14F-4D97-AF65-F5344CB8AC3E}">
        <p14:creationId xmlns:p14="http://schemas.microsoft.com/office/powerpoint/2010/main" val="4293577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Citaat examenprogramma op havo</a:t>
            </a:r>
            <a:endParaRPr lang="nl-NL" dirty="0"/>
          </a:p>
        </p:txBody>
      </p:sp>
      <p:sp>
        <p:nvSpPr>
          <p:cNvPr id="3" name="Content Placeholder 2"/>
          <p:cNvSpPr>
            <a:spLocks noGrp="1"/>
          </p:cNvSpPr>
          <p:nvPr>
            <p:ph idx="1"/>
          </p:nvPr>
        </p:nvSpPr>
        <p:spPr/>
        <p:txBody>
          <a:bodyPr>
            <a:normAutofit/>
          </a:bodyPr>
          <a:lstStyle/>
          <a:p>
            <a:pPr marL="0" indent="0">
              <a:buNone/>
            </a:pPr>
            <a:r>
              <a:rPr lang="nl-NL" sz="2800" i="1" dirty="0" smtClean="0"/>
              <a:t>“Ik vraag me af of die oriëntatiekennis, tot eigenlijk 1600, nou iets eerder, 1550, laten we zeggen Karel de Vijfde, of we ze daar nu uitgebreid mee lastig moeten vallen. Omdat het in HAVO 4 behoorlijk aanpoten is, om al die stof er doorheen te pompen.” </a:t>
            </a:r>
          </a:p>
          <a:p>
            <a:pPr marL="0" indent="0">
              <a:buNone/>
            </a:pPr>
            <a:endParaRPr lang="nl-NL" sz="2800" i="1" dirty="0" smtClean="0"/>
          </a:p>
          <a:p>
            <a:pPr marL="0" indent="0">
              <a:buNone/>
            </a:pPr>
            <a:r>
              <a:rPr lang="nl-NL" sz="2800" i="1" dirty="0" smtClean="0"/>
              <a:t>Diana </a:t>
            </a:r>
            <a:r>
              <a:rPr lang="nl-NL" sz="2800" i="1" dirty="0" err="1" smtClean="0"/>
              <a:t>Brutel</a:t>
            </a:r>
            <a:r>
              <a:rPr lang="nl-NL" sz="2800" i="1" dirty="0" smtClean="0"/>
              <a:t> </a:t>
            </a:r>
          </a:p>
          <a:p>
            <a:pPr marL="0" indent="0">
              <a:buNone/>
            </a:pPr>
            <a:r>
              <a:rPr lang="nl-NL" sz="2800" i="1" dirty="0" smtClean="0"/>
              <a:t>Geschiedenisdocent Bonifatius</a:t>
            </a:r>
          </a:p>
          <a:p>
            <a:endParaRPr lang="en-US" dirty="0" smtClean="0"/>
          </a:p>
        </p:txBody>
      </p:sp>
    </p:spTree>
    <p:extLst>
      <p:ext uri="{BB962C8B-B14F-4D97-AF65-F5344CB8AC3E}">
        <p14:creationId xmlns:p14="http://schemas.microsoft.com/office/powerpoint/2010/main" val="393306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Overladen </a:t>
            </a:r>
            <a:endParaRPr lang="nl-NL" dirty="0"/>
          </a:p>
        </p:txBody>
      </p:sp>
      <p:sp>
        <p:nvSpPr>
          <p:cNvPr id="3" name="Content Placeholder 2"/>
          <p:cNvSpPr>
            <a:spLocks noGrp="1"/>
          </p:cNvSpPr>
          <p:nvPr>
            <p:ph idx="1"/>
          </p:nvPr>
        </p:nvSpPr>
        <p:spPr/>
        <p:txBody>
          <a:bodyPr/>
          <a:lstStyle/>
          <a:p>
            <a:r>
              <a:rPr lang="nl-NL" sz="2800" dirty="0"/>
              <a:t>Vrij massaal wordt het </a:t>
            </a:r>
            <a:r>
              <a:rPr lang="nl-NL" sz="2800" dirty="0" smtClean="0"/>
              <a:t>examenprogramma HAVO als </a:t>
            </a:r>
            <a:r>
              <a:rPr lang="nl-NL" sz="2800" dirty="0"/>
              <a:t>overladen ervaren, door leerlingen én </a:t>
            </a:r>
            <a:r>
              <a:rPr lang="nl-NL" sz="2800" dirty="0" smtClean="0"/>
              <a:t>docenten</a:t>
            </a:r>
            <a:r>
              <a:rPr lang="nl-NL" sz="2800" dirty="0"/>
              <a:t>. </a:t>
            </a:r>
            <a:endParaRPr lang="nl-NL" sz="2800" dirty="0" smtClean="0"/>
          </a:p>
          <a:p>
            <a:r>
              <a:rPr lang="nl-NL" sz="2800" dirty="0" smtClean="0"/>
              <a:t>In </a:t>
            </a:r>
            <a:r>
              <a:rPr lang="nl-NL" sz="2800" dirty="0"/>
              <a:t>juni 2016 is op initiatief van OCW en onder penvoering van SLO </a:t>
            </a:r>
            <a:r>
              <a:rPr lang="nl-NL" sz="2800" dirty="0" smtClean="0"/>
              <a:t>de zgn. </a:t>
            </a:r>
            <a:r>
              <a:rPr lang="nl-NL" sz="2800" dirty="0"/>
              <a:t>'verlichtingswerkgroep' ingesteld. Haar opdracht was om snel met een voorstel te komen voor een verlichting van het eindexamenprogramma voor het havo. </a:t>
            </a:r>
          </a:p>
          <a:p>
            <a:endParaRPr lang="nl-NL" dirty="0"/>
          </a:p>
        </p:txBody>
      </p:sp>
    </p:spTree>
    <p:extLst>
      <p:ext uri="{BB962C8B-B14F-4D97-AF65-F5344CB8AC3E}">
        <p14:creationId xmlns:p14="http://schemas.microsoft.com/office/powerpoint/2010/main" val="2886944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Nadere bepalingen</a:t>
            </a:r>
            <a:endParaRPr lang="nl-NL" dirty="0"/>
          </a:p>
        </p:txBody>
      </p:sp>
      <p:sp>
        <p:nvSpPr>
          <p:cNvPr id="3" name="Content Placeholder 2"/>
          <p:cNvSpPr>
            <a:spLocks noGrp="1"/>
          </p:cNvSpPr>
          <p:nvPr>
            <p:ph idx="1"/>
          </p:nvPr>
        </p:nvSpPr>
        <p:spPr/>
        <p:txBody>
          <a:bodyPr/>
          <a:lstStyle/>
          <a:p>
            <a:r>
              <a:rPr lang="nl-NL" sz="2800" dirty="0" smtClean="0"/>
              <a:t>dat </a:t>
            </a:r>
            <a:r>
              <a:rPr lang="nl-NL" sz="2800" dirty="0"/>
              <a:t>het om een substantiële verlichting van de ervaren overladenheid van het </a:t>
            </a:r>
            <a:r>
              <a:rPr lang="nl-NL" sz="2800" dirty="0" smtClean="0"/>
              <a:t>HAVO-programma </a:t>
            </a:r>
            <a:r>
              <a:rPr lang="nl-NL" sz="2800" dirty="0"/>
              <a:t>in de bovenbouw moet gaan</a:t>
            </a:r>
          </a:p>
          <a:p>
            <a:r>
              <a:rPr lang="nl-NL" sz="2800" dirty="0" smtClean="0"/>
              <a:t>dat </a:t>
            </a:r>
            <a:r>
              <a:rPr lang="nl-NL" sz="2800" dirty="0"/>
              <a:t>een en ander snel en zonder grote aanpassingen van de syllabus c.q. het eindexamenprogramma kan worden doorgevoerd en</a:t>
            </a:r>
          </a:p>
          <a:p>
            <a:r>
              <a:rPr lang="nl-NL" sz="2800" dirty="0" smtClean="0"/>
              <a:t>dat </a:t>
            </a:r>
            <a:r>
              <a:rPr lang="nl-NL" sz="2800" dirty="0"/>
              <a:t>het voorstel kan rekenen op brede steun onder de betrokken </a:t>
            </a:r>
            <a:r>
              <a:rPr lang="nl-NL" sz="2800" dirty="0" smtClean="0"/>
              <a:t>docenten.</a:t>
            </a:r>
            <a:endParaRPr lang="nl-NL" sz="2800" dirty="0"/>
          </a:p>
          <a:p>
            <a:endParaRPr lang="nl-NL" dirty="0"/>
          </a:p>
        </p:txBody>
      </p:sp>
    </p:spTree>
    <p:extLst>
      <p:ext uri="{BB962C8B-B14F-4D97-AF65-F5344CB8AC3E}">
        <p14:creationId xmlns:p14="http://schemas.microsoft.com/office/powerpoint/2010/main" val="291660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 december 2016 voorstel en raadpleging</a:t>
            </a:r>
            <a:endParaRPr lang="nl-NL" dirty="0"/>
          </a:p>
        </p:txBody>
      </p:sp>
      <p:sp>
        <p:nvSpPr>
          <p:cNvPr id="3" name="Content Placeholder 2"/>
          <p:cNvSpPr>
            <a:spLocks noGrp="1"/>
          </p:cNvSpPr>
          <p:nvPr>
            <p:ph idx="1"/>
          </p:nvPr>
        </p:nvSpPr>
        <p:spPr/>
        <p:txBody>
          <a:bodyPr/>
          <a:lstStyle/>
          <a:p>
            <a:r>
              <a:rPr lang="nl-NL" sz="2800" dirty="0" smtClean="0"/>
              <a:t>Ongeveer de helft van de geschiedenisdocenten met HAVO-examenklassen deed mee aan de digitale veldraadpleging</a:t>
            </a:r>
          </a:p>
          <a:p>
            <a:endParaRPr lang="nl-NL" sz="2800" dirty="0"/>
          </a:p>
          <a:p>
            <a:r>
              <a:rPr lang="nl-NL" sz="2800" dirty="0" smtClean="0"/>
              <a:t>Driekwart van hen ondersteunde het gehele voorstel van de </a:t>
            </a:r>
            <a:r>
              <a:rPr lang="nl-NL" sz="2800" dirty="0" err="1" smtClean="0"/>
              <a:t>verlichtingscie</a:t>
            </a:r>
            <a:endParaRPr lang="nl-NL" sz="2800" dirty="0" smtClean="0"/>
          </a:p>
          <a:p>
            <a:r>
              <a:rPr lang="nl-NL" sz="2800" dirty="0" smtClean="0"/>
              <a:t>Dit was reden voor ministerie om het voorstel per mei 2018 in te voeren</a:t>
            </a:r>
            <a:endParaRPr lang="nl-NL" sz="2800" dirty="0"/>
          </a:p>
        </p:txBody>
      </p:sp>
    </p:spTree>
    <p:extLst>
      <p:ext uri="{BB962C8B-B14F-4D97-AF65-F5344CB8AC3E}">
        <p14:creationId xmlns:p14="http://schemas.microsoft.com/office/powerpoint/2010/main" val="1426894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Tijdvak 1 t/m 4 niet meer in CE getoetst</a:t>
            </a:r>
            <a:endParaRPr lang="nl-NL" dirty="0"/>
          </a:p>
        </p:txBody>
      </p:sp>
      <p:sp>
        <p:nvSpPr>
          <p:cNvPr id="3" name="Content Placeholder 2"/>
          <p:cNvSpPr>
            <a:spLocks noGrp="1"/>
          </p:cNvSpPr>
          <p:nvPr>
            <p:ph idx="1"/>
          </p:nvPr>
        </p:nvSpPr>
        <p:spPr/>
        <p:txBody>
          <a:bodyPr/>
          <a:lstStyle/>
          <a:p>
            <a:pPr marL="0" indent="0">
              <a:buNone/>
            </a:pPr>
            <a:r>
              <a:rPr lang="nl-NL" sz="2800" dirty="0" smtClean="0"/>
              <a:t>De </a:t>
            </a:r>
            <a:r>
              <a:rPr lang="nl-NL" sz="2800" dirty="0"/>
              <a:t>tijdvakken 1 tot en met 4 (prehistorie tot </a:t>
            </a:r>
            <a:r>
              <a:rPr lang="nl-NL" sz="2800" dirty="0" smtClean="0"/>
              <a:t>1500</a:t>
            </a:r>
            <a:r>
              <a:rPr lang="nl-NL" sz="2800" dirty="0"/>
              <a:t>) blijven onderdeel van het examenprogramma, maar zullen niet meer worden getoetst in het Centraal Examen, maar in het schoolexamen.</a:t>
            </a:r>
          </a:p>
          <a:p>
            <a:endParaRPr lang="nl-NL"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05064"/>
            <a:ext cx="55483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42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Verplichte voorbeelden</a:t>
            </a:r>
            <a:endParaRPr lang="nl-NL" dirty="0"/>
          </a:p>
        </p:txBody>
      </p:sp>
      <p:sp>
        <p:nvSpPr>
          <p:cNvPr id="3" name="Content Placeholder 2"/>
          <p:cNvSpPr>
            <a:spLocks noGrp="1"/>
          </p:cNvSpPr>
          <p:nvPr>
            <p:ph idx="1"/>
          </p:nvPr>
        </p:nvSpPr>
        <p:spPr>
          <a:xfrm>
            <a:off x="539552" y="1412776"/>
            <a:ext cx="8229600" cy="4492625"/>
          </a:xfrm>
        </p:spPr>
        <p:txBody>
          <a:bodyPr/>
          <a:lstStyle/>
          <a:p>
            <a:pPr marL="0" indent="0">
              <a:buNone/>
            </a:pPr>
            <a:r>
              <a:rPr lang="nl-NL" sz="2800" dirty="0" smtClean="0"/>
              <a:t>De </a:t>
            </a:r>
            <a:r>
              <a:rPr lang="nl-NL" sz="2800" dirty="0"/>
              <a:t>zogenoemde Historische Contexten blijven gehandhaafd. De voorbeelden die daarbij per paragraaf steeds genoemd zijn, worden</a:t>
            </a:r>
          </a:p>
          <a:p>
            <a:endParaRPr lang="nl-NL" sz="2800" dirty="0"/>
          </a:p>
          <a:p>
            <a:pPr marL="0" indent="0">
              <a:buNone/>
            </a:pPr>
            <a:r>
              <a:rPr lang="nl-NL" sz="2800" dirty="0" smtClean="0"/>
              <a:t>1)</a:t>
            </a:r>
            <a:r>
              <a:rPr lang="nl-NL" sz="2800" dirty="0"/>
              <a:t>	voor een groot deel geschrapt (</a:t>
            </a:r>
            <a:r>
              <a:rPr lang="nl-NL" sz="2800" dirty="0" smtClean="0"/>
              <a:t>18)</a:t>
            </a:r>
            <a:endParaRPr lang="nl-NL" sz="2800" dirty="0"/>
          </a:p>
          <a:p>
            <a:pPr marL="0" indent="0">
              <a:buNone/>
            </a:pPr>
            <a:r>
              <a:rPr lang="nl-NL" sz="2800" dirty="0"/>
              <a:t>2</a:t>
            </a:r>
            <a:r>
              <a:rPr lang="nl-NL" sz="2800" dirty="0" smtClean="0"/>
              <a:t>)</a:t>
            </a:r>
            <a:r>
              <a:rPr lang="nl-NL" sz="2800" dirty="0"/>
              <a:t>	voor een kleiner deel (10) opgenomen </a:t>
            </a:r>
            <a:r>
              <a:rPr lang="nl-NL" sz="2800" dirty="0" smtClean="0"/>
              <a:t>	in </a:t>
            </a:r>
            <a:r>
              <a:rPr lang="nl-NL" sz="2800" dirty="0"/>
              <a:t>de tekst </a:t>
            </a:r>
            <a:r>
              <a:rPr lang="nl-NL" sz="2800" dirty="0" smtClean="0"/>
              <a:t>van </a:t>
            </a:r>
            <a:r>
              <a:rPr lang="nl-NL" sz="2800" dirty="0"/>
              <a:t>de syllabus</a:t>
            </a:r>
          </a:p>
          <a:p>
            <a:endParaRPr lang="nl-NL" dirty="0"/>
          </a:p>
        </p:txBody>
      </p:sp>
    </p:spTree>
    <p:extLst>
      <p:ext uri="{BB962C8B-B14F-4D97-AF65-F5344CB8AC3E}">
        <p14:creationId xmlns:p14="http://schemas.microsoft.com/office/powerpoint/2010/main" val="272833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Verdwenen VB in HC Republiek voor HAVO </a:t>
            </a:r>
            <a:endParaRPr lang="nl-NL" dirty="0"/>
          </a:p>
        </p:txBody>
      </p:sp>
      <p:sp>
        <p:nvSpPr>
          <p:cNvPr id="3" name="Content Placeholder 2"/>
          <p:cNvSpPr>
            <a:spLocks noGrp="1"/>
          </p:cNvSpPr>
          <p:nvPr>
            <p:ph idx="1"/>
          </p:nvPr>
        </p:nvSpPr>
        <p:spPr/>
        <p:txBody>
          <a:bodyPr/>
          <a:lstStyle/>
          <a:p>
            <a:r>
              <a:rPr lang="nl-NL" sz="2800" dirty="0" smtClean="0"/>
              <a:t>Instelling drie Collaterale Raden</a:t>
            </a:r>
          </a:p>
          <a:p>
            <a:r>
              <a:rPr lang="nl-NL" sz="2800" dirty="0" smtClean="0"/>
              <a:t>Het ontzet van Leiden</a:t>
            </a:r>
          </a:p>
          <a:p>
            <a:r>
              <a:rPr lang="nl-NL" sz="2800" dirty="0" smtClean="0"/>
              <a:t>Alteratie van Amsterdam</a:t>
            </a:r>
          </a:p>
          <a:p>
            <a:r>
              <a:rPr lang="nl-NL" sz="2800" dirty="0" smtClean="0"/>
              <a:t>De Spaanse Armada wordt verslagen</a:t>
            </a:r>
          </a:p>
          <a:p>
            <a:r>
              <a:rPr lang="nl-NL" sz="2800" dirty="0" smtClean="0"/>
              <a:t>Coen verplaatst het bestuurscentrum van de VOC</a:t>
            </a:r>
          </a:p>
          <a:p>
            <a:r>
              <a:rPr lang="nl-NL" sz="2800" dirty="0" smtClean="0"/>
              <a:t>Johan van Oldenbarnevelt wordt onthoofd</a:t>
            </a:r>
          </a:p>
          <a:p>
            <a:r>
              <a:rPr lang="nl-NL" sz="2800" dirty="0" smtClean="0"/>
              <a:t>Ontstaan van de Portugees Israëlitische gemeente</a:t>
            </a:r>
          </a:p>
          <a:p>
            <a:endParaRPr lang="nl-NL" dirty="0"/>
          </a:p>
        </p:txBody>
      </p:sp>
    </p:spTree>
    <p:extLst>
      <p:ext uri="{BB962C8B-B14F-4D97-AF65-F5344CB8AC3E}">
        <p14:creationId xmlns:p14="http://schemas.microsoft.com/office/powerpoint/2010/main" val="193389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Citaat over het oude examen met wisselende thema’s</a:t>
            </a:r>
            <a:endParaRPr lang="nl-NL" dirty="0"/>
          </a:p>
        </p:txBody>
      </p:sp>
      <p:sp>
        <p:nvSpPr>
          <p:cNvPr id="3" name="Content Placeholder 2"/>
          <p:cNvSpPr>
            <a:spLocks noGrp="1"/>
          </p:cNvSpPr>
          <p:nvPr>
            <p:ph idx="1"/>
          </p:nvPr>
        </p:nvSpPr>
        <p:spPr/>
        <p:txBody>
          <a:bodyPr>
            <a:normAutofit fontScale="92500"/>
          </a:bodyPr>
          <a:lstStyle/>
          <a:p>
            <a:pPr marL="0" indent="0">
              <a:buNone/>
            </a:pPr>
            <a:r>
              <a:rPr lang="nl-NL" sz="2800" i="1" dirty="0" smtClean="0"/>
              <a:t>“Ik vind die thema’s heel fijn. Maar dat is ook misschien puur persoonlijk. Ik vind het heel leuk om met die kinderen de diepte in te gaan. Ik heb ook het idee dat het werkt. Ik vind het voor mezelf heel leuk. Ik ben door twaalf jaar examens geven een stuk beter geworden, omdat je heel veel thema’s uitdiept.” </a:t>
            </a:r>
          </a:p>
          <a:p>
            <a:pPr marL="0" indent="0">
              <a:buNone/>
            </a:pPr>
            <a:endParaRPr lang="nl-NL" sz="2800" i="1" dirty="0" smtClean="0"/>
          </a:p>
          <a:p>
            <a:pPr marL="0" indent="0">
              <a:buNone/>
            </a:pPr>
            <a:r>
              <a:rPr lang="nl-NL" sz="2800" i="1" dirty="0" smtClean="0"/>
              <a:t>Mieke Kers  </a:t>
            </a:r>
          </a:p>
          <a:p>
            <a:pPr marL="0" indent="0">
              <a:buNone/>
            </a:pPr>
            <a:r>
              <a:rPr lang="nl-NL" sz="2800" i="1" dirty="0" smtClean="0"/>
              <a:t>Geschiedenisdocent Lek en Linge</a:t>
            </a:r>
          </a:p>
          <a:p>
            <a:endParaRPr lang="en-US" dirty="0" smtClean="0"/>
          </a:p>
        </p:txBody>
      </p:sp>
    </p:spTree>
    <p:extLst>
      <p:ext uri="{BB962C8B-B14F-4D97-AF65-F5344CB8AC3E}">
        <p14:creationId xmlns:p14="http://schemas.microsoft.com/office/powerpoint/2010/main" val="133150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Verdwenen VB in HC Duitsland voor HAVO</a:t>
            </a:r>
            <a:endParaRPr lang="nl-NL" dirty="0"/>
          </a:p>
        </p:txBody>
      </p:sp>
      <p:sp>
        <p:nvSpPr>
          <p:cNvPr id="3" name="Content Placeholder 2"/>
          <p:cNvSpPr>
            <a:spLocks noGrp="1"/>
          </p:cNvSpPr>
          <p:nvPr>
            <p:ph idx="1"/>
          </p:nvPr>
        </p:nvSpPr>
        <p:spPr/>
        <p:txBody>
          <a:bodyPr/>
          <a:lstStyle/>
          <a:p>
            <a:r>
              <a:rPr lang="nl-NL" sz="2800" dirty="0" smtClean="0"/>
              <a:t>Conferentie van Berlijn</a:t>
            </a:r>
          </a:p>
          <a:p>
            <a:r>
              <a:rPr lang="nl-NL" sz="2800" dirty="0" smtClean="0"/>
              <a:t>Slag bij de Marne</a:t>
            </a:r>
          </a:p>
          <a:p>
            <a:r>
              <a:rPr lang="nl-NL" sz="2800" dirty="0" smtClean="0"/>
              <a:t>Spartakus opstand</a:t>
            </a:r>
          </a:p>
          <a:p>
            <a:r>
              <a:rPr lang="nl-NL" sz="2800" dirty="0" smtClean="0"/>
              <a:t>Instelling Rijkscultuurkamer </a:t>
            </a:r>
          </a:p>
          <a:p>
            <a:r>
              <a:rPr lang="nl-NL" sz="2800" dirty="0" smtClean="0"/>
              <a:t>Ingebruikname concentratiekamp </a:t>
            </a:r>
            <a:r>
              <a:rPr lang="nl-NL" sz="2800" dirty="0" err="1" smtClean="0"/>
              <a:t>Dachau</a:t>
            </a:r>
            <a:endParaRPr lang="nl-NL" sz="2800" dirty="0" smtClean="0"/>
          </a:p>
          <a:p>
            <a:r>
              <a:rPr lang="nl-NL" sz="2800" dirty="0" err="1"/>
              <a:t>W</a:t>
            </a:r>
            <a:r>
              <a:rPr lang="nl-NL" sz="2800" dirty="0" err="1" smtClean="0"/>
              <a:t>annseeconferentie</a:t>
            </a:r>
            <a:endParaRPr lang="nl-NL" sz="2800" dirty="0"/>
          </a:p>
        </p:txBody>
      </p:sp>
    </p:spTree>
    <p:extLst>
      <p:ext uri="{BB962C8B-B14F-4D97-AF65-F5344CB8AC3E}">
        <p14:creationId xmlns:p14="http://schemas.microsoft.com/office/powerpoint/2010/main" val="291955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Verdwenen VB in HC Koude Oorlog</a:t>
            </a:r>
            <a:endParaRPr lang="nl-NL" dirty="0"/>
          </a:p>
        </p:txBody>
      </p:sp>
      <p:sp>
        <p:nvSpPr>
          <p:cNvPr id="3" name="Content Placeholder 2"/>
          <p:cNvSpPr>
            <a:spLocks noGrp="1"/>
          </p:cNvSpPr>
          <p:nvPr>
            <p:ph idx="1"/>
          </p:nvPr>
        </p:nvSpPr>
        <p:spPr/>
        <p:txBody>
          <a:bodyPr/>
          <a:lstStyle/>
          <a:p>
            <a:r>
              <a:rPr lang="nl-NL" sz="2800" dirty="0" smtClean="0"/>
              <a:t>Redevoering senator </a:t>
            </a:r>
            <a:r>
              <a:rPr lang="nl-NL" sz="2800" dirty="0" err="1" smtClean="0"/>
              <a:t>McCarthy</a:t>
            </a:r>
            <a:endParaRPr lang="nl-NL" sz="2800" dirty="0" smtClean="0"/>
          </a:p>
          <a:p>
            <a:r>
              <a:rPr lang="nl-NL" sz="2800" dirty="0" smtClean="0"/>
              <a:t>Bestorming Felix </a:t>
            </a:r>
            <a:r>
              <a:rPr lang="nl-NL" sz="2800" dirty="0" err="1" smtClean="0"/>
              <a:t>Meritis</a:t>
            </a:r>
            <a:endParaRPr lang="nl-NL" sz="2800" dirty="0" smtClean="0"/>
          </a:p>
          <a:p>
            <a:r>
              <a:rPr lang="nl-NL" sz="2800" dirty="0" err="1" smtClean="0"/>
              <a:t>Ich</a:t>
            </a:r>
            <a:r>
              <a:rPr lang="nl-NL" sz="2800" dirty="0" smtClean="0"/>
              <a:t> bin </a:t>
            </a:r>
            <a:r>
              <a:rPr lang="nl-NL" sz="2800" dirty="0" err="1" smtClean="0"/>
              <a:t>ein</a:t>
            </a:r>
            <a:r>
              <a:rPr lang="nl-NL" sz="2800" dirty="0" smtClean="0"/>
              <a:t> Berliner</a:t>
            </a:r>
          </a:p>
          <a:p>
            <a:r>
              <a:rPr lang="nl-NL" sz="2800" dirty="0" smtClean="0"/>
              <a:t>Salt I ondertekend</a:t>
            </a:r>
          </a:p>
          <a:p>
            <a:r>
              <a:rPr lang="nl-NL" sz="2800" dirty="0" smtClean="0"/>
              <a:t>Demonstratie tegen kernwapens in Adam  </a:t>
            </a:r>
            <a:endParaRPr lang="nl-NL" sz="2800" dirty="0"/>
          </a:p>
        </p:txBody>
      </p:sp>
    </p:spTree>
    <p:extLst>
      <p:ext uri="{BB962C8B-B14F-4D97-AF65-F5344CB8AC3E}">
        <p14:creationId xmlns:p14="http://schemas.microsoft.com/office/powerpoint/2010/main" val="13309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Indicatie</a:t>
            </a:r>
            <a:r>
              <a:rPr lang="en-US" smtClean="0"/>
              <a:t> </a:t>
            </a:r>
            <a:r>
              <a:rPr lang="en-US" err="1" smtClean="0"/>
              <a:t>voor</a:t>
            </a:r>
            <a:r>
              <a:rPr lang="en-US" smtClean="0"/>
              <a:t> </a:t>
            </a:r>
            <a:r>
              <a:rPr lang="en-US" err="1" smtClean="0"/>
              <a:t>verdeling</a:t>
            </a:r>
            <a:r>
              <a:rPr lang="en-US" smtClean="0"/>
              <a:t> op CSE</a:t>
            </a:r>
            <a:endParaRPr lang="nl-NL"/>
          </a:p>
        </p:txBody>
      </p:sp>
      <p:sp>
        <p:nvSpPr>
          <p:cNvPr id="3" name="Content Placeholder 2"/>
          <p:cNvSpPr>
            <a:spLocks noGrp="1"/>
          </p:cNvSpPr>
          <p:nvPr>
            <p:ph idx="1"/>
          </p:nvPr>
        </p:nvSpPr>
        <p:spPr/>
        <p:txBody>
          <a:bodyPr/>
          <a:lstStyle/>
          <a:p>
            <a:endParaRPr lang="en-US" smtClean="0"/>
          </a:p>
          <a:p>
            <a:endParaRPr lang="nl-NL"/>
          </a:p>
        </p:txBody>
      </p:sp>
      <p:graphicFrame>
        <p:nvGraphicFramePr>
          <p:cNvPr id="4" name="Table 3"/>
          <p:cNvGraphicFramePr>
            <a:graphicFrameLocks noGrp="1"/>
          </p:cNvGraphicFramePr>
          <p:nvPr>
            <p:extLst>
              <p:ext uri="{D42A27DB-BD31-4B8C-83A1-F6EECF244321}">
                <p14:modId xmlns:p14="http://schemas.microsoft.com/office/powerpoint/2010/main" val="2951175718"/>
              </p:ext>
            </p:extLst>
          </p:nvPr>
        </p:nvGraphicFramePr>
        <p:xfrm>
          <a:off x="1524000" y="1397000"/>
          <a:ext cx="6096000" cy="3686801"/>
        </p:xfrm>
        <a:graphic>
          <a:graphicData uri="http://schemas.openxmlformats.org/drawingml/2006/table">
            <a:tbl>
              <a:tblPr firstRow="1" bandRow="1">
                <a:tableStyleId>{5C22544A-7EE6-4342-B048-85BDC9FD1C3A}</a:tableStyleId>
              </a:tblPr>
              <a:tblGrid>
                <a:gridCol w="3048000"/>
                <a:gridCol w="3048000"/>
              </a:tblGrid>
              <a:tr h="843774">
                <a:tc>
                  <a:txBody>
                    <a:bodyPr/>
                    <a:lstStyle/>
                    <a:p>
                      <a:r>
                        <a:rPr lang="en-US" dirty="0" smtClean="0"/>
                        <a:t>Was 35 </a:t>
                      </a:r>
                      <a:r>
                        <a:rPr lang="en-US" dirty="0" err="1" smtClean="0"/>
                        <a:t>procent</a:t>
                      </a:r>
                      <a:r>
                        <a:rPr lang="en-US" dirty="0" smtClean="0"/>
                        <a:t> en nu 25 </a:t>
                      </a:r>
                      <a:r>
                        <a:rPr lang="en-US" dirty="0" err="1" smtClean="0"/>
                        <a:t>procent</a:t>
                      </a:r>
                      <a:r>
                        <a:rPr lang="en-US" dirty="0" smtClean="0"/>
                        <a:t> van de </a:t>
                      </a:r>
                      <a:r>
                        <a:rPr lang="en-US" dirty="0" err="1" smtClean="0"/>
                        <a:t>scorepunten</a:t>
                      </a:r>
                      <a:endParaRPr lang="nl-NL" dirty="0"/>
                    </a:p>
                  </a:txBody>
                  <a:tcPr>
                    <a:solidFill>
                      <a:srgbClr val="0070C0"/>
                    </a:solidFill>
                  </a:tcPr>
                </a:tc>
                <a:tc>
                  <a:txBody>
                    <a:bodyPr/>
                    <a:lstStyle/>
                    <a:p>
                      <a:r>
                        <a:rPr lang="en-US" dirty="0" smtClean="0"/>
                        <a:t>Was 65 </a:t>
                      </a:r>
                      <a:r>
                        <a:rPr lang="en-US" dirty="0" err="1" smtClean="0"/>
                        <a:t>procent</a:t>
                      </a:r>
                      <a:r>
                        <a:rPr lang="en-US" dirty="0" smtClean="0"/>
                        <a:t> en nu 75 </a:t>
                      </a:r>
                      <a:r>
                        <a:rPr lang="en-US" dirty="0" err="1" smtClean="0"/>
                        <a:t>procent</a:t>
                      </a:r>
                      <a:r>
                        <a:rPr lang="en-US" dirty="0" smtClean="0"/>
                        <a:t> van de </a:t>
                      </a:r>
                      <a:r>
                        <a:rPr lang="en-US" dirty="0" err="1" smtClean="0"/>
                        <a:t>scorepunten</a:t>
                      </a:r>
                      <a:endParaRPr lang="nl-NL" dirty="0"/>
                    </a:p>
                  </a:txBody>
                  <a:tcPr>
                    <a:solidFill>
                      <a:srgbClr val="0070C0"/>
                    </a:solidFill>
                  </a:tcPr>
                </a:tc>
              </a:tr>
              <a:tr h="843774">
                <a:tc>
                  <a:txBody>
                    <a:bodyPr/>
                    <a:lstStyle/>
                    <a:p>
                      <a:r>
                        <a:rPr lang="en-US" sz="1800" dirty="0" err="1" smtClean="0"/>
                        <a:t>Oriëntatiekennis</a:t>
                      </a:r>
                      <a:r>
                        <a:rPr lang="en-US" dirty="0" smtClean="0"/>
                        <a:t> </a:t>
                      </a:r>
                      <a:r>
                        <a:rPr lang="en-US" dirty="0" err="1" smtClean="0"/>
                        <a:t>tijdvak</a:t>
                      </a:r>
                      <a:r>
                        <a:rPr lang="en-US" dirty="0" smtClean="0"/>
                        <a:t> 1 t/m 4</a:t>
                      </a:r>
                      <a:endParaRPr lang="nl-NL" dirty="0"/>
                    </a:p>
                  </a:txBody>
                  <a:tcPr>
                    <a:solidFill>
                      <a:srgbClr val="FFC000"/>
                    </a:solidFill>
                  </a:tcPr>
                </a:tc>
                <a:tc>
                  <a:txBody>
                    <a:bodyPr/>
                    <a:lstStyle/>
                    <a:p>
                      <a:r>
                        <a:rPr lang="en-US" err="1" smtClean="0"/>
                        <a:t>Historische</a:t>
                      </a:r>
                      <a:r>
                        <a:rPr lang="en-US" smtClean="0"/>
                        <a:t> </a:t>
                      </a:r>
                      <a:r>
                        <a:rPr lang="en-US" err="1" smtClean="0"/>
                        <a:t>contexten</a:t>
                      </a:r>
                      <a:endParaRPr lang="nl-NL"/>
                    </a:p>
                  </a:txBody>
                  <a:tcPr>
                    <a:solidFill>
                      <a:srgbClr val="FFC000"/>
                    </a:solidFill>
                  </a:tcPr>
                </a:tc>
              </a:tr>
              <a:tr h="1928627">
                <a:tc>
                  <a:txBody>
                    <a:bodyPr/>
                    <a:lstStyle/>
                    <a:p>
                      <a:r>
                        <a:rPr lang="en-US" sz="1800" dirty="0" err="1" smtClean="0"/>
                        <a:t>Oriëntatiekennis</a:t>
                      </a:r>
                      <a:r>
                        <a:rPr lang="en-US" dirty="0" smtClean="0"/>
                        <a:t> </a:t>
                      </a:r>
                      <a:r>
                        <a:rPr lang="en-US" dirty="0" err="1" smtClean="0"/>
                        <a:t>kenmerkende</a:t>
                      </a:r>
                      <a:r>
                        <a:rPr lang="en-US" dirty="0" smtClean="0"/>
                        <a:t> </a:t>
                      </a:r>
                      <a:r>
                        <a:rPr lang="en-US" dirty="0" err="1" smtClean="0"/>
                        <a:t>aspecten</a:t>
                      </a:r>
                      <a:r>
                        <a:rPr lang="en-US" dirty="0" smtClean="0"/>
                        <a:t> </a:t>
                      </a:r>
                      <a:r>
                        <a:rPr lang="en-US" dirty="0" err="1" smtClean="0"/>
                        <a:t>tijdvak</a:t>
                      </a:r>
                      <a:r>
                        <a:rPr lang="en-US" dirty="0" smtClean="0"/>
                        <a:t> 5 t/m 10 die </a:t>
                      </a:r>
                      <a:r>
                        <a:rPr lang="en-US" dirty="0" err="1" smtClean="0"/>
                        <a:t>niet</a:t>
                      </a:r>
                      <a:r>
                        <a:rPr lang="en-US" dirty="0" smtClean="0"/>
                        <a:t> </a:t>
                      </a:r>
                      <a:r>
                        <a:rPr lang="en-US" dirty="0" err="1" smtClean="0"/>
                        <a:t>voorkomen</a:t>
                      </a:r>
                      <a:r>
                        <a:rPr lang="en-US" dirty="0" smtClean="0"/>
                        <a:t> in de </a:t>
                      </a:r>
                      <a:r>
                        <a:rPr lang="en-US" dirty="0" err="1" smtClean="0"/>
                        <a:t>Historische</a:t>
                      </a:r>
                      <a:r>
                        <a:rPr lang="en-US" dirty="0" smtClean="0"/>
                        <a:t> </a:t>
                      </a:r>
                      <a:r>
                        <a:rPr lang="en-US" dirty="0" err="1" smtClean="0"/>
                        <a:t>Contexten</a:t>
                      </a:r>
                      <a:endParaRPr lang="nl-NL" dirty="0"/>
                    </a:p>
                  </a:txBody>
                  <a:tcPr>
                    <a:solidFill>
                      <a:srgbClr val="FFC000"/>
                    </a:solidFill>
                  </a:tcPr>
                </a:tc>
                <a:tc>
                  <a:txBody>
                    <a:bodyPr/>
                    <a:lstStyle/>
                    <a:p>
                      <a:r>
                        <a:rPr lang="en-US" sz="1800" dirty="0" err="1" smtClean="0"/>
                        <a:t>Oriëntatiekennis</a:t>
                      </a:r>
                      <a:r>
                        <a:rPr lang="en-US" dirty="0" smtClean="0"/>
                        <a:t> </a:t>
                      </a:r>
                      <a:r>
                        <a:rPr lang="en-US" dirty="0" err="1" smtClean="0"/>
                        <a:t>kenmerkende</a:t>
                      </a:r>
                      <a:r>
                        <a:rPr lang="en-US" dirty="0" smtClean="0"/>
                        <a:t> </a:t>
                      </a:r>
                      <a:r>
                        <a:rPr lang="en-US" dirty="0" err="1" smtClean="0"/>
                        <a:t>aspecten</a:t>
                      </a:r>
                      <a:r>
                        <a:rPr lang="en-US" dirty="0" smtClean="0"/>
                        <a:t> die </a:t>
                      </a:r>
                      <a:r>
                        <a:rPr lang="en-US" dirty="0" err="1" smtClean="0"/>
                        <a:t>voorkomen</a:t>
                      </a:r>
                      <a:r>
                        <a:rPr lang="en-US" dirty="0" smtClean="0"/>
                        <a:t> in de </a:t>
                      </a:r>
                      <a:r>
                        <a:rPr lang="en-US" dirty="0" err="1" smtClean="0"/>
                        <a:t>Historische</a:t>
                      </a:r>
                      <a:r>
                        <a:rPr lang="en-US" dirty="0" smtClean="0"/>
                        <a:t> </a:t>
                      </a:r>
                      <a:r>
                        <a:rPr lang="en-US" dirty="0" err="1" smtClean="0"/>
                        <a:t>Contexten</a:t>
                      </a:r>
                      <a:endParaRPr lang="nl-NL" dirty="0"/>
                    </a:p>
                  </a:txBody>
                  <a:tcPr>
                    <a:solidFill>
                      <a:srgbClr val="FFC000"/>
                    </a:solidFill>
                  </a:tcPr>
                </a:tc>
              </a:tr>
            </a:tbl>
          </a:graphicData>
        </a:graphic>
      </p:graphicFrame>
    </p:spTree>
    <p:extLst>
      <p:ext uri="{BB962C8B-B14F-4D97-AF65-F5344CB8AC3E}">
        <p14:creationId xmlns:p14="http://schemas.microsoft.com/office/powerpoint/2010/main" val="408463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Didactische </a:t>
            </a:r>
            <a:r>
              <a:rPr lang="nl-NL" dirty="0"/>
              <a:t>consequenties </a:t>
            </a:r>
            <a:r>
              <a:rPr lang="nl-NL" dirty="0" err="1"/>
              <a:t>orientatiekennis</a:t>
            </a:r>
            <a:endParaRPr lang="nl-NL" dirty="0"/>
          </a:p>
        </p:txBody>
      </p:sp>
      <p:sp>
        <p:nvSpPr>
          <p:cNvPr id="3" name="Tijdelijke aanduiding voor inhoud 2"/>
          <p:cNvSpPr>
            <a:spLocks noGrp="1"/>
          </p:cNvSpPr>
          <p:nvPr>
            <p:ph idx="1"/>
          </p:nvPr>
        </p:nvSpPr>
        <p:spPr/>
        <p:txBody>
          <a:bodyPr/>
          <a:lstStyle/>
          <a:p>
            <a:r>
              <a:rPr lang="en-US" sz="2400" dirty="0"/>
              <a:t>Hoe is het </a:t>
            </a:r>
            <a:r>
              <a:rPr lang="en-US" sz="2400" dirty="0" err="1" smtClean="0"/>
              <a:t>examenprogramma</a:t>
            </a:r>
            <a:r>
              <a:rPr lang="en-US" sz="2400" dirty="0" smtClean="0"/>
              <a:t> tot stand </a:t>
            </a:r>
            <a:r>
              <a:rPr lang="en-US" sz="2400" dirty="0" err="1"/>
              <a:t>gekomen</a:t>
            </a:r>
            <a:r>
              <a:rPr lang="en-US" sz="2400" dirty="0"/>
              <a:t>?</a:t>
            </a:r>
          </a:p>
          <a:p>
            <a:endParaRPr lang="en-US" sz="2400" dirty="0"/>
          </a:p>
          <a:p>
            <a:r>
              <a:rPr lang="en-US" sz="2400" dirty="0"/>
              <a:t>Wat </a:t>
            </a:r>
            <a:r>
              <a:rPr lang="en-US" sz="2400" dirty="0" err="1"/>
              <a:t>verandert</a:t>
            </a:r>
            <a:r>
              <a:rPr lang="en-US" sz="2400" dirty="0"/>
              <a:t> </a:t>
            </a:r>
            <a:r>
              <a:rPr lang="en-US" sz="2400" dirty="0" err="1"/>
              <a:t>er</a:t>
            </a:r>
            <a:r>
              <a:rPr lang="en-US" sz="2400" dirty="0"/>
              <a:t> </a:t>
            </a:r>
            <a:r>
              <a:rPr lang="en-US" sz="2400" dirty="0" smtClean="0"/>
              <a:t>nu </a:t>
            </a:r>
            <a:r>
              <a:rPr lang="en-US" sz="2400" dirty="0" err="1" smtClean="0"/>
              <a:t>voor</a:t>
            </a:r>
            <a:r>
              <a:rPr lang="en-US" sz="2400" dirty="0" smtClean="0"/>
              <a:t> de HAVO?</a:t>
            </a:r>
            <a:endParaRPr lang="en-US" sz="2400" dirty="0"/>
          </a:p>
          <a:p>
            <a:endParaRPr lang="en-US" sz="2400" dirty="0"/>
          </a:p>
          <a:p>
            <a:r>
              <a:rPr lang="en-US" sz="2400" b="1" dirty="0" err="1" smtClean="0"/>
              <a:t>Didactische</a:t>
            </a:r>
            <a:r>
              <a:rPr lang="en-US" sz="2400" b="1" dirty="0" smtClean="0"/>
              <a:t> </a:t>
            </a:r>
            <a:r>
              <a:rPr lang="en-US" sz="2400" b="1" dirty="0" err="1" smtClean="0"/>
              <a:t>consequenties</a:t>
            </a:r>
            <a:r>
              <a:rPr lang="en-US" sz="2400" b="1" dirty="0" smtClean="0"/>
              <a:t> </a:t>
            </a:r>
            <a:r>
              <a:rPr lang="en-US" sz="2400" b="1" dirty="0" err="1" smtClean="0"/>
              <a:t>orientatiekennis</a:t>
            </a:r>
            <a:endParaRPr lang="en-US" sz="2400" b="1" dirty="0" smtClean="0"/>
          </a:p>
          <a:p>
            <a:endParaRPr lang="en-US" sz="2400" b="1"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Historische</a:t>
            </a:r>
            <a:r>
              <a:rPr lang="en-US" sz="2400" dirty="0" smtClean="0"/>
              <a:t> </a:t>
            </a:r>
            <a:r>
              <a:rPr lang="en-US" sz="2400" dirty="0" err="1" smtClean="0"/>
              <a:t>Contexten</a:t>
            </a:r>
            <a:endParaRPr lang="en-US" sz="2400" dirty="0" smtClean="0"/>
          </a:p>
          <a:p>
            <a:endParaRPr lang="en-US" sz="2400" dirty="0" smtClean="0"/>
          </a:p>
          <a:p>
            <a:r>
              <a:rPr lang="en-US" sz="2400" dirty="0" err="1" smtClean="0"/>
              <a:t>Toekomst</a:t>
            </a:r>
            <a:endParaRPr lang="en-US" sz="2400" dirty="0"/>
          </a:p>
          <a:p>
            <a:endParaRPr lang="nl-NL" dirty="0"/>
          </a:p>
        </p:txBody>
      </p:sp>
    </p:spTree>
    <p:extLst>
      <p:ext uri="{BB962C8B-B14F-4D97-AF65-F5344CB8AC3E}">
        <p14:creationId xmlns:p14="http://schemas.microsoft.com/office/powerpoint/2010/main" val="382320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Consequenties </a:t>
            </a:r>
            <a:endParaRPr lang="nl-NL" dirty="0"/>
          </a:p>
        </p:txBody>
      </p:sp>
      <p:sp>
        <p:nvSpPr>
          <p:cNvPr id="3" name="Content Placeholder 2"/>
          <p:cNvSpPr>
            <a:spLocks noGrp="1"/>
          </p:cNvSpPr>
          <p:nvPr>
            <p:ph idx="1"/>
          </p:nvPr>
        </p:nvSpPr>
        <p:spPr/>
        <p:txBody>
          <a:bodyPr/>
          <a:lstStyle/>
          <a:p>
            <a:endParaRPr lang="nl-NL" dirty="0" smtClean="0"/>
          </a:p>
          <a:p>
            <a:r>
              <a:rPr lang="nl-NL" sz="2800" dirty="0" smtClean="0"/>
              <a:t>Niet meer hoeven herhalen tijdvak 1 t/m 4</a:t>
            </a:r>
          </a:p>
          <a:p>
            <a:endParaRPr lang="nl-NL" sz="2800" dirty="0"/>
          </a:p>
          <a:p>
            <a:r>
              <a:rPr lang="nl-NL" sz="2800" dirty="0" smtClean="0"/>
              <a:t>Examenvragen over oriëntatiekennis alleen nog maar over tijdvak 5 t/m 10</a:t>
            </a:r>
          </a:p>
          <a:p>
            <a:endParaRPr lang="nl-NL" sz="2800" dirty="0"/>
          </a:p>
          <a:p>
            <a:r>
              <a:rPr lang="nl-NL" sz="2800" dirty="0" smtClean="0"/>
              <a:t>In verhouding meer vragen over Historische Contexten</a:t>
            </a:r>
          </a:p>
          <a:p>
            <a:endParaRPr lang="nl-NL" dirty="0"/>
          </a:p>
        </p:txBody>
      </p:sp>
    </p:spTree>
    <p:extLst>
      <p:ext uri="{BB962C8B-B14F-4D97-AF65-F5344CB8AC3E}">
        <p14:creationId xmlns:p14="http://schemas.microsoft.com/office/powerpoint/2010/main" val="3031427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Het </a:t>
            </a:r>
            <a:r>
              <a:rPr lang="nl-NL" dirty="0"/>
              <a:t>onschadelijk maken van een eindexamenprogramma</a:t>
            </a:r>
            <a:br>
              <a:rPr lang="nl-NL" dirty="0"/>
            </a:br>
            <a:endParaRPr lang="nl-NL" dirty="0"/>
          </a:p>
        </p:txBody>
      </p:sp>
      <p:sp>
        <p:nvSpPr>
          <p:cNvPr id="3" name="Tijdelijke aanduiding voor inhoud 2"/>
          <p:cNvSpPr>
            <a:spLocks noGrp="1"/>
          </p:cNvSpPr>
          <p:nvPr>
            <p:ph idx="1"/>
          </p:nvPr>
        </p:nvSpPr>
        <p:spPr/>
        <p:txBody>
          <a:bodyPr/>
          <a:lstStyle/>
          <a:p>
            <a:r>
              <a:rPr lang="nl-NL" dirty="0" smtClean="0"/>
              <a:t>ARIE </a:t>
            </a:r>
            <a:r>
              <a:rPr lang="nl-NL" dirty="0"/>
              <a:t>WILSCHUT </a:t>
            </a:r>
            <a:r>
              <a:rPr lang="nl-NL" dirty="0" smtClean="0"/>
              <a:t>in </a:t>
            </a:r>
            <a:r>
              <a:rPr lang="nl-NL" dirty="0" err="1" smtClean="0"/>
              <a:t>Didactief</a:t>
            </a:r>
            <a:r>
              <a:rPr lang="nl-NL" dirty="0" smtClean="0"/>
              <a:t> GEPUBLICEERD </a:t>
            </a:r>
            <a:r>
              <a:rPr lang="nl-NL" dirty="0"/>
              <a:t>OP 21-12-2016 GEWIJZIGD OP 27-01-2017</a:t>
            </a:r>
          </a:p>
          <a:p>
            <a:r>
              <a:rPr lang="nl-NL" sz="2400" dirty="0" smtClean="0"/>
              <a:t>Arie Wilschut </a:t>
            </a:r>
            <a:r>
              <a:rPr lang="nl-NL" sz="2400" dirty="0"/>
              <a:t>zet hier serieuze vraagtekens bij en </a:t>
            </a:r>
            <a:r>
              <a:rPr lang="nl-NL" sz="2400" dirty="0" smtClean="0"/>
              <a:t>vindt dat </a:t>
            </a:r>
            <a:r>
              <a:rPr lang="nl-NL" sz="2400" dirty="0" err="1"/>
              <a:t>CvTE</a:t>
            </a:r>
            <a:r>
              <a:rPr lang="nl-NL" sz="2400" dirty="0"/>
              <a:t> en </a:t>
            </a:r>
            <a:r>
              <a:rPr lang="nl-NL" sz="2400" dirty="0" smtClean="0"/>
              <a:t>Cito het examenprogramma over de tien tijdvakken langzaam onschadelijk gemaakt hebben</a:t>
            </a:r>
            <a:r>
              <a:rPr lang="nl-NL" dirty="0" smtClean="0"/>
              <a:t>.</a:t>
            </a:r>
          </a:p>
          <a:p>
            <a:endParaRPr lang="nl-NL" dirty="0"/>
          </a:p>
          <a:p>
            <a:r>
              <a:rPr lang="nl-NL" dirty="0" smtClean="0"/>
              <a:t>Andere docenten en lerarenopleiders </a:t>
            </a:r>
          </a:p>
          <a:p>
            <a:pPr marL="0" indent="0">
              <a:buNone/>
            </a:pPr>
            <a:r>
              <a:rPr lang="nl-NL" dirty="0" smtClean="0"/>
              <a:t>reageerden ook dat het jammer is dat de vroege tijdvakken nu op de HAVO niet meer behandeld worden.</a:t>
            </a:r>
            <a:endParaRPr lang="nl-NL" dirty="0"/>
          </a:p>
        </p:txBody>
      </p:sp>
      <p:pic>
        <p:nvPicPr>
          <p:cNvPr id="4" name="Afbeelding 3"/>
          <p:cNvPicPr>
            <a:picLocks noChangeAspect="1"/>
          </p:cNvPicPr>
          <p:nvPr/>
        </p:nvPicPr>
        <p:blipFill>
          <a:blip r:embed="rId2"/>
          <a:stretch>
            <a:fillRect/>
          </a:stretch>
        </p:blipFill>
        <p:spPr>
          <a:xfrm>
            <a:off x="7740352" y="3429000"/>
            <a:ext cx="1088245" cy="1574286"/>
          </a:xfrm>
          <a:prstGeom prst="rect">
            <a:avLst/>
          </a:prstGeom>
        </p:spPr>
      </p:pic>
    </p:spTree>
    <p:extLst>
      <p:ext uri="{BB962C8B-B14F-4D97-AF65-F5344CB8AC3E}">
        <p14:creationId xmlns:p14="http://schemas.microsoft.com/office/powerpoint/2010/main" val="2854149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a:t>
            </a:r>
            <a:r>
              <a:rPr lang="en-US" dirty="0" err="1" smtClean="0"/>
              <a:t>t.a.v</a:t>
            </a:r>
            <a:r>
              <a:rPr lang="en-US" dirty="0" smtClean="0"/>
              <a:t>. </a:t>
            </a:r>
            <a:r>
              <a:rPr lang="en-US" dirty="0" err="1" smtClean="0"/>
              <a:t>tijdvak</a:t>
            </a:r>
            <a:r>
              <a:rPr lang="en-US" dirty="0" smtClean="0"/>
              <a:t> 1 t/m 4 </a:t>
            </a:r>
            <a:endParaRPr lang="nl-NL" dirty="0"/>
          </a:p>
        </p:txBody>
      </p:sp>
      <p:sp>
        <p:nvSpPr>
          <p:cNvPr id="3" name="Content Placeholder 2"/>
          <p:cNvSpPr>
            <a:spLocks noGrp="1"/>
          </p:cNvSpPr>
          <p:nvPr>
            <p:ph idx="1"/>
          </p:nvPr>
        </p:nvSpPr>
        <p:spPr>
          <a:xfrm>
            <a:off x="457200" y="1412776"/>
            <a:ext cx="8229600" cy="4680049"/>
          </a:xfrm>
        </p:spPr>
        <p:txBody>
          <a:bodyPr>
            <a:normAutofit/>
          </a:bodyPr>
          <a:lstStyle/>
          <a:p>
            <a:r>
              <a:rPr lang="nl-NL" sz="2800" dirty="0" smtClean="0"/>
              <a:t>Heel kort behandelen</a:t>
            </a:r>
          </a:p>
          <a:p>
            <a:endParaRPr lang="nl-NL" sz="2800" dirty="0"/>
          </a:p>
          <a:p>
            <a:r>
              <a:rPr lang="nl-NL" sz="2800" dirty="0" smtClean="0"/>
              <a:t>Op een andere manier behandelen (meerdere perspectieven of regionale geschiedenis)</a:t>
            </a:r>
          </a:p>
          <a:p>
            <a:endParaRPr lang="nl-NL" sz="2800" dirty="0"/>
          </a:p>
          <a:p>
            <a:r>
              <a:rPr lang="nl-NL" sz="2800" dirty="0" smtClean="0"/>
              <a:t>Nadruk op historisch redeneren leggen</a:t>
            </a:r>
          </a:p>
          <a:p>
            <a:endParaRPr lang="nl-NL" sz="2800" dirty="0" smtClean="0"/>
          </a:p>
          <a:p>
            <a:r>
              <a:rPr lang="nl-NL" sz="2800" dirty="0" smtClean="0"/>
              <a:t>Hetzelfde als voor </a:t>
            </a:r>
            <a:r>
              <a:rPr lang="nl-NL" sz="2800" smtClean="0"/>
              <a:t>de verandering</a:t>
            </a:r>
            <a:endParaRPr lang="nl-NL" sz="2800" dirty="0"/>
          </a:p>
        </p:txBody>
      </p:sp>
    </p:spTree>
    <p:extLst>
      <p:ext uri="{BB962C8B-B14F-4D97-AF65-F5344CB8AC3E}">
        <p14:creationId xmlns:p14="http://schemas.microsoft.com/office/powerpoint/2010/main" val="2248837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Hoe kun je </a:t>
            </a:r>
            <a:r>
              <a:rPr lang="en-US" dirty="0" err="1" smtClean="0"/>
              <a:t>oriëntatiekennis</a:t>
            </a:r>
            <a:r>
              <a:rPr lang="en-US" dirty="0" smtClean="0"/>
              <a:t> </a:t>
            </a:r>
            <a:r>
              <a:rPr lang="en-US" dirty="0" err="1" smtClean="0"/>
              <a:t>ontwikkelen</a:t>
            </a:r>
            <a:r>
              <a:rPr lang="en-US" dirty="0" smtClean="0"/>
              <a:t>? </a:t>
            </a:r>
            <a:endParaRPr lang="nl-NL" dirty="0"/>
          </a:p>
        </p:txBody>
      </p:sp>
      <p:sp>
        <p:nvSpPr>
          <p:cNvPr id="3" name="Content Placeholder 2"/>
          <p:cNvSpPr>
            <a:spLocks noGrp="1"/>
          </p:cNvSpPr>
          <p:nvPr>
            <p:ph idx="1"/>
          </p:nvPr>
        </p:nvSpPr>
        <p:spPr>
          <a:xfrm>
            <a:off x="457200" y="1196753"/>
            <a:ext cx="8229600" cy="4680520"/>
          </a:xfrm>
        </p:spPr>
        <p:txBody>
          <a:bodyPr>
            <a:noAutofit/>
          </a:bodyPr>
          <a:lstStyle/>
          <a:p>
            <a:endParaRPr lang="en-US" sz="2800" dirty="0" smtClean="0"/>
          </a:p>
          <a:p>
            <a:r>
              <a:rPr lang="en-US" sz="2800" dirty="0" err="1" smtClean="0"/>
              <a:t>Laat</a:t>
            </a:r>
            <a:r>
              <a:rPr lang="en-US" sz="2800" dirty="0" smtClean="0"/>
              <a:t> </a:t>
            </a:r>
            <a:r>
              <a:rPr lang="en-US" sz="2800" dirty="0" err="1" smtClean="0"/>
              <a:t>zien</a:t>
            </a:r>
            <a:r>
              <a:rPr lang="en-US" sz="2800" dirty="0" smtClean="0"/>
              <a:t> </a:t>
            </a:r>
            <a:r>
              <a:rPr lang="en-US" sz="2800" dirty="0" err="1" smtClean="0"/>
              <a:t>dat</a:t>
            </a:r>
            <a:r>
              <a:rPr lang="en-US" sz="2800" dirty="0" smtClean="0"/>
              <a:t> </a:t>
            </a:r>
            <a:r>
              <a:rPr lang="en-US" sz="2800" dirty="0" err="1" smtClean="0"/>
              <a:t>ka</a:t>
            </a:r>
            <a:r>
              <a:rPr lang="en-US" sz="2800" dirty="0" smtClean="0"/>
              <a:t> </a:t>
            </a:r>
            <a:r>
              <a:rPr lang="en-US" sz="2800" dirty="0" err="1" smtClean="0"/>
              <a:t>bestaan</a:t>
            </a:r>
            <a:r>
              <a:rPr lang="en-US" sz="2800" dirty="0" smtClean="0"/>
              <a:t> </a:t>
            </a:r>
            <a:r>
              <a:rPr lang="en-US" sz="2800" dirty="0" err="1" smtClean="0"/>
              <a:t>uit</a:t>
            </a:r>
            <a:r>
              <a:rPr lang="en-US" sz="2800" dirty="0" smtClean="0"/>
              <a:t> </a:t>
            </a:r>
            <a:r>
              <a:rPr lang="en-US" sz="2800" dirty="0" err="1" smtClean="0"/>
              <a:t>historische</a:t>
            </a:r>
            <a:r>
              <a:rPr lang="en-US" sz="2800" dirty="0" smtClean="0"/>
              <a:t> </a:t>
            </a:r>
            <a:r>
              <a:rPr lang="en-US" sz="2800" dirty="0" err="1" smtClean="0"/>
              <a:t>begrippen</a:t>
            </a:r>
            <a:r>
              <a:rPr lang="en-US" sz="2800" dirty="0" smtClean="0"/>
              <a:t> met </a:t>
            </a:r>
            <a:r>
              <a:rPr lang="en-US" sz="2800" dirty="0" err="1" smtClean="0"/>
              <a:t>een</a:t>
            </a:r>
            <a:r>
              <a:rPr lang="en-US" sz="2800" dirty="0" smtClean="0"/>
              <a:t> </a:t>
            </a:r>
            <a:r>
              <a:rPr lang="en-US" sz="2800" dirty="0" err="1" smtClean="0"/>
              <a:t>verband</a:t>
            </a:r>
            <a:endParaRPr lang="en-US" sz="2800" dirty="0" smtClean="0"/>
          </a:p>
          <a:p>
            <a:r>
              <a:rPr lang="en-US" sz="2800" dirty="0" err="1" smtClean="0"/>
              <a:t>Laat</a:t>
            </a:r>
            <a:r>
              <a:rPr lang="en-US" sz="2800" dirty="0" smtClean="0"/>
              <a:t> de </a:t>
            </a:r>
            <a:r>
              <a:rPr lang="en-US" sz="2800" dirty="0" err="1" smtClean="0"/>
              <a:t>ka</a:t>
            </a:r>
            <a:r>
              <a:rPr lang="en-US" sz="2800" dirty="0" smtClean="0"/>
              <a:t> </a:t>
            </a:r>
            <a:r>
              <a:rPr lang="en-US" sz="2800" dirty="0" err="1" smtClean="0"/>
              <a:t>ordenen</a:t>
            </a:r>
            <a:r>
              <a:rPr lang="en-US" sz="2800" dirty="0" smtClean="0"/>
              <a:t> en </a:t>
            </a:r>
            <a:r>
              <a:rPr lang="en-US" sz="2800" dirty="0" err="1" smtClean="0"/>
              <a:t>visualiseren</a:t>
            </a:r>
            <a:endParaRPr lang="en-US" sz="2800" dirty="0" smtClean="0"/>
          </a:p>
          <a:p>
            <a:pPr marL="0" indent="0">
              <a:buNone/>
            </a:pPr>
            <a:r>
              <a:rPr lang="en-US" sz="2800" dirty="0" smtClean="0"/>
              <a:t> </a:t>
            </a:r>
          </a:p>
          <a:p>
            <a:r>
              <a:rPr lang="en-US" sz="2800" dirty="0" err="1" smtClean="0"/>
              <a:t>Geef</a:t>
            </a:r>
            <a:r>
              <a:rPr lang="en-US" sz="2800" dirty="0" smtClean="0"/>
              <a:t> </a:t>
            </a:r>
            <a:r>
              <a:rPr lang="en-US" sz="2800" dirty="0" err="1" smtClean="0"/>
              <a:t>leerlingen</a:t>
            </a:r>
            <a:r>
              <a:rPr lang="en-US" sz="2800" dirty="0" smtClean="0"/>
              <a:t> </a:t>
            </a:r>
            <a:r>
              <a:rPr lang="en-US" sz="2800" dirty="0" err="1" smtClean="0"/>
              <a:t>ankerpunten</a:t>
            </a:r>
            <a:r>
              <a:rPr lang="en-US" sz="2800" dirty="0" smtClean="0"/>
              <a:t>: </a:t>
            </a:r>
            <a:r>
              <a:rPr lang="en-US" sz="2800" dirty="0" err="1" smtClean="0"/>
              <a:t>een</a:t>
            </a:r>
            <a:r>
              <a:rPr lang="en-US" sz="2800" dirty="0" smtClean="0"/>
              <a:t> </a:t>
            </a:r>
            <a:r>
              <a:rPr lang="en-US" sz="2800" dirty="0" err="1" smtClean="0"/>
              <a:t>aantal</a:t>
            </a:r>
            <a:r>
              <a:rPr lang="en-US" sz="2800" dirty="0" smtClean="0"/>
              <a:t> </a:t>
            </a:r>
            <a:r>
              <a:rPr lang="en-US" sz="2800" dirty="0" err="1" smtClean="0"/>
              <a:t>keerpunten</a:t>
            </a:r>
            <a:r>
              <a:rPr lang="en-US" sz="2800" dirty="0" smtClean="0"/>
              <a:t> en/of </a:t>
            </a:r>
            <a:r>
              <a:rPr lang="en-US" sz="2800" dirty="0" err="1" smtClean="0"/>
              <a:t>belangrijke</a:t>
            </a:r>
            <a:r>
              <a:rPr lang="en-US" sz="2800" dirty="0" smtClean="0"/>
              <a:t> </a:t>
            </a:r>
            <a:r>
              <a:rPr lang="en-US" sz="2800" dirty="0" err="1" smtClean="0"/>
              <a:t>gebeurtenissen</a:t>
            </a:r>
            <a:endParaRPr lang="en-US" sz="2800" dirty="0" smtClean="0"/>
          </a:p>
          <a:p>
            <a:r>
              <a:rPr lang="en-US" sz="2800" dirty="0" err="1" smtClean="0"/>
              <a:t>Geef</a:t>
            </a:r>
            <a:r>
              <a:rPr lang="en-US" sz="2800" dirty="0" smtClean="0"/>
              <a:t> </a:t>
            </a:r>
            <a:r>
              <a:rPr lang="en-US" sz="2800" dirty="0" err="1" smtClean="0"/>
              <a:t>ll</a:t>
            </a:r>
            <a:r>
              <a:rPr lang="en-US" sz="2800" dirty="0" smtClean="0"/>
              <a:t> </a:t>
            </a:r>
            <a:r>
              <a:rPr lang="en-US" sz="2800" dirty="0" err="1" smtClean="0"/>
              <a:t>een</a:t>
            </a:r>
            <a:r>
              <a:rPr lang="en-US" sz="2800" dirty="0" smtClean="0"/>
              <a:t> </a:t>
            </a:r>
            <a:r>
              <a:rPr lang="en-US" sz="2800" dirty="0" err="1" smtClean="0"/>
              <a:t>beeld</a:t>
            </a:r>
            <a:r>
              <a:rPr lang="en-US" sz="2800" dirty="0" smtClean="0"/>
              <a:t> van </a:t>
            </a:r>
            <a:r>
              <a:rPr lang="en-US" sz="2800" dirty="0" err="1" smtClean="0"/>
              <a:t>een</a:t>
            </a:r>
            <a:r>
              <a:rPr lang="en-US" sz="2800" dirty="0" smtClean="0"/>
              <a:t> </a:t>
            </a:r>
            <a:r>
              <a:rPr lang="en-US" sz="2800" dirty="0" err="1" smtClean="0"/>
              <a:t>tijdvak</a:t>
            </a:r>
            <a:endParaRPr lang="en-US" sz="2800" dirty="0" smtClean="0"/>
          </a:p>
          <a:p>
            <a:pPr marL="0" indent="0">
              <a:buNone/>
            </a:pPr>
            <a:endParaRPr lang="en-US" sz="2800" dirty="0" smtClean="0"/>
          </a:p>
          <a:p>
            <a:pPr marL="0" indent="0">
              <a:buNone/>
            </a:pPr>
            <a:r>
              <a:rPr lang="en-US" sz="2800" dirty="0" smtClean="0"/>
              <a:t> </a:t>
            </a:r>
            <a:endParaRPr lang="en-US" sz="2800" dirty="0"/>
          </a:p>
          <a:p>
            <a:endParaRPr lang="nl-NL" sz="2800" dirty="0"/>
          </a:p>
        </p:txBody>
      </p:sp>
    </p:spTree>
    <p:extLst>
      <p:ext uri="{BB962C8B-B14F-4D97-AF65-F5344CB8AC3E}">
        <p14:creationId xmlns:p14="http://schemas.microsoft.com/office/powerpoint/2010/main" val="706476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Didactische </a:t>
            </a:r>
            <a:r>
              <a:rPr lang="nl-NL" dirty="0"/>
              <a:t>consequenties </a:t>
            </a:r>
            <a:r>
              <a:rPr lang="nl-NL" dirty="0" err="1" smtClean="0"/>
              <a:t>Hitsorische</a:t>
            </a:r>
            <a:r>
              <a:rPr lang="nl-NL" dirty="0" smtClean="0"/>
              <a:t> Contexten</a:t>
            </a:r>
            <a:endParaRPr lang="nl-NL" dirty="0"/>
          </a:p>
        </p:txBody>
      </p:sp>
      <p:sp>
        <p:nvSpPr>
          <p:cNvPr id="3" name="Tijdelijke aanduiding voor inhoud 2"/>
          <p:cNvSpPr>
            <a:spLocks noGrp="1"/>
          </p:cNvSpPr>
          <p:nvPr>
            <p:ph idx="1"/>
          </p:nvPr>
        </p:nvSpPr>
        <p:spPr/>
        <p:txBody>
          <a:bodyPr/>
          <a:lstStyle/>
          <a:p>
            <a:r>
              <a:rPr lang="en-US" sz="2400" dirty="0"/>
              <a:t>Hoe is het </a:t>
            </a:r>
            <a:r>
              <a:rPr lang="en-US" sz="2400" dirty="0" err="1" smtClean="0"/>
              <a:t>examenprogramma</a:t>
            </a:r>
            <a:r>
              <a:rPr lang="en-US" sz="2400" dirty="0" smtClean="0"/>
              <a:t> tot stand </a:t>
            </a:r>
            <a:r>
              <a:rPr lang="en-US" sz="2400" dirty="0" err="1"/>
              <a:t>gekomen</a:t>
            </a:r>
            <a:r>
              <a:rPr lang="en-US" sz="2400" dirty="0"/>
              <a:t>?</a:t>
            </a:r>
          </a:p>
          <a:p>
            <a:endParaRPr lang="en-US" sz="2400" dirty="0"/>
          </a:p>
          <a:p>
            <a:r>
              <a:rPr lang="en-US" sz="2400" dirty="0"/>
              <a:t>Wat </a:t>
            </a:r>
            <a:r>
              <a:rPr lang="en-US" sz="2400" dirty="0" err="1"/>
              <a:t>verandert</a:t>
            </a:r>
            <a:r>
              <a:rPr lang="en-US" sz="2400" dirty="0"/>
              <a:t> </a:t>
            </a:r>
            <a:r>
              <a:rPr lang="en-US" sz="2400" dirty="0" err="1"/>
              <a:t>er</a:t>
            </a:r>
            <a:r>
              <a:rPr lang="en-US" sz="2400" dirty="0"/>
              <a:t> </a:t>
            </a:r>
            <a:r>
              <a:rPr lang="en-US" sz="2400" dirty="0" smtClean="0"/>
              <a:t>nu </a:t>
            </a:r>
            <a:r>
              <a:rPr lang="en-US" sz="2400" dirty="0" err="1" smtClean="0"/>
              <a:t>voor</a:t>
            </a:r>
            <a:r>
              <a:rPr lang="en-US" sz="2400" dirty="0" smtClean="0"/>
              <a:t> de HAVO?</a:t>
            </a:r>
            <a:endParaRPr lang="en-US" sz="2400" dirty="0"/>
          </a:p>
          <a:p>
            <a:endParaRPr lang="en-US" sz="2400"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orientatiekennis</a:t>
            </a:r>
            <a:endParaRPr lang="en-US" sz="2400" dirty="0" smtClean="0"/>
          </a:p>
          <a:p>
            <a:endParaRPr lang="en-US" sz="2400" b="1" dirty="0"/>
          </a:p>
          <a:p>
            <a:r>
              <a:rPr lang="en-US" sz="2400" b="1" dirty="0" err="1" smtClean="0"/>
              <a:t>Didactische</a:t>
            </a:r>
            <a:r>
              <a:rPr lang="en-US" sz="2400" b="1" dirty="0" smtClean="0"/>
              <a:t> </a:t>
            </a:r>
            <a:r>
              <a:rPr lang="en-US" sz="2400" b="1" dirty="0" err="1" smtClean="0"/>
              <a:t>consequenties</a:t>
            </a:r>
            <a:r>
              <a:rPr lang="en-US" sz="2400" b="1" dirty="0" smtClean="0"/>
              <a:t> </a:t>
            </a:r>
            <a:r>
              <a:rPr lang="en-US" sz="2400" b="1" dirty="0" err="1" smtClean="0"/>
              <a:t>Historische</a:t>
            </a:r>
            <a:r>
              <a:rPr lang="en-US" sz="2400" b="1" dirty="0" smtClean="0"/>
              <a:t> </a:t>
            </a:r>
            <a:r>
              <a:rPr lang="en-US" sz="2400" b="1" dirty="0" err="1" smtClean="0"/>
              <a:t>Contexten</a:t>
            </a:r>
            <a:endParaRPr lang="en-US" sz="2400" b="1" dirty="0" smtClean="0"/>
          </a:p>
          <a:p>
            <a:r>
              <a:rPr lang="en-US" sz="2400" dirty="0" err="1" smtClean="0"/>
              <a:t>Toekomst</a:t>
            </a:r>
            <a:endParaRPr lang="en-US" sz="2400" dirty="0"/>
          </a:p>
          <a:p>
            <a:endParaRPr lang="nl-NL" dirty="0"/>
          </a:p>
        </p:txBody>
      </p:sp>
    </p:spTree>
    <p:extLst>
      <p:ext uri="{BB962C8B-B14F-4D97-AF65-F5344CB8AC3E}">
        <p14:creationId xmlns:p14="http://schemas.microsoft.com/office/powerpoint/2010/main" val="1465544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Didactische consequenties verdwijnen Historische Contexten</a:t>
            </a:r>
            <a:endParaRPr lang="nl-NL" dirty="0"/>
          </a:p>
        </p:txBody>
      </p:sp>
      <p:sp>
        <p:nvSpPr>
          <p:cNvPr id="3" name="Content Placeholder 2"/>
          <p:cNvSpPr>
            <a:spLocks noGrp="1"/>
          </p:cNvSpPr>
          <p:nvPr>
            <p:ph idx="1"/>
          </p:nvPr>
        </p:nvSpPr>
        <p:spPr/>
        <p:txBody>
          <a:bodyPr/>
          <a:lstStyle/>
          <a:p>
            <a:endParaRPr lang="nl-NL" dirty="0" smtClean="0"/>
          </a:p>
          <a:p>
            <a:endParaRPr lang="nl-NL" dirty="0" smtClean="0"/>
          </a:p>
          <a:p>
            <a:r>
              <a:rPr lang="nl-NL" dirty="0" smtClean="0"/>
              <a:t>Verplichte voorbeelden niet meer als </a:t>
            </a:r>
            <a:r>
              <a:rPr lang="nl-NL" dirty="0" smtClean="0"/>
              <a:t>leidraad </a:t>
            </a:r>
            <a:r>
              <a:rPr lang="nl-NL" dirty="0" smtClean="0"/>
              <a:t>voor lessen of leren</a:t>
            </a:r>
          </a:p>
          <a:p>
            <a:endParaRPr lang="nl-NL" dirty="0"/>
          </a:p>
          <a:p>
            <a:r>
              <a:rPr lang="nl-NL" dirty="0" smtClean="0"/>
              <a:t>Nadruk komt meer te liggen op chronologie en kantelpunten</a:t>
            </a:r>
            <a:endParaRPr lang="nl-NL" dirty="0"/>
          </a:p>
        </p:txBody>
      </p:sp>
    </p:spTree>
    <p:extLst>
      <p:ext uri="{BB962C8B-B14F-4D97-AF65-F5344CB8AC3E}">
        <p14:creationId xmlns:p14="http://schemas.microsoft.com/office/powerpoint/2010/main" val="340994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a:t>
            </a:r>
            <a:endParaRPr lang="nl-NL" dirty="0"/>
          </a:p>
        </p:txBody>
      </p:sp>
      <p:sp>
        <p:nvSpPr>
          <p:cNvPr id="3" name="Tijdelijke aanduiding voor inhoud 2"/>
          <p:cNvSpPr>
            <a:spLocks noGrp="1"/>
          </p:cNvSpPr>
          <p:nvPr>
            <p:ph idx="1"/>
          </p:nvPr>
        </p:nvSpPr>
        <p:spPr/>
        <p:txBody>
          <a:bodyPr/>
          <a:lstStyle/>
          <a:p>
            <a:r>
              <a:rPr lang="en-US" sz="2400" b="1" dirty="0"/>
              <a:t>Hoe is het </a:t>
            </a:r>
            <a:r>
              <a:rPr lang="en-US" sz="2400" b="1" dirty="0" err="1" smtClean="0"/>
              <a:t>examenprogramma</a:t>
            </a:r>
            <a:r>
              <a:rPr lang="en-US" sz="2400" b="1" dirty="0" smtClean="0"/>
              <a:t> tot stand </a:t>
            </a:r>
            <a:r>
              <a:rPr lang="en-US" sz="2400" b="1" dirty="0" err="1"/>
              <a:t>gekomen</a:t>
            </a:r>
            <a:r>
              <a:rPr lang="en-US" sz="2400" b="1" dirty="0"/>
              <a:t>?</a:t>
            </a:r>
          </a:p>
          <a:p>
            <a:endParaRPr lang="en-US" sz="2400" dirty="0"/>
          </a:p>
          <a:p>
            <a:r>
              <a:rPr lang="en-US" sz="2400" dirty="0"/>
              <a:t>Wat </a:t>
            </a:r>
            <a:r>
              <a:rPr lang="en-US" sz="2400" dirty="0" err="1"/>
              <a:t>verandert</a:t>
            </a:r>
            <a:r>
              <a:rPr lang="en-US" sz="2400" dirty="0"/>
              <a:t> </a:t>
            </a:r>
            <a:r>
              <a:rPr lang="en-US" sz="2400" dirty="0" err="1"/>
              <a:t>er</a:t>
            </a:r>
            <a:r>
              <a:rPr lang="en-US" sz="2400" dirty="0"/>
              <a:t> </a:t>
            </a:r>
            <a:r>
              <a:rPr lang="en-US" sz="2400" dirty="0" smtClean="0"/>
              <a:t>nu </a:t>
            </a:r>
            <a:r>
              <a:rPr lang="en-US" sz="2400" dirty="0" err="1" smtClean="0"/>
              <a:t>voor</a:t>
            </a:r>
            <a:r>
              <a:rPr lang="en-US" sz="2400" dirty="0" smtClean="0"/>
              <a:t> de HAVO?</a:t>
            </a:r>
            <a:endParaRPr lang="en-US" sz="2400" dirty="0"/>
          </a:p>
          <a:p>
            <a:endParaRPr lang="en-US" sz="2400"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orientatiekennis</a:t>
            </a:r>
            <a:endParaRPr lang="en-US" sz="2400" dirty="0" smtClean="0"/>
          </a:p>
          <a:p>
            <a:endParaRPr lang="en-US" sz="2400" b="1"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Historische</a:t>
            </a:r>
            <a:r>
              <a:rPr lang="en-US" sz="2400" dirty="0" smtClean="0"/>
              <a:t> </a:t>
            </a:r>
            <a:r>
              <a:rPr lang="en-US" sz="2400" dirty="0" err="1" smtClean="0"/>
              <a:t>Contexten</a:t>
            </a:r>
            <a:endParaRPr lang="en-US" sz="2400" dirty="0" smtClean="0"/>
          </a:p>
          <a:p>
            <a:endParaRPr lang="en-US" sz="2400" dirty="0" smtClean="0"/>
          </a:p>
          <a:p>
            <a:r>
              <a:rPr lang="en-US" sz="2400" dirty="0" err="1" smtClean="0"/>
              <a:t>Toekomst</a:t>
            </a:r>
            <a:endParaRPr lang="en-US" sz="2400" dirty="0"/>
          </a:p>
          <a:p>
            <a:endParaRPr lang="nl-NL" dirty="0"/>
          </a:p>
        </p:txBody>
      </p:sp>
    </p:spTree>
    <p:extLst>
      <p:ext uri="{BB962C8B-B14F-4D97-AF65-F5344CB8AC3E}">
        <p14:creationId xmlns:p14="http://schemas.microsoft.com/office/powerpoint/2010/main" val="2825416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nl-NL" smtClean="0"/>
              <a:t>Historische Context</a:t>
            </a:r>
            <a:endParaRPr lang="nl-NL"/>
          </a:p>
        </p:txBody>
      </p:sp>
      <p:sp>
        <p:nvSpPr>
          <p:cNvPr id="3" name="Content Placeholder 2"/>
          <p:cNvSpPr>
            <a:spLocks noGrp="1"/>
          </p:cNvSpPr>
          <p:nvPr>
            <p:ph idx="1"/>
          </p:nvPr>
        </p:nvSpPr>
        <p:spPr>
          <a:xfrm>
            <a:off x="457200" y="980728"/>
            <a:ext cx="8229600" cy="5400600"/>
          </a:xfrm>
        </p:spPr>
        <p:txBody>
          <a:bodyPr>
            <a:noAutofit/>
          </a:bodyPr>
          <a:lstStyle/>
          <a:p>
            <a:pPr marL="0" indent="0" fontAlgn="t">
              <a:buNone/>
            </a:pPr>
            <a:r>
              <a:rPr lang="nl-NL" sz="2400" dirty="0" smtClean="0"/>
              <a:t>De </a:t>
            </a:r>
            <a:r>
              <a:rPr lang="nl-NL" sz="2400" dirty="0"/>
              <a:t>historische context verbindt </a:t>
            </a:r>
            <a:r>
              <a:rPr lang="nl-NL" sz="2400" dirty="0" smtClean="0"/>
              <a:t>een </a:t>
            </a:r>
            <a:r>
              <a:rPr lang="nl-NL" sz="2400" dirty="0"/>
              <a:t>aantal kenmerkende aspecten met elkaar.</a:t>
            </a:r>
          </a:p>
          <a:p>
            <a:pPr marL="0" indent="0" fontAlgn="t">
              <a:buNone/>
            </a:pPr>
            <a:r>
              <a:rPr lang="nl-NL" sz="2400" b="1" dirty="0" smtClean="0"/>
              <a:t>Leidende </a:t>
            </a:r>
            <a:r>
              <a:rPr lang="nl-NL" sz="2400" b="1" dirty="0"/>
              <a:t>vraag</a:t>
            </a:r>
            <a:endParaRPr lang="nl-NL" sz="2400" dirty="0"/>
          </a:p>
          <a:p>
            <a:pPr marL="0" indent="0" fontAlgn="t">
              <a:buNone/>
            </a:pPr>
            <a:r>
              <a:rPr lang="nl-NL" sz="2400" dirty="0" smtClean="0"/>
              <a:t>De </a:t>
            </a:r>
            <a:r>
              <a:rPr lang="nl-NL" sz="2400" dirty="0"/>
              <a:t>leidende vraag geeft richting aan de te kennen voorbeelden en begrenst de leerstof.</a:t>
            </a:r>
          </a:p>
          <a:p>
            <a:pPr marL="0" indent="0" fontAlgn="t">
              <a:buNone/>
            </a:pPr>
            <a:r>
              <a:rPr lang="nl-NL" sz="2400" b="1" dirty="0" smtClean="0"/>
              <a:t>Kenmerkende </a:t>
            </a:r>
            <a:r>
              <a:rPr lang="nl-NL" sz="2400" b="1" dirty="0"/>
              <a:t>aspecten</a:t>
            </a:r>
            <a:endParaRPr lang="nl-NL" sz="2400" dirty="0"/>
          </a:p>
          <a:p>
            <a:pPr marL="0" indent="0" fontAlgn="t">
              <a:buNone/>
            </a:pPr>
            <a:r>
              <a:rPr lang="nl-NL" sz="2000" dirty="0" smtClean="0"/>
              <a:t>31</a:t>
            </a:r>
            <a:r>
              <a:rPr lang="nl-NL" sz="2000" dirty="0"/>
              <a:t>, 33, 36, 40 en 43 </a:t>
            </a:r>
          </a:p>
          <a:p>
            <a:pPr marL="0" indent="0" fontAlgn="t">
              <a:buNone/>
            </a:pPr>
            <a:r>
              <a:rPr lang="nl-NL" sz="2400" b="1" dirty="0" smtClean="0"/>
              <a:t>Beschrijvende </a:t>
            </a:r>
            <a:r>
              <a:rPr lang="nl-NL" sz="2400" b="1" dirty="0"/>
              <a:t>tekst </a:t>
            </a:r>
            <a:endParaRPr lang="nl-NL" sz="2400" dirty="0"/>
          </a:p>
          <a:p>
            <a:pPr marL="0" indent="0" fontAlgn="t">
              <a:buNone/>
            </a:pPr>
            <a:r>
              <a:rPr lang="nl-NL" sz="2400" dirty="0" smtClean="0"/>
              <a:t>Deze </a:t>
            </a:r>
            <a:r>
              <a:rPr lang="nl-NL" sz="2400" dirty="0"/>
              <a:t>tekst heeft tot doel de voorbeelden die genoemd worden in te bedden in de historische context en dient gekend te worden.</a:t>
            </a:r>
            <a:r>
              <a:rPr lang="nl-NL" sz="2400" b="1" dirty="0"/>
              <a:t/>
            </a:r>
            <a:br>
              <a:rPr lang="nl-NL" sz="2400" b="1" dirty="0"/>
            </a:br>
            <a:r>
              <a:rPr lang="nl-NL" sz="2400" b="1" dirty="0" smtClean="0"/>
              <a:t>NB. De jaartallen </a:t>
            </a:r>
            <a:r>
              <a:rPr lang="nl-NL" sz="2400" b="1" dirty="0"/>
              <a:t>in </a:t>
            </a:r>
            <a:r>
              <a:rPr lang="nl-NL" sz="2400" b="1" dirty="0" smtClean="0"/>
              <a:t>de tekst </a:t>
            </a:r>
            <a:r>
              <a:rPr lang="nl-NL" sz="2400" b="1" dirty="0"/>
              <a:t>moeten worden </a:t>
            </a:r>
            <a:r>
              <a:rPr lang="nl-NL" sz="2400" b="1" dirty="0" smtClean="0"/>
              <a:t>gekend, die tussen haakjes niet.</a:t>
            </a:r>
            <a:endParaRPr lang="nl-NL" sz="2400" dirty="0"/>
          </a:p>
          <a:p>
            <a:pPr marL="0" indent="0" fontAlgn="t">
              <a:buNone/>
            </a:pPr>
            <a:r>
              <a:rPr lang="nl-NL" sz="2400" dirty="0"/>
              <a:t> </a:t>
            </a:r>
          </a:p>
          <a:p>
            <a:endParaRPr lang="nl-NL" sz="2400" dirty="0"/>
          </a:p>
        </p:txBody>
      </p:sp>
    </p:spTree>
    <p:extLst>
      <p:ext uri="{BB962C8B-B14F-4D97-AF65-F5344CB8AC3E}">
        <p14:creationId xmlns:p14="http://schemas.microsoft.com/office/powerpoint/2010/main" val="1655983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nl-NL" dirty="0" smtClean="0"/>
              <a:t>Didactiek Historische Contexten</a:t>
            </a:r>
            <a:endParaRPr lang="nl-NL" dirty="0"/>
          </a:p>
        </p:txBody>
      </p:sp>
      <p:sp>
        <p:nvSpPr>
          <p:cNvPr id="3" name="Content Placeholder 2"/>
          <p:cNvSpPr>
            <a:spLocks noGrp="1"/>
          </p:cNvSpPr>
          <p:nvPr>
            <p:ph idx="1"/>
          </p:nvPr>
        </p:nvSpPr>
        <p:spPr>
          <a:xfrm>
            <a:off x="457200" y="1124744"/>
            <a:ext cx="8229600" cy="4824537"/>
          </a:xfrm>
        </p:spPr>
        <p:txBody>
          <a:bodyPr>
            <a:noAutofit/>
          </a:bodyPr>
          <a:lstStyle/>
          <a:p>
            <a:endParaRPr lang="en-US" sz="2800" dirty="0" smtClean="0"/>
          </a:p>
          <a:p>
            <a:r>
              <a:rPr lang="en-US" sz="2800" dirty="0" err="1" smtClean="0"/>
              <a:t>Beantwoorden</a:t>
            </a:r>
            <a:r>
              <a:rPr lang="en-US" sz="2800" dirty="0" smtClean="0"/>
              <a:t> van de </a:t>
            </a:r>
            <a:r>
              <a:rPr lang="en-US" sz="2800" dirty="0" err="1" smtClean="0"/>
              <a:t>leidende</a:t>
            </a:r>
            <a:r>
              <a:rPr lang="en-US" sz="2800" dirty="0" smtClean="0"/>
              <a:t> </a:t>
            </a:r>
            <a:r>
              <a:rPr lang="en-US" sz="2800" dirty="0" err="1" smtClean="0"/>
              <a:t>vragen</a:t>
            </a:r>
            <a:endParaRPr lang="en-US" sz="2800" dirty="0" smtClean="0"/>
          </a:p>
          <a:p>
            <a:r>
              <a:rPr lang="en-US" sz="2800" dirty="0" err="1" smtClean="0"/>
              <a:t>Koppelen</a:t>
            </a:r>
            <a:r>
              <a:rPr lang="en-US" sz="2800" dirty="0" smtClean="0"/>
              <a:t> </a:t>
            </a:r>
            <a:r>
              <a:rPr lang="en-US" sz="2800" dirty="0" err="1" smtClean="0"/>
              <a:t>aan</a:t>
            </a:r>
            <a:r>
              <a:rPr lang="en-US" sz="2800" dirty="0" smtClean="0"/>
              <a:t> de kenmerkende aspecten</a:t>
            </a:r>
          </a:p>
          <a:p>
            <a:r>
              <a:rPr lang="en-US" sz="2800" dirty="0" err="1" smtClean="0"/>
              <a:t>Chronologisch</a:t>
            </a:r>
            <a:r>
              <a:rPr lang="en-US" sz="2800" dirty="0" smtClean="0"/>
              <a:t> </a:t>
            </a:r>
            <a:r>
              <a:rPr lang="en-US" sz="2800" dirty="0" err="1" smtClean="0"/>
              <a:t>ordenen</a:t>
            </a:r>
            <a:r>
              <a:rPr lang="en-US" sz="2800" dirty="0" smtClean="0"/>
              <a:t> </a:t>
            </a:r>
          </a:p>
          <a:p>
            <a:r>
              <a:rPr lang="en-US" sz="2800" dirty="0" err="1" smtClean="0"/>
              <a:t>Kantelpunten</a:t>
            </a:r>
            <a:r>
              <a:rPr lang="en-US" sz="2800" dirty="0" smtClean="0"/>
              <a:t> </a:t>
            </a:r>
            <a:r>
              <a:rPr lang="en-US" sz="2800" dirty="0" err="1" smtClean="0"/>
              <a:t>benoemen</a:t>
            </a:r>
            <a:endParaRPr lang="en-US" sz="2800" dirty="0" smtClean="0"/>
          </a:p>
          <a:p>
            <a:r>
              <a:rPr lang="en-US" sz="2800" dirty="0" err="1" smtClean="0"/>
              <a:t>Personen</a:t>
            </a:r>
            <a:r>
              <a:rPr lang="en-US" sz="2800" dirty="0" smtClean="0"/>
              <a:t> </a:t>
            </a:r>
            <a:r>
              <a:rPr lang="en-US" sz="2800" dirty="0" err="1" smtClean="0"/>
              <a:t>er</a:t>
            </a:r>
            <a:r>
              <a:rPr lang="en-US" sz="2800" dirty="0" smtClean="0"/>
              <a:t> </a:t>
            </a:r>
            <a:r>
              <a:rPr lang="en-US" sz="2800" dirty="0" err="1" smtClean="0"/>
              <a:t>uit</a:t>
            </a:r>
            <a:r>
              <a:rPr lang="en-US" sz="2800" dirty="0" smtClean="0"/>
              <a:t> </a:t>
            </a:r>
            <a:r>
              <a:rPr lang="en-US" sz="2800" dirty="0" err="1" smtClean="0"/>
              <a:t>lichten</a:t>
            </a:r>
            <a:endParaRPr lang="en-US" sz="2800" dirty="0" smtClean="0"/>
          </a:p>
          <a:p>
            <a:r>
              <a:rPr lang="en-US" sz="2800" dirty="0" smtClean="0"/>
              <a:t>De </a:t>
            </a:r>
            <a:r>
              <a:rPr lang="en-US" sz="2800" dirty="0" err="1" smtClean="0"/>
              <a:t>verplichte</a:t>
            </a:r>
            <a:r>
              <a:rPr lang="en-US" sz="2800" dirty="0" smtClean="0"/>
              <a:t> </a:t>
            </a:r>
            <a:r>
              <a:rPr lang="en-US" sz="2800" dirty="0" err="1" smtClean="0"/>
              <a:t>voorbeelden</a:t>
            </a:r>
            <a:r>
              <a:rPr lang="en-US" sz="2800" dirty="0" smtClean="0"/>
              <a:t> </a:t>
            </a:r>
            <a:r>
              <a:rPr lang="en-US" sz="2800" dirty="0" err="1" smtClean="0"/>
              <a:t>behandelen</a:t>
            </a:r>
            <a:r>
              <a:rPr lang="en-US" sz="2800" dirty="0" smtClean="0"/>
              <a:t> (maar </a:t>
            </a:r>
            <a:r>
              <a:rPr lang="en-US" sz="2800" dirty="0" err="1" smtClean="0"/>
              <a:t>ligt</a:t>
            </a:r>
            <a:r>
              <a:rPr lang="en-US" sz="2800" dirty="0" smtClean="0"/>
              <a:t> nu minder </a:t>
            </a:r>
            <a:r>
              <a:rPr lang="en-US" sz="2800" dirty="0" err="1" smtClean="0"/>
              <a:t>voor</a:t>
            </a:r>
            <a:r>
              <a:rPr lang="en-US" sz="2800" dirty="0" smtClean="0"/>
              <a:t> de hand) </a:t>
            </a:r>
          </a:p>
        </p:txBody>
      </p:sp>
    </p:spTree>
    <p:extLst>
      <p:ext uri="{BB962C8B-B14F-4D97-AF65-F5344CB8AC3E}">
        <p14:creationId xmlns:p14="http://schemas.microsoft.com/office/powerpoint/2010/main" val="1484898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Wensen geuit door </a:t>
            </a:r>
            <a:r>
              <a:rPr lang="nl-NL" dirty="0" err="1" smtClean="0"/>
              <a:t>stage-begeleiders</a:t>
            </a:r>
            <a:r>
              <a:rPr lang="nl-NL" dirty="0" smtClean="0"/>
              <a:t> </a:t>
            </a:r>
            <a:endParaRPr lang="nl-NL" dirty="0"/>
          </a:p>
        </p:txBody>
      </p:sp>
      <p:sp>
        <p:nvSpPr>
          <p:cNvPr id="3" name="Content Placeholder 2"/>
          <p:cNvSpPr>
            <a:spLocks noGrp="1"/>
          </p:cNvSpPr>
          <p:nvPr>
            <p:ph idx="1"/>
          </p:nvPr>
        </p:nvSpPr>
        <p:spPr/>
        <p:txBody>
          <a:bodyPr/>
          <a:lstStyle/>
          <a:p>
            <a:r>
              <a:rPr lang="nl-NL" sz="2800" dirty="0" smtClean="0"/>
              <a:t>Nederlandse geschiedenis naast Koude Oorlog</a:t>
            </a:r>
          </a:p>
          <a:p>
            <a:r>
              <a:rPr lang="nl-NL" sz="2800" dirty="0" smtClean="0"/>
              <a:t>Alternatieve werkvorm om HC Republiek te herhalen</a:t>
            </a:r>
          </a:p>
          <a:p>
            <a:r>
              <a:rPr lang="nl-NL" sz="2800" dirty="0" smtClean="0"/>
              <a:t>Ka’s koppelen aan </a:t>
            </a:r>
            <a:r>
              <a:rPr lang="nl-NL" sz="2800" dirty="0" err="1" smtClean="0"/>
              <a:t>HC’s</a:t>
            </a:r>
            <a:r>
              <a:rPr lang="nl-NL" sz="2800" dirty="0" smtClean="0"/>
              <a:t> op een leuke manier</a:t>
            </a:r>
          </a:p>
          <a:p>
            <a:r>
              <a:rPr lang="nl-NL" sz="2800" dirty="0"/>
              <a:t>Spelletjes om KA te oefenen</a:t>
            </a:r>
          </a:p>
          <a:p>
            <a:r>
              <a:rPr lang="nl-NL" sz="2800" dirty="0" smtClean="0"/>
              <a:t>Oefenen met Continuïteit en Verandering</a:t>
            </a:r>
          </a:p>
          <a:p>
            <a:r>
              <a:rPr lang="nl-NL" sz="2800" dirty="0" err="1" smtClean="0"/>
              <a:t>HC’s</a:t>
            </a:r>
            <a:r>
              <a:rPr lang="nl-NL" sz="2800" dirty="0" smtClean="0"/>
              <a:t> koppelen aan actualiteit</a:t>
            </a:r>
          </a:p>
          <a:p>
            <a:endParaRPr lang="nl-NL" dirty="0"/>
          </a:p>
        </p:txBody>
      </p:sp>
    </p:spTree>
    <p:extLst>
      <p:ext uri="{BB962C8B-B14F-4D97-AF65-F5344CB8AC3E}">
        <p14:creationId xmlns:p14="http://schemas.microsoft.com/office/powerpoint/2010/main" val="3497036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Didactische </a:t>
            </a:r>
            <a:r>
              <a:rPr lang="nl-NL" dirty="0"/>
              <a:t>consequenties </a:t>
            </a:r>
            <a:r>
              <a:rPr lang="nl-NL" dirty="0" err="1" smtClean="0"/>
              <a:t>Hitsorische</a:t>
            </a:r>
            <a:r>
              <a:rPr lang="nl-NL" dirty="0" smtClean="0"/>
              <a:t> Contexten</a:t>
            </a:r>
            <a:endParaRPr lang="nl-NL" dirty="0"/>
          </a:p>
        </p:txBody>
      </p:sp>
      <p:sp>
        <p:nvSpPr>
          <p:cNvPr id="3" name="Tijdelijke aanduiding voor inhoud 2"/>
          <p:cNvSpPr>
            <a:spLocks noGrp="1"/>
          </p:cNvSpPr>
          <p:nvPr>
            <p:ph idx="1"/>
          </p:nvPr>
        </p:nvSpPr>
        <p:spPr/>
        <p:txBody>
          <a:bodyPr/>
          <a:lstStyle/>
          <a:p>
            <a:r>
              <a:rPr lang="en-US" sz="2400" dirty="0"/>
              <a:t>Hoe is het </a:t>
            </a:r>
            <a:r>
              <a:rPr lang="en-US" sz="2400" dirty="0" err="1" smtClean="0"/>
              <a:t>examenprogramma</a:t>
            </a:r>
            <a:r>
              <a:rPr lang="en-US" sz="2400" dirty="0" smtClean="0"/>
              <a:t> tot stand </a:t>
            </a:r>
            <a:r>
              <a:rPr lang="en-US" sz="2400" dirty="0" err="1"/>
              <a:t>gekomen</a:t>
            </a:r>
            <a:r>
              <a:rPr lang="en-US" sz="2400" dirty="0"/>
              <a:t>?</a:t>
            </a:r>
          </a:p>
          <a:p>
            <a:endParaRPr lang="en-US" sz="2400" dirty="0"/>
          </a:p>
          <a:p>
            <a:r>
              <a:rPr lang="en-US" sz="2400" dirty="0"/>
              <a:t>Wat </a:t>
            </a:r>
            <a:r>
              <a:rPr lang="en-US" sz="2400" dirty="0" err="1"/>
              <a:t>verandert</a:t>
            </a:r>
            <a:r>
              <a:rPr lang="en-US" sz="2400" dirty="0"/>
              <a:t> </a:t>
            </a:r>
            <a:r>
              <a:rPr lang="en-US" sz="2400" dirty="0" err="1"/>
              <a:t>er</a:t>
            </a:r>
            <a:r>
              <a:rPr lang="en-US" sz="2400" dirty="0"/>
              <a:t> </a:t>
            </a:r>
            <a:r>
              <a:rPr lang="en-US" sz="2400" dirty="0" smtClean="0"/>
              <a:t>nu </a:t>
            </a:r>
            <a:r>
              <a:rPr lang="en-US" sz="2400" dirty="0" err="1" smtClean="0"/>
              <a:t>voor</a:t>
            </a:r>
            <a:r>
              <a:rPr lang="en-US" sz="2400" dirty="0" smtClean="0"/>
              <a:t> de HAVO?</a:t>
            </a:r>
            <a:endParaRPr lang="en-US" sz="2400" dirty="0"/>
          </a:p>
          <a:p>
            <a:endParaRPr lang="en-US" sz="2400"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orientatiekennis</a:t>
            </a:r>
            <a:endParaRPr lang="en-US" sz="2400" dirty="0" smtClean="0"/>
          </a:p>
          <a:p>
            <a:endParaRPr lang="en-US" sz="2400" b="1" dirty="0"/>
          </a:p>
          <a:p>
            <a:r>
              <a:rPr lang="en-US" sz="2400" dirty="0" err="1" smtClean="0"/>
              <a:t>Didactische</a:t>
            </a:r>
            <a:r>
              <a:rPr lang="en-US" sz="2400" dirty="0" smtClean="0"/>
              <a:t> </a:t>
            </a:r>
            <a:r>
              <a:rPr lang="en-US" sz="2400" dirty="0" err="1" smtClean="0"/>
              <a:t>consequenties</a:t>
            </a:r>
            <a:r>
              <a:rPr lang="en-US" sz="2400" dirty="0" smtClean="0"/>
              <a:t> </a:t>
            </a:r>
            <a:r>
              <a:rPr lang="en-US" sz="2400" dirty="0" err="1" smtClean="0"/>
              <a:t>Historische</a:t>
            </a:r>
            <a:r>
              <a:rPr lang="en-US" sz="2400" dirty="0" smtClean="0"/>
              <a:t> </a:t>
            </a:r>
            <a:r>
              <a:rPr lang="en-US" sz="2400" dirty="0" err="1" smtClean="0"/>
              <a:t>Contexten</a:t>
            </a:r>
            <a:endParaRPr lang="en-US" sz="2400" dirty="0" smtClean="0"/>
          </a:p>
          <a:p>
            <a:endParaRPr lang="en-US" sz="2400" dirty="0" smtClean="0"/>
          </a:p>
          <a:p>
            <a:r>
              <a:rPr lang="en-US" sz="2400" b="1" dirty="0" err="1" smtClean="0"/>
              <a:t>Toekomst</a:t>
            </a:r>
            <a:endParaRPr lang="en-US" sz="2400" b="1" dirty="0"/>
          </a:p>
          <a:p>
            <a:endParaRPr lang="nl-NL" dirty="0"/>
          </a:p>
        </p:txBody>
      </p:sp>
    </p:spTree>
    <p:extLst>
      <p:ext uri="{BB962C8B-B14F-4D97-AF65-F5344CB8AC3E}">
        <p14:creationId xmlns:p14="http://schemas.microsoft.com/office/powerpoint/2010/main" val="3011693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T</a:t>
            </a:r>
            <a:r>
              <a:rPr lang="nl-NL" dirty="0" smtClean="0"/>
              <a:t>oekomst</a:t>
            </a:r>
            <a:endParaRPr lang="nl-NL" dirty="0"/>
          </a:p>
        </p:txBody>
      </p:sp>
      <p:sp>
        <p:nvSpPr>
          <p:cNvPr id="3" name="Content Placeholder 2"/>
          <p:cNvSpPr>
            <a:spLocks noGrp="1"/>
          </p:cNvSpPr>
          <p:nvPr>
            <p:ph idx="1"/>
          </p:nvPr>
        </p:nvSpPr>
        <p:spPr>
          <a:xfrm>
            <a:off x="457200" y="1196753"/>
            <a:ext cx="8229600" cy="4680520"/>
          </a:xfrm>
        </p:spPr>
        <p:txBody>
          <a:bodyPr>
            <a:noAutofit/>
          </a:bodyPr>
          <a:lstStyle/>
          <a:p>
            <a:pPr marL="0" indent="0">
              <a:buNone/>
            </a:pPr>
            <a:endParaRPr lang="en-US" sz="2800" dirty="0" smtClean="0"/>
          </a:p>
          <a:p>
            <a:r>
              <a:rPr lang="en-US" sz="2800" dirty="0" err="1" smtClean="0"/>
              <a:t>Afgelopen</a:t>
            </a:r>
            <a:r>
              <a:rPr lang="en-US" sz="2800" dirty="0" smtClean="0"/>
              <a:t> </a:t>
            </a:r>
            <a:r>
              <a:rPr lang="en-US" sz="2800" dirty="0" err="1" smtClean="0"/>
              <a:t>voorjaar</a:t>
            </a:r>
            <a:r>
              <a:rPr lang="en-US" sz="2800" dirty="0" smtClean="0"/>
              <a:t> is de </a:t>
            </a:r>
            <a:r>
              <a:rPr lang="en-US" sz="2800" dirty="0" err="1" smtClean="0"/>
              <a:t>syllabuscie</a:t>
            </a:r>
            <a:r>
              <a:rPr lang="en-US" sz="2800" dirty="0" smtClean="0"/>
              <a:t> HAVO-VWO </a:t>
            </a:r>
            <a:r>
              <a:rPr lang="en-US" sz="2800" dirty="0" err="1" smtClean="0"/>
              <a:t>gestart</a:t>
            </a:r>
            <a:r>
              <a:rPr lang="en-US" sz="2800" dirty="0" smtClean="0"/>
              <a:t>, </a:t>
            </a:r>
            <a:r>
              <a:rPr lang="en-US" sz="2800" dirty="0" err="1" smtClean="0"/>
              <a:t>gaat</a:t>
            </a:r>
            <a:r>
              <a:rPr lang="en-US" sz="2800" dirty="0" smtClean="0"/>
              <a:t> </a:t>
            </a:r>
            <a:r>
              <a:rPr lang="en-US" sz="2800" dirty="0" err="1" smtClean="0"/>
              <a:t>gelden</a:t>
            </a:r>
            <a:r>
              <a:rPr lang="en-US" sz="2800" dirty="0" smtClean="0"/>
              <a:t> </a:t>
            </a:r>
            <a:r>
              <a:rPr lang="en-US" sz="2800" dirty="0" err="1" smtClean="0"/>
              <a:t>voor</a:t>
            </a:r>
            <a:r>
              <a:rPr lang="en-US" sz="2800" dirty="0" smtClean="0"/>
              <a:t> </a:t>
            </a:r>
            <a:r>
              <a:rPr lang="en-US" sz="2800" dirty="0" err="1" smtClean="0"/>
              <a:t>examen</a:t>
            </a:r>
            <a:r>
              <a:rPr lang="en-US" sz="2800" dirty="0" smtClean="0"/>
              <a:t> HAVO en 2021 en VWO 2022.</a:t>
            </a:r>
          </a:p>
          <a:p>
            <a:r>
              <a:rPr lang="en-US" sz="2800" dirty="0" err="1" smtClean="0"/>
              <a:t>Werken</a:t>
            </a:r>
            <a:r>
              <a:rPr lang="en-US" sz="2800" dirty="0" smtClean="0"/>
              <a:t> </a:t>
            </a:r>
            <a:r>
              <a:rPr lang="en-US" sz="2800" dirty="0" err="1" smtClean="0"/>
              <a:t>binnen</a:t>
            </a:r>
            <a:r>
              <a:rPr lang="en-US" sz="2800" dirty="0" smtClean="0"/>
              <a:t> de </a:t>
            </a:r>
            <a:r>
              <a:rPr lang="en-US" sz="2800" dirty="0" err="1" smtClean="0"/>
              <a:t>bestaande</a:t>
            </a:r>
            <a:r>
              <a:rPr lang="en-US" sz="2800" dirty="0" smtClean="0"/>
              <a:t> </a:t>
            </a:r>
            <a:r>
              <a:rPr lang="en-US" sz="2800" dirty="0" err="1" smtClean="0"/>
              <a:t>kaders</a:t>
            </a:r>
            <a:r>
              <a:rPr lang="en-US" sz="2800" dirty="0" smtClean="0"/>
              <a:t>, </a:t>
            </a:r>
            <a:r>
              <a:rPr lang="en-US" sz="2800" dirty="0" err="1" smtClean="0"/>
              <a:t>wel</a:t>
            </a:r>
            <a:r>
              <a:rPr lang="en-US" sz="2800" dirty="0" smtClean="0"/>
              <a:t> </a:t>
            </a:r>
            <a:r>
              <a:rPr lang="en-US" sz="2800" dirty="0" err="1" smtClean="0"/>
              <a:t>nieuwe</a:t>
            </a:r>
            <a:r>
              <a:rPr lang="en-US" sz="2800" dirty="0" smtClean="0"/>
              <a:t> of </a:t>
            </a:r>
            <a:r>
              <a:rPr lang="en-US" sz="2800" dirty="0" err="1" smtClean="0"/>
              <a:t>herschreven</a:t>
            </a:r>
            <a:r>
              <a:rPr lang="en-US" sz="2800" dirty="0" smtClean="0"/>
              <a:t> HC.</a:t>
            </a:r>
          </a:p>
          <a:p>
            <a:r>
              <a:rPr lang="en-US" sz="2800" dirty="0" err="1" smtClean="0"/>
              <a:t>Tijdvak</a:t>
            </a:r>
            <a:r>
              <a:rPr lang="en-US" sz="2800" dirty="0" smtClean="0"/>
              <a:t> 1 t/m 4 </a:t>
            </a:r>
            <a:r>
              <a:rPr lang="en-US" sz="2800" dirty="0" err="1" smtClean="0"/>
              <a:t>blijft</a:t>
            </a:r>
            <a:r>
              <a:rPr lang="en-US" sz="2800" dirty="0" smtClean="0"/>
              <a:t> </a:t>
            </a:r>
            <a:r>
              <a:rPr lang="en-US" sz="2800" dirty="0" err="1" smtClean="0"/>
              <a:t>buiten</a:t>
            </a:r>
            <a:r>
              <a:rPr lang="en-US" sz="2800" dirty="0" smtClean="0"/>
              <a:t> CSE </a:t>
            </a:r>
            <a:r>
              <a:rPr lang="en-US" sz="2800" dirty="0" err="1" smtClean="0"/>
              <a:t>voor</a:t>
            </a:r>
            <a:r>
              <a:rPr lang="en-US" sz="2800" dirty="0" smtClean="0"/>
              <a:t> de HAVO</a:t>
            </a:r>
          </a:p>
          <a:p>
            <a:r>
              <a:rPr lang="en-US" sz="2800" dirty="0" err="1" smtClean="0"/>
              <a:t>Verlichtingsmaatregel</a:t>
            </a:r>
            <a:r>
              <a:rPr lang="en-US" sz="2800" dirty="0" smtClean="0"/>
              <a:t> </a:t>
            </a:r>
            <a:r>
              <a:rPr lang="en-US" sz="2800" dirty="0" err="1" smtClean="0"/>
              <a:t>geldt</a:t>
            </a:r>
            <a:r>
              <a:rPr lang="en-US" sz="2800" dirty="0" smtClean="0"/>
              <a:t> </a:t>
            </a:r>
            <a:r>
              <a:rPr lang="en-US" sz="2800" dirty="0" err="1" smtClean="0"/>
              <a:t>dus</a:t>
            </a:r>
            <a:r>
              <a:rPr lang="en-US" sz="2800" dirty="0" smtClean="0"/>
              <a:t> </a:t>
            </a:r>
            <a:r>
              <a:rPr lang="en-US" sz="2800" dirty="0" err="1" smtClean="0"/>
              <a:t>voor</a:t>
            </a:r>
            <a:r>
              <a:rPr lang="en-US" sz="2800" dirty="0" smtClean="0"/>
              <a:t> </a:t>
            </a:r>
            <a:r>
              <a:rPr lang="en-US" sz="2800" dirty="0" err="1" smtClean="0"/>
              <a:t>examen</a:t>
            </a:r>
            <a:r>
              <a:rPr lang="en-US" sz="2800" dirty="0" smtClean="0"/>
              <a:t> 2018,2019 en 2020.</a:t>
            </a:r>
          </a:p>
        </p:txBody>
      </p:sp>
    </p:spTree>
    <p:extLst>
      <p:ext uri="{BB962C8B-B14F-4D97-AF65-F5344CB8AC3E}">
        <p14:creationId xmlns:p14="http://schemas.microsoft.com/office/powerpoint/2010/main" val="3008995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Toekomst</a:t>
            </a:r>
            <a:endParaRPr lang="nl-NL" dirty="0"/>
          </a:p>
        </p:txBody>
      </p:sp>
      <p:sp>
        <p:nvSpPr>
          <p:cNvPr id="3" name="Content Placeholder 2"/>
          <p:cNvSpPr>
            <a:spLocks noGrp="1"/>
          </p:cNvSpPr>
          <p:nvPr>
            <p:ph idx="1"/>
          </p:nvPr>
        </p:nvSpPr>
        <p:spPr/>
        <p:txBody>
          <a:bodyPr/>
          <a:lstStyle/>
          <a:p>
            <a:endParaRPr lang="nl-NL" dirty="0" smtClean="0"/>
          </a:p>
          <a:p>
            <a:r>
              <a:rPr lang="nl-NL" sz="2400" dirty="0" smtClean="0"/>
              <a:t>HC Duitsland en Verlichting blijven in een gewijzigde vorm</a:t>
            </a:r>
          </a:p>
          <a:p>
            <a:endParaRPr lang="nl-NL" sz="2400" dirty="0"/>
          </a:p>
          <a:p>
            <a:r>
              <a:rPr lang="nl-NL" sz="2400" dirty="0" smtClean="0"/>
              <a:t>Meer verschil tussen HAVO en VWO</a:t>
            </a:r>
          </a:p>
          <a:p>
            <a:endParaRPr lang="nl-NL" sz="2400" dirty="0"/>
          </a:p>
          <a:p>
            <a:r>
              <a:rPr lang="nl-NL" sz="2400" dirty="0" smtClean="0"/>
              <a:t>Er wordt ook buiten Europa gekeken</a:t>
            </a:r>
          </a:p>
          <a:p>
            <a:endParaRPr lang="nl-NL" sz="2400" dirty="0"/>
          </a:p>
          <a:p>
            <a:pPr marL="0" indent="0">
              <a:buNone/>
            </a:pPr>
            <a:r>
              <a:rPr lang="nl-NL" dirty="0" smtClean="0"/>
              <a:t>In december 2017/januari 2018 bekendmaking en daarna veldraadpleging</a:t>
            </a:r>
            <a:endParaRPr lang="nl-NL" dirty="0"/>
          </a:p>
        </p:txBody>
      </p:sp>
    </p:spTree>
    <p:extLst>
      <p:ext uri="{BB962C8B-B14F-4D97-AF65-F5344CB8AC3E}">
        <p14:creationId xmlns:p14="http://schemas.microsoft.com/office/powerpoint/2010/main" val="2096427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a:t>
            </a:r>
            <a:r>
              <a:rPr lang="nl-NL" dirty="0" smtClean="0"/>
              <a:t>xamenconferentie</a:t>
            </a:r>
            <a:endParaRPr lang="nl-NL" dirty="0"/>
          </a:p>
        </p:txBody>
      </p:sp>
      <p:sp>
        <p:nvSpPr>
          <p:cNvPr id="3" name="Content Placeholder 2"/>
          <p:cNvSpPr>
            <a:spLocks noGrp="1"/>
          </p:cNvSpPr>
          <p:nvPr>
            <p:ph idx="1"/>
          </p:nvPr>
        </p:nvSpPr>
        <p:spPr/>
        <p:txBody>
          <a:bodyPr/>
          <a:lstStyle/>
          <a:p>
            <a:endParaRPr lang="nl-NL" dirty="0" smtClean="0"/>
          </a:p>
          <a:p>
            <a:r>
              <a:rPr lang="nl-NL" dirty="0" smtClean="0"/>
              <a:t>We zullen vanuit de </a:t>
            </a:r>
            <a:r>
              <a:rPr lang="nl-NL" dirty="0"/>
              <a:t>UU ook een </a:t>
            </a:r>
            <a:r>
              <a:rPr lang="nl-NL" dirty="0" smtClean="0"/>
              <a:t>examenconferentie over </a:t>
            </a:r>
            <a:r>
              <a:rPr lang="nl-NL" dirty="0"/>
              <a:t>het </a:t>
            </a:r>
            <a:r>
              <a:rPr lang="nl-NL" dirty="0" err="1"/>
              <a:t>herziene</a:t>
            </a:r>
            <a:r>
              <a:rPr lang="nl-NL" dirty="0"/>
              <a:t> examenprogramma havo-vwo </a:t>
            </a:r>
            <a:r>
              <a:rPr lang="nl-NL" dirty="0" smtClean="0"/>
              <a:t>organiseren, maar waarschijnlijk pas in november 2019</a:t>
            </a:r>
          </a:p>
          <a:p>
            <a:endParaRPr lang="nl-NL" dirty="0"/>
          </a:p>
          <a:p>
            <a:r>
              <a:rPr lang="nl-NL" dirty="0" smtClean="0"/>
              <a:t>In de tussentijd organiseren we didactische workshops  </a:t>
            </a:r>
            <a:endParaRPr lang="nl-NL" dirty="0"/>
          </a:p>
        </p:txBody>
      </p:sp>
    </p:spTree>
    <p:extLst>
      <p:ext uri="{BB962C8B-B14F-4D97-AF65-F5344CB8AC3E}">
        <p14:creationId xmlns:p14="http://schemas.microsoft.com/office/powerpoint/2010/main" val="3953161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Informatie</a:t>
            </a:r>
            <a:endParaRPr lang="nl-NL"/>
          </a:p>
        </p:txBody>
      </p:sp>
      <p:sp>
        <p:nvSpPr>
          <p:cNvPr id="3" name="Tijdelijke aanduiding voor inhoud 2"/>
          <p:cNvSpPr>
            <a:spLocks noGrp="1"/>
          </p:cNvSpPr>
          <p:nvPr>
            <p:ph idx="1"/>
          </p:nvPr>
        </p:nvSpPr>
        <p:spPr>
          <a:xfrm>
            <a:off x="395536" y="548680"/>
            <a:ext cx="8183880" cy="5328592"/>
          </a:xfrm>
        </p:spPr>
        <p:txBody>
          <a:bodyPr>
            <a:normAutofit fontScale="85000" lnSpcReduction="20000"/>
          </a:bodyPr>
          <a:lstStyle/>
          <a:p>
            <a:endParaRPr lang="nl-NL" u="sng" dirty="0" smtClean="0">
              <a:hlinkClick r:id="rId2"/>
            </a:endParaRPr>
          </a:p>
          <a:p>
            <a:endParaRPr lang="nl-NL" u="sng" dirty="0">
              <a:hlinkClick r:id="rId2"/>
            </a:endParaRPr>
          </a:p>
          <a:p>
            <a:r>
              <a:rPr lang="nl-NL" sz="2800" dirty="0" smtClean="0">
                <a:hlinkClick r:id="rId3"/>
              </a:rPr>
              <a:t>http://histoforum.net/vakinformatie.htm</a:t>
            </a:r>
            <a:r>
              <a:rPr lang="nl-NL" sz="2800" dirty="0" smtClean="0"/>
              <a:t> - voor recente informatie en tijdvaktoetsen</a:t>
            </a:r>
          </a:p>
          <a:p>
            <a:endParaRPr lang="nl-NL" sz="2800" dirty="0" smtClean="0"/>
          </a:p>
          <a:p>
            <a:r>
              <a:rPr lang="nl-NL" sz="2800" dirty="0" smtClean="0">
                <a:hlinkClick r:id="rId4"/>
              </a:rPr>
              <a:t>https://www.examenblad.nl/examen/geschiedenis-havo-3/2018</a:t>
            </a:r>
            <a:endParaRPr lang="nl-NL" sz="2800" dirty="0" smtClean="0"/>
          </a:p>
          <a:p>
            <a:endParaRPr lang="nl-NL" sz="2800" dirty="0" smtClean="0"/>
          </a:p>
          <a:p>
            <a:r>
              <a:rPr lang="nl-NL" sz="2800" dirty="0" smtClean="0"/>
              <a:t>www.uu.nl/geschiedenisendidactiek</a:t>
            </a:r>
            <a:endParaRPr lang="nl-NL" sz="2800" dirty="0"/>
          </a:p>
          <a:p>
            <a:pPr marL="0" indent="0">
              <a:buNone/>
            </a:pPr>
            <a:r>
              <a:rPr lang="nl-NL" sz="2800" dirty="0"/>
              <a:t>Voor lesmateriaal en bij kopje examen havo-vwo specifieke informatie en werkvormen</a:t>
            </a:r>
          </a:p>
          <a:p>
            <a:endParaRPr lang="nl-NL" sz="2800" dirty="0"/>
          </a:p>
          <a:p>
            <a:r>
              <a:rPr lang="nl-NL" sz="2800" dirty="0"/>
              <a:t>Twitter @</a:t>
            </a:r>
            <a:r>
              <a:rPr lang="nl-NL" sz="2800" dirty="0" err="1"/>
              <a:t>hanneketuithof</a:t>
            </a:r>
            <a:endParaRPr lang="nl-NL" sz="2800" dirty="0"/>
          </a:p>
          <a:p>
            <a:endParaRPr lang="nl-NL" sz="2800" dirty="0"/>
          </a:p>
          <a:p>
            <a:r>
              <a:rPr lang="nl-NL" sz="2800" dirty="0"/>
              <a:t>h.tuithof@uu.nl</a:t>
            </a:r>
          </a:p>
          <a:p>
            <a:endParaRPr lang="nl-NL" sz="2800" dirty="0"/>
          </a:p>
          <a:p>
            <a:endParaRPr lang="en-US" sz="2800" dirty="0" smtClean="0"/>
          </a:p>
          <a:p>
            <a:pPr>
              <a:buNone/>
            </a:pPr>
            <a:endParaRPr lang="nl-NL" dirty="0" smtClean="0"/>
          </a:p>
        </p:txBody>
      </p:sp>
    </p:spTree>
    <p:extLst>
      <p:ext uri="{BB962C8B-B14F-4D97-AF65-F5344CB8AC3E}">
        <p14:creationId xmlns:p14="http://schemas.microsoft.com/office/powerpoint/2010/main" val="2040362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a:r>
            <a:br>
              <a:rPr lang="nl-NL" dirty="0" smtClean="0"/>
            </a:br>
            <a:r>
              <a:rPr lang="nl-NL" dirty="0"/>
              <a:t/>
            </a:r>
            <a:br>
              <a:rPr lang="nl-NL" dirty="0"/>
            </a:br>
            <a:r>
              <a:rPr lang="nl-NL" dirty="0" smtClean="0"/>
              <a:t>Welke commissie adviseerde dat er meer chronologie in het schoolvak geschiedenis aan bod moest komen?</a:t>
            </a:r>
            <a:endParaRPr lang="nl-NL" dirty="0"/>
          </a:p>
        </p:txBody>
      </p:sp>
      <p:sp>
        <p:nvSpPr>
          <p:cNvPr id="3" name="Content Placeholder 2"/>
          <p:cNvSpPr>
            <a:spLocks noGrp="1"/>
          </p:cNvSpPr>
          <p:nvPr>
            <p:ph idx="1"/>
          </p:nvPr>
        </p:nvSpPr>
        <p:spPr/>
        <p:txBody>
          <a:bodyPr/>
          <a:lstStyle/>
          <a:p>
            <a:endParaRPr lang="nl-NL" dirty="0" smtClean="0"/>
          </a:p>
          <a:p>
            <a:endParaRPr lang="nl-NL" dirty="0"/>
          </a:p>
          <a:p>
            <a:pPr marL="0" indent="0">
              <a:buNone/>
            </a:pPr>
            <a:endParaRPr lang="nl-NL" dirty="0" smtClean="0"/>
          </a:p>
          <a:p>
            <a:pPr marL="0" indent="0">
              <a:buNone/>
            </a:pPr>
            <a:r>
              <a:rPr lang="nl-NL" sz="3200" dirty="0" smtClean="0"/>
              <a:t>A de </a:t>
            </a:r>
            <a:r>
              <a:rPr lang="nl-NL" sz="3200" dirty="0" err="1" smtClean="0"/>
              <a:t>cie</a:t>
            </a:r>
            <a:r>
              <a:rPr lang="nl-NL" sz="3200" dirty="0" smtClean="0"/>
              <a:t> de Rooij</a:t>
            </a:r>
          </a:p>
          <a:p>
            <a:pPr marL="0" indent="0">
              <a:buNone/>
            </a:pPr>
            <a:endParaRPr lang="nl-NL" sz="3200" dirty="0" smtClean="0"/>
          </a:p>
          <a:p>
            <a:pPr marL="0" indent="0">
              <a:buNone/>
            </a:pPr>
            <a:r>
              <a:rPr lang="nl-NL" sz="3200" dirty="0" smtClean="0"/>
              <a:t>B de </a:t>
            </a:r>
            <a:r>
              <a:rPr lang="nl-NL" sz="3200" dirty="0" err="1" smtClean="0"/>
              <a:t>cie</a:t>
            </a:r>
            <a:r>
              <a:rPr lang="nl-NL" sz="3200" dirty="0" smtClean="0"/>
              <a:t> de Wit</a:t>
            </a:r>
          </a:p>
          <a:p>
            <a:pPr marL="0" indent="0">
              <a:buNone/>
            </a:pPr>
            <a:endParaRPr lang="nl-NL" sz="3200" dirty="0" smtClean="0"/>
          </a:p>
          <a:p>
            <a:pPr marL="0" indent="0">
              <a:buNone/>
            </a:pPr>
            <a:r>
              <a:rPr lang="nl-NL" sz="3200" dirty="0" smtClean="0"/>
              <a:t>C de </a:t>
            </a:r>
            <a:r>
              <a:rPr lang="nl-NL" sz="3200" dirty="0" err="1" smtClean="0"/>
              <a:t>cie</a:t>
            </a:r>
            <a:r>
              <a:rPr lang="nl-NL" sz="3200" dirty="0" smtClean="0"/>
              <a:t> van </a:t>
            </a:r>
            <a:r>
              <a:rPr lang="nl-NL" sz="3200" dirty="0" err="1" smtClean="0"/>
              <a:t>Oostrom</a:t>
            </a:r>
            <a:endParaRPr lang="nl-NL" sz="3200" dirty="0"/>
          </a:p>
        </p:txBody>
      </p:sp>
    </p:spTree>
    <p:extLst>
      <p:ext uri="{BB962C8B-B14F-4D97-AF65-F5344CB8AC3E}">
        <p14:creationId xmlns:p14="http://schemas.microsoft.com/office/powerpoint/2010/main" val="117544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tien tijdvakken van de Rooij</a:t>
            </a:r>
            <a:endParaRPr lang="nl-NL" dirty="0"/>
          </a:p>
        </p:txBody>
      </p:sp>
      <p:sp>
        <p:nvSpPr>
          <p:cNvPr id="3" name="Tijdelijke aanduiding voor inhoud 2"/>
          <p:cNvSpPr>
            <a:spLocks noGrp="1"/>
          </p:cNvSpPr>
          <p:nvPr>
            <p:ph idx="1"/>
          </p:nvPr>
        </p:nvSpPr>
        <p:spPr/>
        <p:txBody>
          <a:bodyPr/>
          <a:lstStyle/>
          <a:p>
            <a:r>
              <a:rPr lang="nl-NL" sz="2800" dirty="0" smtClean="0"/>
              <a:t>De </a:t>
            </a:r>
            <a:r>
              <a:rPr lang="nl-NL" sz="2800" dirty="0" err="1" smtClean="0"/>
              <a:t>cie</a:t>
            </a:r>
            <a:r>
              <a:rPr lang="nl-NL" sz="2800" dirty="0" smtClean="0"/>
              <a:t> de Rooij was het vervolg op de cie de Wit die meer chronologie adviseerde.</a:t>
            </a:r>
          </a:p>
          <a:p>
            <a:endParaRPr lang="nl-NL" sz="2800" dirty="0"/>
          </a:p>
          <a:p>
            <a:r>
              <a:rPr lang="nl-NL" sz="2800" dirty="0" smtClean="0"/>
              <a:t>Het advies van de </a:t>
            </a:r>
            <a:r>
              <a:rPr lang="nl-NL" sz="2800" dirty="0" err="1" smtClean="0"/>
              <a:t>cie</a:t>
            </a:r>
            <a:r>
              <a:rPr lang="nl-NL" sz="2800" dirty="0" smtClean="0"/>
              <a:t> de Rooij in 2001 was om de tien tijdvakken als didactisch referentiekader in te voeren.</a:t>
            </a:r>
            <a:endParaRPr lang="nl-NL"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509120"/>
            <a:ext cx="5552225" cy="168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93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a:t>
            </a:r>
            <a:endParaRPr lang="nl-NL" dirty="0"/>
          </a:p>
        </p:txBody>
      </p:sp>
      <p:sp>
        <p:nvSpPr>
          <p:cNvPr id="3" name="Content Placeholder 2"/>
          <p:cNvSpPr>
            <a:spLocks noGrp="1"/>
          </p:cNvSpPr>
          <p:nvPr>
            <p:ph idx="1"/>
          </p:nvPr>
        </p:nvSpPr>
        <p:spPr/>
        <p:txBody>
          <a:bodyPr/>
          <a:lstStyle/>
          <a:p>
            <a:endParaRPr lang="en-US" dirty="0" smtClean="0"/>
          </a:p>
          <a:p>
            <a:r>
              <a:rPr lang="en-US" sz="2800" dirty="0" smtClean="0"/>
              <a:t>Vanaf 2004 </a:t>
            </a:r>
            <a:r>
              <a:rPr lang="en-US" sz="2800" dirty="0" err="1" smtClean="0"/>
              <a:t>een</a:t>
            </a:r>
            <a:r>
              <a:rPr lang="en-US" sz="2800" dirty="0" smtClean="0"/>
              <a:t> pilot op acht havo-scholen met tijdvakken en kenmerkende aspecten </a:t>
            </a:r>
            <a:r>
              <a:rPr lang="en-US" sz="2800" dirty="0" err="1" smtClean="0"/>
              <a:t>zonder</a:t>
            </a:r>
            <a:r>
              <a:rPr lang="en-US" sz="2800" dirty="0" smtClean="0"/>
              <a:t> </a:t>
            </a:r>
            <a:r>
              <a:rPr lang="en-US" sz="2800" dirty="0" err="1" smtClean="0"/>
              <a:t>specificatie</a:t>
            </a:r>
            <a:r>
              <a:rPr lang="en-US" sz="2800" dirty="0" smtClean="0"/>
              <a:t>.</a:t>
            </a:r>
          </a:p>
          <a:p>
            <a:endParaRPr lang="en-US" sz="2800" dirty="0" smtClean="0"/>
          </a:p>
          <a:p>
            <a:endParaRPr lang="en-US" sz="2800" dirty="0"/>
          </a:p>
          <a:p>
            <a:r>
              <a:rPr lang="en-US" sz="2800" dirty="0" smtClean="0"/>
              <a:t>Vanaf 2007 een pilot op </a:t>
            </a:r>
            <a:r>
              <a:rPr lang="en-US" sz="2800" dirty="0" err="1" smtClean="0"/>
              <a:t>een</a:t>
            </a:r>
            <a:r>
              <a:rPr lang="en-US" sz="2800" dirty="0" smtClean="0"/>
              <a:t> </a:t>
            </a:r>
            <a:r>
              <a:rPr lang="en-US" sz="2800" dirty="0" err="1" smtClean="0"/>
              <a:t>aantal</a:t>
            </a:r>
            <a:r>
              <a:rPr lang="en-US" sz="2800" dirty="0" smtClean="0"/>
              <a:t> </a:t>
            </a:r>
            <a:r>
              <a:rPr lang="en-US" sz="2800" dirty="0" err="1" smtClean="0"/>
              <a:t>vwo-scholen</a:t>
            </a:r>
            <a:r>
              <a:rPr lang="en-US" sz="2800" dirty="0" smtClean="0"/>
              <a:t>.</a:t>
            </a:r>
          </a:p>
          <a:p>
            <a:endParaRPr lang="en-US" dirty="0"/>
          </a:p>
        </p:txBody>
      </p:sp>
    </p:spTree>
    <p:extLst>
      <p:ext uri="{BB962C8B-B14F-4D97-AF65-F5344CB8AC3E}">
        <p14:creationId xmlns:p14="http://schemas.microsoft.com/office/powerpoint/2010/main" val="180487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Examenprogramma sinds 2007</a:t>
            </a:r>
            <a:endParaRPr lang="nl-NL" dirty="0"/>
          </a:p>
        </p:txBody>
      </p:sp>
      <p:sp>
        <p:nvSpPr>
          <p:cNvPr id="6" name="Content Placeholder 5"/>
          <p:cNvSpPr>
            <a:spLocks noGrp="1"/>
          </p:cNvSpPr>
          <p:nvPr>
            <p:ph idx="1"/>
          </p:nvPr>
        </p:nvSpPr>
        <p:spPr/>
        <p:txBody>
          <a:bodyPr>
            <a:normAutofit/>
          </a:bodyPr>
          <a:lstStyle/>
          <a:p>
            <a:endParaRPr lang="en-US" dirty="0" smtClean="0"/>
          </a:p>
          <a:p>
            <a:r>
              <a:rPr lang="en-US" sz="2800" dirty="0" smtClean="0"/>
              <a:t>Domein A historisch besef, vaardigheden</a:t>
            </a:r>
          </a:p>
          <a:p>
            <a:endParaRPr lang="en-US" sz="2800" dirty="0"/>
          </a:p>
          <a:p>
            <a:r>
              <a:rPr lang="en-US" sz="2800" dirty="0" smtClean="0"/>
              <a:t>Domein B </a:t>
            </a:r>
            <a:r>
              <a:rPr lang="en-US" sz="2800" dirty="0" err="1" smtClean="0"/>
              <a:t>oriëntatiekennis</a:t>
            </a:r>
            <a:r>
              <a:rPr lang="en-US" sz="2800" dirty="0" smtClean="0"/>
              <a:t>, 10 </a:t>
            </a:r>
            <a:r>
              <a:rPr lang="en-US" sz="2800" dirty="0" err="1" smtClean="0"/>
              <a:t>tijdvakken</a:t>
            </a:r>
            <a:endParaRPr lang="en-US" sz="2800" dirty="0" smtClean="0"/>
          </a:p>
          <a:p>
            <a:endParaRPr lang="en-US" sz="2800" dirty="0"/>
          </a:p>
          <a:p>
            <a:r>
              <a:rPr lang="en-US" sz="2800" dirty="0" err="1" smtClean="0"/>
              <a:t>Domein</a:t>
            </a:r>
            <a:r>
              <a:rPr lang="en-US" sz="2800" dirty="0" smtClean="0"/>
              <a:t> C </a:t>
            </a:r>
            <a:r>
              <a:rPr lang="en-US" sz="2800" dirty="0" err="1" smtClean="0"/>
              <a:t>Zelf</a:t>
            </a:r>
            <a:r>
              <a:rPr lang="en-US" sz="2800" dirty="0" smtClean="0"/>
              <a:t> </a:t>
            </a:r>
            <a:r>
              <a:rPr lang="en-US" sz="2800" dirty="0" err="1" smtClean="0"/>
              <a:t>te</a:t>
            </a:r>
            <a:r>
              <a:rPr lang="en-US" sz="2800" dirty="0" smtClean="0"/>
              <a:t> </a:t>
            </a:r>
            <a:r>
              <a:rPr lang="en-US" sz="2800" dirty="0" err="1" smtClean="0"/>
              <a:t>kiezen</a:t>
            </a:r>
            <a:r>
              <a:rPr lang="en-US" sz="2800" dirty="0" smtClean="0"/>
              <a:t> </a:t>
            </a:r>
            <a:r>
              <a:rPr lang="en-US" sz="2800" dirty="0" err="1" smtClean="0"/>
              <a:t>thema’s</a:t>
            </a:r>
            <a:endParaRPr lang="en-US" sz="2800" dirty="0" smtClean="0"/>
          </a:p>
          <a:p>
            <a:pPr marL="0" indent="0">
              <a:buNone/>
            </a:pPr>
            <a:endParaRPr lang="en-US" sz="2800" dirty="0"/>
          </a:p>
          <a:p>
            <a:r>
              <a:rPr lang="en-US" sz="2800" dirty="0" err="1" smtClean="0"/>
              <a:t>Domein</a:t>
            </a:r>
            <a:r>
              <a:rPr lang="en-US" sz="2800" dirty="0" smtClean="0"/>
              <a:t> D </a:t>
            </a:r>
            <a:r>
              <a:rPr lang="en-US" sz="2800" dirty="0" err="1" smtClean="0"/>
              <a:t>Rechtsstaat</a:t>
            </a:r>
            <a:r>
              <a:rPr lang="en-US" sz="2800" dirty="0" smtClean="0"/>
              <a:t> en </a:t>
            </a:r>
            <a:r>
              <a:rPr lang="en-US" sz="2800" dirty="0" err="1" smtClean="0"/>
              <a:t>parlementaire</a:t>
            </a:r>
            <a:r>
              <a:rPr lang="en-US" sz="2800" dirty="0" smtClean="0"/>
              <a:t> 			</a:t>
            </a:r>
            <a:r>
              <a:rPr lang="en-US" sz="2800" dirty="0" err="1" smtClean="0"/>
              <a:t>democratie</a:t>
            </a:r>
            <a:endParaRPr lang="nl-NL" sz="2800" dirty="0"/>
          </a:p>
        </p:txBody>
      </p:sp>
    </p:spTree>
    <p:extLst>
      <p:ext uri="{BB962C8B-B14F-4D97-AF65-F5344CB8AC3E}">
        <p14:creationId xmlns:p14="http://schemas.microsoft.com/office/powerpoint/2010/main" val="109733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smtClean="0"/>
              <a:t>Tijdelijke</a:t>
            </a:r>
            <a:r>
              <a:rPr lang="en-US" smtClean="0"/>
              <a:t> </a:t>
            </a:r>
            <a:r>
              <a:rPr lang="en-US" err="1" smtClean="0"/>
              <a:t>afwijking</a:t>
            </a:r>
            <a:endParaRPr lang="nl-NL"/>
          </a:p>
        </p:txBody>
      </p:sp>
      <p:sp>
        <p:nvSpPr>
          <p:cNvPr id="3" name="Content Placeholder 2"/>
          <p:cNvSpPr>
            <a:spLocks noGrp="1"/>
          </p:cNvSpPr>
          <p:nvPr>
            <p:ph idx="1"/>
          </p:nvPr>
        </p:nvSpPr>
        <p:spPr/>
        <p:txBody>
          <a:bodyPr/>
          <a:lstStyle/>
          <a:p>
            <a:endParaRPr lang="en-US" dirty="0" smtClean="0"/>
          </a:p>
          <a:p>
            <a:pPr marL="0" indent="0">
              <a:buNone/>
            </a:pPr>
            <a:r>
              <a:rPr lang="en-US" sz="2800" dirty="0" err="1" smtClean="0"/>
              <a:t>Zo</a:t>
            </a:r>
            <a:r>
              <a:rPr lang="en-US" sz="2800" dirty="0" smtClean="0"/>
              <a:t> </a:t>
            </a:r>
            <a:r>
              <a:rPr lang="en-US" sz="2800" dirty="0" err="1" smtClean="0"/>
              <a:t>lang</a:t>
            </a:r>
            <a:r>
              <a:rPr lang="en-US" sz="2800" dirty="0" smtClean="0"/>
              <a:t> </a:t>
            </a:r>
            <a:r>
              <a:rPr lang="en-US" sz="2800" dirty="0" err="1" smtClean="0"/>
              <a:t>er</a:t>
            </a:r>
            <a:r>
              <a:rPr lang="en-US" sz="2800" dirty="0" smtClean="0"/>
              <a:t> </a:t>
            </a:r>
            <a:r>
              <a:rPr lang="en-US" sz="2800" dirty="0" err="1" smtClean="0"/>
              <a:t>nog</a:t>
            </a:r>
            <a:r>
              <a:rPr lang="en-US" sz="2800" dirty="0" smtClean="0"/>
              <a:t> </a:t>
            </a:r>
            <a:r>
              <a:rPr lang="en-US" sz="2800" dirty="0" err="1" smtClean="0"/>
              <a:t>geen</a:t>
            </a:r>
            <a:r>
              <a:rPr lang="en-US" sz="2800" dirty="0" smtClean="0"/>
              <a:t> </a:t>
            </a:r>
            <a:r>
              <a:rPr lang="en-US" sz="2800" dirty="0" err="1" smtClean="0"/>
              <a:t>examen</a:t>
            </a:r>
            <a:r>
              <a:rPr lang="en-US" sz="2800" dirty="0" smtClean="0"/>
              <a:t> over de </a:t>
            </a:r>
            <a:r>
              <a:rPr lang="en-US" sz="2800" dirty="0" err="1" smtClean="0"/>
              <a:t>tijdvakken</a:t>
            </a:r>
            <a:r>
              <a:rPr lang="en-US" sz="2800" dirty="0" smtClean="0"/>
              <a:t> en </a:t>
            </a:r>
            <a:r>
              <a:rPr lang="en-US" sz="2800" dirty="0" err="1" smtClean="0"/>
              <a:t>kenmerkende</a:t>
            </a:r>
            <a:r>
              <a:rPr lang="en-US" sz="2800" dirty="0" smtClean="0"/>
              <a:t> </a:t>
            </a:r>
            <a:r>
              <a:rPr lang="en-US" sz="2800" dirty="0" err="1" smtClean="0"/>
              <a:t>aspecten</a:t>
            </a:r>
            <a:r>
              <a:rPr lang="en-US" sz="2800" dirty="0" smtClean="0"/>
              <a:t> was, </a:t>
            </a:r>
            <a:r>
              <a:rPr lang="en-US" sz="2800" dirty="0" err="1" smtClean="0"/>
              <a:t>bestond</a:t>
            </a:r>
            <a:r>
              <a:rPr lang="en-US" sz="2800" dirty="0" smtClean="0"/>
              <a:t> het CSE </a:t>
            </a:r>
            <a:r>
              <a:rPr lang="en-US" sz="2800" dirty="0" err="1" smtClean="0"/>
              <a:t>uit</a:t>
            </a:r>
            <a:r>
              <a:rPr lang="en-US" sz="2800" dirty="0" smtClean="0"/>
              <a:t> twee </a:t>
            </a:r>
            <a:r>
              <a:rPr lang="en-US" sz="2800" dirty="0" err="1" smtClean="0"/>
              <a:t>thema’s</a:t>
            </a:r>
            <a:r>
              <a:rPr lang="en-US" sz="2800" dirty="0" smtClean="0"/>
              <a:t> en </a:t>
            </a:r>
            <a:r>
              <a:rPr lang="en-US" sz="2800" dirty="0" err="1" smtClean="0"/>
              <a:t>werd</a:t>
            </a:r>
            <a:r>
              <a:rPr lang="en-US" sz="2800" dirty="0" smtClean="0"/>
              <a:t> </a:t>
            </a:r>
            <a:r>
              <a:rPr lang="en-US" sz="2800" dirty="0" err="1" smtClean="0"/>
              <a:t>domein</a:t>
            </a:r>
            <a:r>
              <a:rPr lang="en-US" sz="2800" dirty="0" smtClean="0"/>
              <a:t> B </a:t>
            </a:r>
            <a:r>
              <a:rPr lang="en-US" sz="2800" dirty="0" err="1" smtClean="0"/>
              <a:t>getoetst</a:t>
            </a:r>
            <a:r>
              <a:rPr lang="en-US" sz="2800" dirty="0" smtClean="0"/>
              <a:t> in het SE.</a:t>
            </a:r>
            <a:endParaRPr lang="nl-NL" sz="2800" dirty="0"/>
          </a:p>
        </p:txBody>
      </p:sp>
    </p:spTree>
    <p:extLst>
      <p:ext uri="{BB962C8B-B14F-4D97-AF65-F5344CB8AC3E}">
        <p14:creationId xmlns:p14="http://schemas.microsoft.com/office/powerpoint/2010/main" val="244274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Tussencommissie</a:t>
            </a:r>
            <a:r>
              <a:rPr lang="en-US" dirty="0" smtClean="0"/>
              <a:t> VGN, CITO, </a:t>
            </a:r>
            <a:r>
              <a:rPr lang="en-US" dirty="0" err="1" smtClean="0"/>
              <a:t>CvE</a:t>
            </a:r>
            <a:r>
              <a:rPr lang="en-US" dirty="0" smtClean="0"/>
              <a:t> en SLO</a:t>
            </a:r>
            <a:br>
              <a:rPr lang="en-US" dirty="0" smtClean="0"/>
            </a:br>
            <a:r>
              <a:rPr lang="en-US" dirty="0"/>
              <a:t/>
            </a:r>
            <a:br>
              <a:rPr lang="en-US" dirty="0"/>
            </a:br>
            <a:endParaRPr lang="nl-NL" dirty="0"/>
          </a:p>
        </p:txBody>
      </p:sp>
      <p:sp>
        <p:nvSpPr>
          <p:cNvPr id="3" name="Content Placeholder 2"/>
          <p:cNvSpPr>
            <a:spLocks noGrp="1"/>
          </p:cNvSpPr>
          <p:nvPr>
            <p:ph idx="1"/>
          </p:nvPr>
        </p:nvSpPr>
        <p:spPr>
          <a:xfrm>
            <a:off x="457200" y="1124744"/>
            <a:ext cx="8229600" cy="4968081"/>
          </a:xfrm>
        </p:spPr>
        <p:txBody>
          <a:bodyPr/>
          <a:lstStyle/>
          <a:p>
            <a:endParaRPr lang="en-US" dirty="0" smtClean="0"/>
          </a:p>
          <a:p>
            <a:r>
              <a:rPr lang="nl-NL" sz="2800" dirty="0"/>
              <a:t>Uit de pilot kwam </a:t>
            </a:r>
            <a:r>
              <a:rPr lang="nl-NL" sz="2800" dirty="0" smtClean="0"/>
              <a:t>dat </a:t>
            </a:r>
            <a:r>
              <a:rPr lang="nl-NL" sz="2800" dirty="0"/>
              <a:t>er behoefte was aan een nadere specificatie van de </a:t>
            </a:r>
            <a:r>
              <a:rPr lang="nl-NL" sz="2800" dirty="0" smtClean="0"/>
              <a:t>ka.</a:t>
            </a:r>
            <a:endParaRPr lang="nl-NL" sz="2800" dirty="0"/>
          </a:p>
          <a:p>
            <a:endParaRPr lang="en-US" sz="2800" dirty="0" smtClean="0"/>
          </a:p>
          <a:p>
            <a:r>
              <a:rPr lang="en-US" sz="2800" dirty="0" err="1" smtClean="0"/>
              <a:t>Gaven</a:t>
            </a:r>
            <a:r>
              <a:rPr lang="en-US" sz="2800" dirty="0" smtClean="0"/>
              <a:t> het </a:t>
            </a:r>
            <a:r>
              <a:rPr lang="en-US" sz="2800" dirty="0" err="1" smtClean="0"/>
              <a:t>advies</a:t>
            </a:r>
            <a:r>
              <a:rPr lang="en-US" sz="2800" dirty="0" smtClean="0"/>
              <a:t> om </a:t>
            </a:r>
            <a:r>
              <a:rPr lang="en-US" sz="2800" dirty="0" err="1" smtClean="0"/>
              <a:t>bij</a:t>
            </a:r>
            <a:r>
              <a:rPr lang="en-US" sz="2800" dirty="0" smtClean="0"/>
              <a:t> </a:t>
            </a:r>
            <a:r>
              <a:rPr lang="en-US" sz="2800" dirty="0" err="1" smtClean="0"/>
              <a:t>een</a:t>
            </a:r>
            <a:r>
              <a:rPr lang="en-US" sz="2800" dirty="0" smtClean="0"/>
              <a:t> </a:t>
            </a:r>
            <a:r>
              <a:rPr lang="en-US" sz="2800" dirty="0" err="1" smtClean="0"/>
              <a:t>deel</a:t>
            </a:r>
            <a:r>
              <a:rPr lang="en-US" sz="2800" dirty="0" smtClean="0"/>
              <a:t> van de kenmerkende aspecten </a:t>
            </a:r>
            <a:r>
              <a:rPr lang="en-US" sz="2800" dirty="0" err="1" smtClean="0"/>
              <a:t>historische</a:t>
            </a:r>
            <a:r>
              <a:rPr lang="en-US" sz="2800" dirty="0" smtClean="0"/>
              <a:t> context en </a:t>
            </a:r>
            <a:r>
              <a:rPr lang="en-US" sz="2800" dirty="0" err="1" smtClean="0"/>
              <a:t>voorbeelden</a:t>
            </a:r>
            <a:r>
              <a:rPr lang="en-US" sz="2800" dirty="0" smtClean="0"/>
              <a:t> </a:t>
            </a:r>
            <a:r>
              <a:rPr lang="en-US" sz="2800" dirty="0" err="1" smtClean="0"/>
              <a:t>te</a:t>
            </a:r>
            <a:r>
              <a:rPr lang="en-US" sz="2800" dirty="0" smtClean="0"/>
              <a:t> </a:t>
            </a:r>
            <a:r>
              <a:rPr lang="en-US" sz="2800" dirty="0" err="1" smtClean="0"/>
              <a:t>geven</a:t>
            </a:r>
            <a:r>
              <a:rPr lang="en-US" sz="2800" dirty="0" smtClean="0"/>
              <a:t>.</a:t>
            </a:r>
          </a:p>
          <a:p>
            <a:r>
              <a:rPr lang="en-US" sz="2800" dirty="0" smtClean="0"/>
              <a:t>Maar </a:t>
            </a:r>
            <a:r>
              <a:rPr lang="en-US" sz="2800" dirty="0" err="1" smtClean="0"/>
              <a:t>alle</a:t>
            </a:r>
            <a:r>
              <a:rPr lang="en-US" sz="2800" dirty="0" smtClean="0"/>
              <a:t> </a:t>
            </a:r>
            <a:r>
              <a:rPr lang="en-US" sz="2800" dirty="0" err="1" smtClean="0"/>
              <a:t>ka</a:t>
            </a:r>
            <a:r>
              <a:rPr lang="en-US" sz="2800" dirty="0" smtClean="0"/>
              <a:t> </a:t>
            </a:r>
            <a:r>
              <a:rPr lang="en-US" sz="2800" dirty="0" err="1" smtClean="0"/>
              <a:t>moeten</a:t>
            </a:r>
            <a:r>
              <a:rPr lang="en-US" sz="2800" dirty="0" smtClean="0"/>
              <a:t> </a:t>
            </a:r>
            <a:r>
              <a:rPr lang="en-US" sz="2800" dirty="0" err="1" smtClean="0"/>
              <a:t>ook</a:t>
            </a:r>
            <a:r>
              <a:rPr lang="en-US" sz="2800" dirty="0" smtClean="0"/>
              <a:t> </a:t>
            </a:r>
            <a:r>
              <a:rPr lang="en-US" sz="2800" dirty="0" err="1" smtClean="0"/>
              <a:t>herkend</a:t>
            </a:r>
            <a:r>
              <a:rPr lang="en-US" sz="2800" dirty="0" smtClean="0"/>
              <a:t> </a:t>
            </a:r>
            <a:r>
              <a:rPr lang="en-US" sz="2800" dirty="0" err="1" smtClean="0"/>
              <a:t>worden</a:t>
            </a:r>
            <a:r>
              <a:rPr lang="en-US" sz="2800" dirty="0" smtClean="0"/>
              <a:t> en </a:t>
            </a:r>
            <a:r>
              <a:rPr lang="en-US" sz="2800" dirty="0" err="1" smtClean="0"/>
              <a:t>uitgelegd</a:t>
            </a:r>
            <a:r>
              <a:rPr lang="en-US" sz="2800" dirty="0" smtClean="0"/>
              <a:t> </a:t>
            </a:r>
            <a:r>
              <a:rPr lang="en-US" sz="2800" dirty="0" err="1" smtClean="0"/>
              <a:t>worden</a:t>
            </a:r>
            <a:r>
              <a:rPr lang="en-US" sz="2800" dirty="0" smtClean="0"/>
              <a:t> </a:t>
            </a:r>
            <a:r>
              <a:rPr lang="en-US" sz="2800" dirty="0" err="1" smtClean="0"/>
              <a:t>aan</a:t>
            </a:r>
            <a:r>
              <a:rPr lang="en-US" sz="2800" dirty="0" smtClean="0"/>
              <a:t> de hand van </a:t>
            </a:r>
            <a:r>
              <a:rPr lang="en-US" sz="2800" dirty="0" err="1" smtClean="0"/>
              <a:t>niet</a:t>
            </a:r>
            <a:r>
              <a:rPr lang="en-US" sz="2800" dirty="0" smtClean="0"/>
              <a:t> </a:t>
            </a:r>
            <a:r>
              <a:rPr lang="en-US" sz="2800" dirty="0" err="1" smtClean="0"/>
              <a:t>beschreven</a:t>
            </a:r>
            <a:r>
              <a:rPr lang="en-US" sz="2800" dirty="0" smtClean="0"/>
              <a:t> </a:t>
            </a:r>
            <a:r>
              <a:rPr lang="en-US" sz="2800" dirty="0" err="1" smtClean="0"/>
              <a:t>voorbeelden</a:t>
            </a:r>
            <a:r>
              <a:rPr lang="en-US" sz="2800" dirty="0" smtClean="0"/>
              <a:t> of </a:t>
            </a:r>
            <a:r>
              <a:rPr lang="en-US" sz="2800" dirty="0" err="1" smtClean="0"/>
              <a:t>contexten</a:t>
            </a:r>
            <a:r>
              <a:rPr lang="en-US" sz="2800" dirty="0" smtClean="0"/>
              <a:t>. </a:t>
            </a:r>
            <a:endParaRPr lang="nl-NL" sz="2800" dirty="0"/>
          </a:p>
        </p:txBody>
      </p:sp>
    </p:spTree>
    <p:extLst>
      <p:ext uri="{BB962C8B-B14F-4D97-AF65-F5344CB8AC3E}">
        <p14:creationId xmlns:p14="http://schemas.microsoft.com/office/powerpoint/2010/main" val="1752011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gw_sjabloon_Kloostergang_EN">
  <a:themeElements>
    <a:clrScheme name="gw_sjabloon_Kloostergang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w_sjabloon_Kloostergang_E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w_sjabloon_Kloostergang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w_sjabloon_Kloostergang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w_sjabloon_Kloostergang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w_sjabloon_Kloostergang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w_sjabloon_Kloostergang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w_sjabloon_Kloostergang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w_sjabloon_Kloostergang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w_sjabloon_Kloostergang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w_sjabloon_Kloostergang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w_sjabloon_Kloostergang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w_sjabloon_Kloostergang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w_sjabloon_Kloostergang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gw_sjabloon_Domtoren_NL</Template>
  <TotalTime>6909</TotalTime>
  <Words>1445</Words>
  <Application>Microsoft Office PowerPoint</Application>
  <PresentationFormat>Diavoorstelling (4:3)</PresentationFormat>
  <Paragraphs>252</Paragraphs>
  <Slides>37</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37</vt:i4>
      </vt:variant>
    </vt:vector>
  </HeadingPairs>
  <TitlesOfParts>
    <vt:vector size="40" baseType="lpstr">
      <vt:lpstr>Calibri</vt:lpstr>
      <vt:lpstr>Verdana</vt:lpstr>
      <vt:lpstr>gw_sjabloon_Kloostergang_EN</vt:lpstr>
      <vt:lpstr>Het nieuwe examenprogramma geschiedenis voor de havo m.i.v. examen 2018  Hanneke Tuithof UU/Fontys</vt:lpstr>
      <vt:lpstr>Citaat over het oude examen met wisselende thema’s</vt:lpstr>
      <vt:lpstr>Opbouw</vt:lpstr>
      <vt:lpstr>  Welke commissie adviseerde dat er meer chronologie in het schoolvak geschiedenis aan bod moest komen?</vt:lpstr>
      <vt:lpstr>De tien tijdvakken van de Rooij</vt:lpstr>
      <vt:lpstr>Pilot</vt:lpstr>
      <vt:lpstr>Examenprogramma sinds 2007</vt:lpstr>
      <vt:lpstr>Tijdelijke afwijking</vt:lpstr>
      <vt:lpstr> Tussencommissie VGN, CITO, CvE en SLO  </vt:lpstr>
      <vt:lpstr>Domein B met historische contexten</vt:lpstr>
      <vt:lpstr> Wat verandert er nu voor de HAVO? </vt:lpstr>
      <vt:lpstr>Vakdidactische kennis</vt:lpstr>
      <vt:lpstr>Citaat examenprogramma op havo</vt:lpstr>
      <vt:lpstr>Overladen </vt:lpstr>
      <vt:lpstr>Nadere bepalingen</vt:lpstr>
      <vt:lpstr>In december 2016 voorstel en raadpleging</vt:lpstr>
      <vt:lpstr>Tijdvak 1 t/m 4 niet meer in CE getoetst</vt:lpstr>
      <vt:lpstr>Verplichte voorbeelden</vt:lpstr>
      <vt:lpstr>Verdwenen VB in HC Republiek voor HAVO </vt:lpstr>
      <vt:lpstr>Verdwenen VB in HC Duitsland voor HAVO</vt:lpstr>
      <vt:lpstr>Verdwenen VB in HC Koude Oorlog</vt:lpstr>
      <vt:lpstr>Indicatie voor verdeling op CSE</vt:lpstr>
      <vt:lpstr>Didactische consequenties orientatiekennis</vt:lpstr>
      <vt:lpstr>Consequenties </vt:lpstr>
      <vt:lpstr> Het onschadelijk maken van een eindexamenprogramma </vt:lpstr>
      <vt:lpstr>Trends t.a.v. tijdvak 1 t/m 4 </vt:lpstr>
      <vt:lpstr>Hoe kun je oriëntatiekennis ontwikkelen? </vt:lpstr>
      <vt:lpstr>Didactische consequenties Hitsorische Contexten</vt:lpstr>
      <vt:lpstr>Didactische consequenties verdwijnen Historische Contexten</vt:lpstr>
      <vt:lpstr>Historische Context</vt:lpstr>
      <vt:lpstr>Didactiek Historische Contexten</vt:lpstr>
      <vt:lpstr>Wensen geuit door stage-begeleiders </vt:lpstr>
      <vt:lpstr>Didactische consequenties Hitsorische Contexten</vt:lpstr>
      <vt:lpstr>Toekomst</vt:lpstr>
      <vt:lpstr>Toekomst</vt:lpstr>
      <vt:lpstr>Examenconferentie</vt:lpstr>
      <vt:lpstr>Informatie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Netwerkbijeenkomst Examen geschiedenis Havo-Vwo 2015</dc:title>
  <dc:creator>Tuithof</dc:creator>
  <cp:lastModifiedBy>Tuithof</cp:lastModifiedBy>
  <cp:revision>102</cp:revision>
  <cp:lastPrinted>2017-11-24T08:44:46Z</cp:lastPrinted>
  <dcterms:created xsi:type="dcterms:W3CDTF">2013-01-07T10:11:11Z</dcterms:created>
  <dcterms:modified xsi:type="dcterms:W3CDTF">2017-11-26T07:37:23Z</dcterms:modified>
</cp:coreProperties>
</file>