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3" r:id="rId3"/>
    <p:sldId id="386" r:id="rId4"/>
    <p:sldId id="256" r:id="rId5"/>
    <p:sldId id="388" r:id="rId6"/>
    <p:sldId id="387" r:id="rId7"/>
    <p:sldId id="389" r:id="rId8"/>
    <p:sldId id="390" r:id="rId9"/>
    <p:sldId id="391" r:id="rId10"/>
    <p:sldId id="392" r:id="rId11"/>
    <p:sldId id="393" r:id="rId12"/>
    <p:sldId id="394" r:id="rId13"/>
    <p:sldId id="397" r:id="rId14"/>
    <p:sldId id="398" r:id="rId15"/>
    <p:sldId id="399" r:id="rId16"/>
  </p:sldIdLst>
  <p:sldSz cx="10080625" cy="7559675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51AFCC-BE98-409D-A336-256D770D2A5E}" type="slidenum">
              <a:t>‹nr.›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37213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nl-NL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E4FEDD4-02A5-45D6-874E-1C67D3F15F6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8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nl-N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F2FED4-3862-4C87-BB80-1B3CDA978692}" type="slidenum">
              <a:t>1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54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441205-0CFD-45AC-9514-73B560713A4F}" type="slidenum">
              <a:t>10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75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6EFB46-2EDC-4E5F-B0AF-72EB98748EE1}" type="slidenum">
              <a:t>11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83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F3CDA2-1D31-4C9D-9C71-E7AB937B0F91}" type="slidenum">
              <a:t>12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947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8DE5B3-475B-45BE-B089-550B90DC527F}" type="slidenum">
              <a:t>13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131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289337-876C-4C89-B354-D60C7E32CBF1}" type="slidenum">
              <a:t>14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17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90E2B0-180D-4CD1-8DF7-0743E8D4BE8D}" type="slidenum">
              <a:t>2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76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C313AB-E386-4DB4-AF3B-BC16CA8391CF}" type="slidenum">
              <a:t>3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02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20B1E3-E57B-4885-BF19-0CE3D2FAE42F}" type="slidenum">
              <a:t>4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92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9FB0A1-34C7-4852-A5B1-92CB2A4CD3E8}" type="slidenum">
              <a:t>5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40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422FE0-692C-4EC0-AFD9-6DEEBDE77D61}" type="slidenum">
              <a:t>6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97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FD04F1-CBD3-4BBB-9CB2-B36A0EF25CCD}" type="slidenum">
              <a:t>7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44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C1A36F-0C84-419B-A077-DA85319E6541}" type="slidenum">
              <a:t>8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81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624AFD-196E-430E-BB61-0F0672B9AA31}" type="slidenum">
              <a:t>9</a:t>
            </a:fld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5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9C19B2-A238-419B-9FB9-C88DAC693D7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37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6A3DE8-E820-406A-901F-3FBFFC75991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26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DE09E-5612-4A68-9CC6-DDB84685C1F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86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15AA65-36EA-4B0D-A809-B0697B77C85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43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96ADD-B78B-43AD-9D7B-441E5ED7A4B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72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50860-795C-45A2-9F58-8BA59F2DD17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58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496E-0A03-4B1E-B94D-04EFE0222D6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5729C-A6DE-470E-9E6B-C5E052E6B4F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28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353212-7351-4532-BF96-D6EAC1DE609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97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4E634-F3C9-474B-AB96-4472DE251D2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57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05B1D9-E2BE-4091-9E40-95FC5B4FCFC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9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3C08A9-D4CF-442C-B7EC-8FB08DE32AA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45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nl-NL"/>
            </a:lvl1pPr>
          </a:lstStyle>
          <a:p>
            <a:pPr lvl="0"/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EE8D2-49AA-4C1D-A0FB-D47D7E23EA7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98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BD9BEB-65FF-485C-BA9E-01D5C505142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86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3E711E-D108-4164-8FF4-F8B37AD8C75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3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CB2B81-22C0-41A7-96A7-6CC46B124D3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65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0401D-2151-405B-B67E-E2E8D3679BE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9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66C960-5F0A-4DCB-B042-0A849CFB098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61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7EAD3-F57B-4F9F-B02A-807275C210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3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3E15A-D9DA-4CE4-A165-4F3756FFE3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08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03DD35-E668-4CB7-8159-22428EE9FDD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0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nl-NL"/>
            </a:lvl1pPr>
          </a:lstStyle>
          <a:p>
            <a:pPr lvl="0"/>
            <a:endParaRPr lang="nl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48C31-75BC-4FB8-9E48-125088A8C84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21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77D6E42-75E6-4948-98D5-921DB8BC058D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nl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64B5F8E-300F-46F0-8F75-10572D5BB3C6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BikP47qWB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qOGhDMm8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83314" y="411781"/>
            <a:ext cx="8913991" cy="6431304"/>
          </a:xfrm>
        </p:spPr>
        <p:txBody>
          <a:bodyPr anchorCtr="1"/>
          <a:lstStyle/>
          <a:p>
            <a:pPr lvl="0" algn="ctr"/>
            <a:r>
              <a:rPr lang="nl-NL" i="1">
                <a:latin typeface="Calibri"/>
              </a:rPr>
              <a:t>Introductie</a:t>
            </a:r>
          </a:p>
          <a:p>
            <a:pPr lvl="0" algn="ctr"/>
            <a:r>
              <a:rPr lang="nl-NL" b="1">
                <a:latin typeface="Calibri"/>
              </a:rPr>
              <a:t>Praktische opdracht: betwist erfgoed</a:t>
            </a:r>
            <a:endParaRPr lang="nl-NL" b="1"/>
          </a:p>
        </p:txBody>
      </p:sp>
      <p:sp>
        <p:nvSpPr>
          <p:cNvPr id="3" name="AutoShape 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4887916" y="362743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AutoShape 4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040309" y="37798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AutoShape 1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192713" y="393224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2" descr="https://fm.cnbc.com/applications/cnbc.com/resources/img/editorial/2017/08/17/104659245-GettyImages-832750916-robert-e-lee.530x298.jpg?v=1502997479"/>
          <p:cNvPicPr>
            <a:picLocks noChangeAspect="1"/>
          </p:cNvPicPr>
          <p:nvPr/>
        </p:nvPicPr>
        <p:blipFill>
          <a:blip r:embed="rId3"/>
          <a:srcRect l="6986" r="11029"/>
          <a:stretch>
            <a:fillRect/>
          </a:stretch>
        </p:blipFill>
        <p:spPr>
          <a:xfrm>
            <a:off x="1285362" y="1942286"/>
            <a:ext cx="3922647" cy="2690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https://upload.wikimedia.org/wikipedia/commons/thumb/d/da/Jan_Pieterszoon_Coen.jpg/220px-Jan_Pieterszoon_Coen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32880" y="2669490"/>
            <a:ext cx="2937756" cy="39259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" descr="https://www.powned.tv/media/125666/spaanse-piet.jpg?anchor=center&amp;mode=crop&amp;quality=80&amp;width=1024&amp;height=576&amp;rnd=131545203930000000"/>
          <p:cNvPicPr>
            <a:picLocks noChangeAspect="1"/>
          </p:cNvPicPr>
          <p:nvPr/>
        </p:nvPicPr>
        <p:blipFill>
          <a:blip r:embed="rId6"/>
          <a:srcRect l="18056" r="10521"/>
          <a:stretch>
            <a:fillRect/>
          </a:stretch>
        </p:blipFill>
        <p:spPr>
          <a:xfrm>
            <a:off x="2079802" y="4836618"/>
            <a:ext cx="3128208" cy="24636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/>
          <p:cNvSpPr/>
          <p:nvPr/>
        </p:nvSpPr>
        <p:spPr>
          <a:xfrm>
            <a:off x="5151519" y="2198171"/>
            <a:ext cx="3955410" cy="67417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18191B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http://cdn.webshopapp.com/shops/52527/files/230283860/authentieke-kruidnoten-voc-kruiden.jpg"/>
          <p:cNvPicPr>
            <a:picLocks noChangeAspect="1"/>
          </p:cNvPicPr>
          <p:nvPr/>
        </p:nvPicPr>
        <p:blipFill>
          <a:blip r:embed="rId3"/>
          <a:srcRect l="17802" t="13223" r="18403"/>
          <a:stretch>
            <a:fillRect/>
          </a:stretch>
        </p:blipFill>
        <p:spPr>
          <a:xfrm>
            <a:off x="1093146" y="826873"/>
            <a:ext cx="3447397" cy="5905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Image result for Speculaas kruiden"/>
          <p:cNvPicPr>
            <a:picLocks noChangeAspect="1"/>
          </p:cNvPicPr>
          <p:nvPr/>
        </p:nvPicPr>
        <p:blipFill>
          <a:blip r:embed="rId4"/>
          <a:srcRect t="-284" b="284"/>
          <a:stretch>
            <a:fillRect/>
          </a:stretch>
        </p:blipFill>
        <p:spPr>
          <a:xfrm>
            <a:off x="5151519" y="2789066"/>
            <a:ext cx="3835962" cy="29897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8"/>
          <p:cNvSpPr txBox="1"/>
          <p:nvPr/>
        </p:nvSpPr>
        <p:spPr>
          <a:xfrm>
            <a:off x="6424885" y="2359627"/>
            <a:ext cx="140866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>
                <a:solidFill>
                  <a:srgbClr val="DCE0CE"/>
                </a:solidFill>
                <a:uFillTx/>
                <a:latin typeface="Calibri"/>
              </a:rPr>
              <a:t>VOC KRUIDEN</a:t>
            </a:r>
          </a:p>
        </p:txBody>
      </p:sp>
      <p:sp>
        <p:nvSpPr>
          <p:cNvPr id="6" name="Rectangle: Rounded Corners 12"/>
          <p:cNvSpPr/>
          <p:nvPr/>
        </p:nvSpPr>
        <p:spPr>
          <a:xfrm>
            <a:off x="5270967" y="2309938"/>
            <a:ext cx="3716505" cy="4379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DCE0C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6424885" y="2359627"/>
            <a:ext cx="1408669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b="1" i="0" u="none" strike="noStrike" kern="1200" cap="none" spc="0" baseline="0">
                <a:solidFill>
                  <a:srgbClr val="DCE0CE"/>
                </a:solidFill>
                <a:uFillTx/>
                <a:latin typeface="Calibri"/>
              </a:rPr>
              <a:t>VOC KRUIDEN</a:t>
            </a:r>
          </a:p>
        </p:txBody>
      </p:sp>
      <p:sp>
        <p:nvSpPr>
          <p:cNvPr id="3" name="Rectangle: Rounded Corners 12"/>
          <p:cNvSpPr/>
          <p:nvPr/>
        </p:nvSpPr>
        <p:spPr>
          <a:xfrm>
            <a:off x="5270967" y="2309938"/>
            <a:ext cx="3716505" cy="4379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2701" cap="flat">
            <a:solidFill>
              <a:srgbClr val="DCE0C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9" y="680286"/>
            <a:ext cx="9669761" cy="61991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3470" y="909635"/>
            <a:ext cx="4907264" cy="1354217"/>
          </a:xfr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 algn="l"/>
            <a:r>
              <a:rPr lang="nl-NL" b="1">
                <a:latin typeface="Calibri" pitchFamily="34"/>
              </a:rPr>
              <a:t>Praktische opdracht</a:t>
            </a:r>
            <a:br>
              <a:rPr lang="nl-NL" b="1">
                <a:latin typeface="Calibri" pitchFamily="34"/>
              </a:rPr>
            </a:br>
            <a:r>
              <a:rPr lang="nl-NL" i="1">
                <a:latin typeface="Calibri" pitchFamily="34"/>
              </a:rPr>
              <a:t>Betwist erfgoed</a:t>
            </a:r>
            <a:endParaRPr lang="nl-NL" sz="3200" i="1">
              <a:latin typeface="Calibri" pitchFamily="34"/>
            </a:endParaRPr>
          </a:p>
        </p:txBody>
      </p:sp>
      <p:sp>
        <p:nvSpPr>
          <p:cNvPr id="3" name="AutoShape 6" descr="https://cdn.barcelonalowdown.com/barcelona-lowdown/uploads/2017/05/Christopher-Columbus-Monument-Viewpoint.webp"/>
          <p:cNvSpPr/>
          <p:nvPr/>
        </p:nvSpPr>
        <p:spPr>
          <a:xfrm>
            <a:off x="282577" y="936629"/>
            <a:ext cx="9515475" cy="56864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grayscl/>
          </a:blip>
          <a:srcRect l="23373" t="9616" r="26058" b="6171"/>
          <a:stretch>
            <a:fillRect/>
          </a:stretch>
        </p:blipFill>
        <p:spPr>
          <a:xfrm rot="10799991">
            <a:off x="5951619" y="2263853"/>
            <a:ext cx="2903622" cy="39480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1478" y="401055"/>
            <a:ext cx="8865857" cy="6463381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nl-NL" sz="2800" b="1">
                <a:latin typeface="Calibri"/>
              </a:rPr>
              <a:t>Contrasterende erfgoedvisies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/>
              </a:rPr>
              <a:t>Multiperspectiviteit</a:t>
            </a:r>
            <a:endParaRPr lang="nl-NL" sz="2800">
              <a:latin typeface="Calibri"/>
            </a:endParaRPr>
          </a:p>
        </p:txBody>
      </p:sp>
      <p:sp>
        <p:nvSpPr>
          <p:cNvPr id="3" name="AutoShape 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4887916" y="362743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AutoShape 4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040309" y="37798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AutoShape 1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192713" y="393224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12" y="2248911"/>
            <a:ext cx="5571009" cy="39762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53576" y="2685007"/>
            <a:ext cx="384861" cy="18848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46" y="2666564"/>
            <a:ext cx="635087" cy="21287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4887916" y="362743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AutoShape 4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040309" y="37798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AutoShape 1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192713" y="393224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2" descr="Statue of Peace. Sad looking Korean woman in traditional garb with clenched fists. Park-like background with tree trunks and leaves on ground. Autumn setting."/>
          <p:cNvPicPr>
            <a:picLocks noChangeAspect="1"/>
          </p:cNvPicPr>
          <p:nvPr/>
        </p:nvPicPr>
        <p:blipFill>
          <a:blip r:embed="rId3"/>
          <a:srcRect l="6922" r="4235"/>
          <a:stretch>
            <a:fillRect/>
          </a:stretch>
        </p:blipFill>
        <p:spPr>
          <a:xfrm>
            <a:off x="0" y="-9"/>
            <a:ext cx="10080629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114800" y="459495"/>
            <a:ext cx="5494529" cy="135421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Statue of peace</a:t>
            </a:r>
            <a:br>
              <a:rPr lang="nl-NL" sz="44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</a:br>
            <a:r>
              <a:rPr lang="nl-NL" sz="4400" b="0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Mangal" pitchFamily="2"/>
              </a:rPr>
              <a:t>Korean comfort women</a:t>
            </a:r>
            <a:endParaRPr lang="nl-NL" sz="3200" b="0" i="1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12120" y="386370"/>
            <a:ext cx="3812142" cy="6688195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nl-NL" sz="2800" b="1" i="1">
                <a:latin typeface="Calibri"/>
              </a:rPr>
              <a:t>Betwist erfgoed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Vorm tweetallen en meld deze bij mij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Ga op zoek naar een boeiend erfgoeditem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UNESCO-brochure ‘</a:t>
            </a:r>
            <a:r>
              <a:rPr lang="nl-NL" sz="2800" i="1">
                <a:latin typeface="Calibri"/>
              </a:rPr>
              <a:t>betwist erfgoed</a:t>
            </a:r>
            <a:r>
              <a:rPr lang="nl-NL" sz="2800">
                <a:latin typeface="Calibri" pitchFamily="34"/>
              </a:rPr>
              <a:t>’ als startpunt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09" y="386370"/>
            <a:ext cx="4774530" cy="69094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4492" y="1853479"/>
            <a:ext cx="5381152" cy="1926357"/>
          </a:xfrm>
        </p:spPr>
        <p:txBody>
          <a:bodyPr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nl-NL" b="1">
                <a:latin typeface="Calibri" pitchFamily="34"/>
              </a:rPr>
              <a:t>Praktische opdracht</a:t>
            </a:r>
            <a:br>
              <a:rPr lang="nl-NL" b="1">
                <a:latin typeface="Calibri" pitchFamily="34"/>
              </a:rPr>
            </a:br>
            <a:r>
              <a:rPr lang="nl-NL" i="1">
                <a:latin typeface="Calibri" pitchFamily="34"/>
              </a:rPr>
              <a:t>Betwist erfgoed</a:t>
            </a:r>
            <a:endParaRPr lang="nl-NL" sz="3200" i="1">
              <a:latin typeface="Calibri" pitchFamily="34"/>
            </a:endParaRPr>
          </a:p>
        </p:txBody>
      </p:sp>
      <p:sp>
        <p:nvSpPr>
          <p:cNvPr id="3" name="AutoShape 6" descr="https://cdn.barcelonalowdown.com/barcelona-lowdown/uploads/2017/05/Christopher-Columbus-Monument-Viewpoint.webp"/>
          <p:cNvSpPr/>
          <p:nvPr/>
        </p:nvSpPr>
        <p:spPr>
          <a:xfrm>
            <a:off x="282577" y="936629"/>
            <a:ext cx="9515475" cy="56864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12" descr="Fichier:Christopher Columbus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1742" y="1987521"/>
            <a:ext cx="2980212" cy="358463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/>
          <a:srcRect r="1311"/>
          <a:stretch>
            <a:fillRect/>
          </a:stretch>
        </p:blipFill>
        <p:spPr>
          <a:xfrm>
            <a:off x="1621569" y="2235863"/>
            <a:ext cx="8459050" cy="53238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25003" y="412129"/>
            <a:ext cx="9137791" cy="6616991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nl-NL" sz="2800" b="1">
                <a:latin typeface="Calibri" pitchFamily="34"/>
              </a:rPr>
              <a:t>Kernbegrippen</a:t>
            </a:r>
            <a:endParaRPr lang="nl-NL" sz="2800">
              <a:latin typeface="Calibri" pitchFamily="34"/>
            </a:endParaRP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 pitchFamily="34"/>
              </a:rPr>
              <a:t>Nationaal</a:t>
            </a:r>
            <a:r>
              <a:rPr lang="nl-NL" sz="2800">
                <a:latin typeface="Calibri" pitchFamily="34"/>
              </a:rPr>
              <a:t> </a:t>
            </a:r>
            <a:r>
              <a:rPr lang="nl-NL" sz="2800" i="1">
                <a:latin typeface="Calibri" pitchFamily="34"/>
              </a:rPr>
              <a:t>erfgoed</a:t>
            </a:r>
            <a:r>
              <a:rPr lang="nl-NL" sz="2800">
                <a:latin typeface="Calibri" pitchFamily="34"/>
              </a:rPr>
              <a:t> en </a:t>
            </a:r>
            <a:r>
              <a:rPr lang="nl-NL" sz="2800" i="1">
                <a:latin typeface="Calibri" pitchFamily="34"/>
              </a:rPr>
              <a:t>nationale identiteit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 pitchFamily="34"/>
              </a:rPr>
              <a:t>Globalisering</a:t>
            </a:r>
            <a:r>
              <a:rPr lang="nl-NL" sz="2800">
                <a:latin typeface="Calibri" pitchFamily="34"/>
              </a:rPr>
              <a:t> en sociale media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Identiteit: </a:t>
            </a:r>
            <a:r>
              <a:rPr lang="nl-NL" sz="2800" i="1">
                <a:latin typeface="Calibri" pitchFamily="34"/>
              </a:rPr>
              <a:t>inclusie</a:t>
            </a:r>
            <a:r>
              <a:rPr lang="nl-NL" sz="2800">
                <a:latin typeface="Calibri" pitchFamily="34"/>
              </a:rPr>
              <a:t> en </a:t>
            </a:r>
            <a:r>
              <a:rPr lang="nl-NL" sz="2800" i="1">
                <a:latin typeface="Calibri" pitchFamily="34"/>
              </a:rPr>
              <a:t>exclusie</a:t>
            </a:r>
          </a:p>
          <a:p>
            <a:pPr lvl="0" algn="l">
              <a:lnSpc>
                <a:spcPct val="150000"/>
              </a:lnSpc>
            </a:pPr>
            <a:endParaRPr lang="nl-NL" sz="2000"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50762" y="463637"/>
            <a:ext cx="9112032" cy="6565483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nl-NL" sz="2800" b="1">
                <a:latin typeface="Calibri" pitchFamily="34"/>
              </a:rPr>
              <a:t>Adviezen UNESCO-brochure</a:t>
            </a:r>
            <a:endParaRPr lang="nl-NL" sz="2800">
              <a:latin typeface="Calibri" pitchFamily="34"/>
            </a:endParaRP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 pitchFamily="34"/>
              </a:rPr>
              <a:t>Behouden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 pitchFamily="34"/>
              </a:rPr>
              <a:t>Aanpassen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 pitchFamily="34"/>
              </a:rPr>
              <a:t>Verwijderen</a:t>
            </a:r>
            <a:endParaRPr lang="nl-NL" sz="2000" i="1">
              <a:latin typeface="Calibri" pitchFamily="34"/>
            </a:endParaRPr>
          </a:p>
        </p:txBody>
      </p:sp>
      <p:pic>
        <p:nvPicPr>
          <p:cNvPr id="3" name="Picture 2" descr="https://www.vmt.nl/-/media/B28FAB5562C6C5127FA9D8EC30F5F7B4.jpg"/>
          <p:cNvPicPr>
            <a:picLocks noChangeAspect="1"/>
          </p:cNvPicPr>
          <p:nvPr/>
        </p:nvPicPr>
        <p:blipFill>
          <a:blip r:embed="rId3"/>
          <a:srcRect l="5836" t="12702" r="6317" b="11521"/>
          <a:stretch>
            <a:fillRect/>
          </a:stretch>
        </p:blipFill>
        <p:spPr>
          <a:xfrm>
            <a:off x="517833" y="3545988"/>
            <a:ext cx="3208419" cy="39142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s://images1.persgroep.net/rcs/r_XYq2SzV0sCgzGPJabR7sHBrmM/diocontent/64659380/_crop/0/0/3278/2624/_fitwidth/763?appId=2dc96dd3f167e919913d808324cbfeb2&amp;quality=0.8"/>
          <p:cNvPicPr>
            <a:picLocks noChangeAspect="1"/>
          </p:cNvPicPr>
          <p:nvPr/>
        </p:nvPicPr>
        <p:blipFill>
          <a:blip r:embed="rId4"/>
          <a:srcRect l="3389" r="15787"/>
          <a:stretch>
            <a:fillRect/>
          </a:stretch>
        </p:blipFill>
        <p:spPr>
          <a:xfrm>
            <a:off x="4196538" y="1725765"/>
            <a:ext cx="5420325" cy="53702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12120" y="386370"/>
            <a:ext cx="3812142" cy="6688195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nl-NL" sz="2800" b="1" i="1">
                <a:latin typeface="Calibri"/>
              </a:rPr>
              <a:t>Betwist erfgoed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Ga in tweetallen op zoek naar een boeiend erfgoeditem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UNESCO-brochure ‘</a:t>
            </a:r>
            <a:r>
              <a:rPr lang="nl-NL" sz="2800" i="1">
                <a:latin typeface="Calibri"/>
              </a:rPr>
              <a:t>betwist erfgoed</a:t>
            </a:r>
            <a:r>
              <a:rPr lang="nl-NL" sz="2800">
                <a:latin typeface="Calibri" pitchFamily="34"/>
              </a:rPr>
              <a:t>’ als startpunt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>
                <a:latin typeface="Calibri" pitchFamily="34"/>
              </a:rPr>
              <a:t>Een rubric volgt in de volgende bijeenkomst</a:t>
            </a:r>
            <a:endParaRPr lang="nl-NL" sz="2800" i="1">
              <a:latin typeface="Calibri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09" y="386370"/>
            <a:ext cx="4774530" cy="69094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/>
          <a:srcRect r="29845"/>
          <a:stretch>
            <a:fillRect/>
          </a:stretch>
        </p:blipFill>
        <p:spPr>
          <a:xfrm rot="10799991">
            <a:off x="-1" y="-1"/>
            <a:ext cx="10080619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554419" y="579729"/>
            <a:ext cx="4907264" cy="1354217"/>
          </a:xfr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 algn="l"/>
            <a:r>
              <a:rPr lang="nl-NL" b="1">
                <a:latin typeface="Calibri" pitchFamily="34"/>
              </a:rPr>
              <a:t>Praktische opdracht</a:t>
            </a:r>
            <a:br>
              <a:rPr lang="nl-NL" b="1">
                <a:latin typeface="Calibri" pitchFamily="34"/>
              </a:rPr>
            </a:br>
            <a:r>
              <a:rPr lang="nl-NL" i="1">
                <a:latin typeface="Calibri" pitchFamily="34"/>
              </a:rPr>
              <a:t>Betwist erfgoed</a:t>
            </a:r>
            <a:endParaRPr lang="nl-NL" sz="3200" i="1">
              <a:latin typeface="Calibri" pitchFamily="34"/>
            </a:endParaRPr>
          </a:p>
        </p:txBody>
      </p:sp>
      <p:sp>
        <p:nvSpPr>
          <p:cNvPr id="4" name="AutoShape 6" descr="https://cdn.barcelonalowdown.com/barcelona-lowdown/uploads/2017/05/Christopher-Columbus-Monument-Viewpoint.webp"/>
          <p:cNvSpPr/>
          <p:nvPr/>
        </p:nvSpPr>
        <p:spPr>
          <a:xfrm>
            <a:off x="282577" y="936629"/>
            <a:ext cx="9515475" cy="56864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cdn.barcelonalowdown.com/barcelona-lowdown/uploads/2017/05/Christopher-Columbus-Monument-Viewpoint.webp"/>
          <p:cNvSpPr/>
          <p:nvPr/>
        </p:nvSpPr>
        <p:spPr>
          <a:xfrm>
            <a:off x="282577" y="936629"/>
            <a:ext cx="9515475" cy="56864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6" descr="http://news.goruck.com/wp-content/uploads/2011/10/DSC_0107.jpg"/>
          <p:cNvPicPr>
            <a:picLocks noChangeAspect="1"/>
          </p:cNvPicPr>
          <p:nvPr/>
        </p:nvPicPr>
        <p:blipFill>
          <a:blip r:embed="rId3"/>
          <a:srcRect l="4592" r="6766"/>
          <a:stretch>
            <a:fillRect/>
          </a:stretch>
        </p:blipFill>
        <p:spPr>
          <a:xfrm>
            <a:off x="0" y="0"/>
            <a:ext cx="10080629" cy="7559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61478" y="401055"/>
            <a:ext cx="8865857" cy="6463381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nl-NL" sz="2800" b="1">
                <a:latin typeface="Calibri"/>
              </a:rPr>
              <a:t>Contrasterende erfgoedvisies</a:t>
            </a:r>
          </a:p>
          <a:p>
            <a:pPr marL="457200" lvl="0" indent="-457200" algn="l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nl-NL" sz="2800" i="1">
                <a:latin typeface="Calibri"/>
              </a:rPr>
              <a:t>Waardigheid</a:t>
            </a:r>
            <a:r>
              <a:rPr lang="nl-NL" sz="2800">
                <a:latin typeface="Calibri"/>
              </a:rPr>
              <a:t> of ‘dark tourism’</a:t>
            </a:r>
          </a:p>
        </p:txBody>
      </p:sp>
      <p:sp>
        <p:nvSpPr>
          <p:cNvPr id="3" name="AutoShape 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4887916" y="362743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AutoShape 4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040309" y="37798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AutoShape 12" descr="data:image/jpeg;base64,/9j/4AAQSkZJRgABAQAAAQABAAD/2wCEAAkGBxMTEhUSExMWFhUWFxgZGBgYGBsdGxgYGRodGxkYGhkfHiggIBolHhoYITEhJSkrMS4uGiAzODMtNygtMCsBCgoKDg0OGhAQFy0lHyUtLS0tLS0tLS0tLS0tLS0tLS0tLS0tLS0tLS0tLS0tLS0tLS0tLS0tLS0tLS0tLS0tLf/AABEIAOEA4QMBIgACEQEDEQH/xAAcAAABBQEBAQAAAAAAAAAAAAAAAwQFBgcIAgH/xABLEAABAgQDBQUEBQYMBgMAAAABAhEAAxIhBDFBBQYiUWEHEzJxgUKRocEUI7HR8CQzUnKTsiU0NUNUYnOSosLh8QgVFlOCgxdEs//EABcBAQEBAQAAAAAAAAAAAAAAAAABAgP/xAAhEQEBAAIDAAIDAQEAAAAAAAAAARExAiFBElETIjJCA//aAAwDAQACEQMRAD8A3CKr2pD+CsX/AGf+ZOkWqKx2mfyXiv7MfvJgOb8UmqXxEua9HuAdHPIEC+TPa33EBpi87Fm+Gb3N/tj1ZSWLuAVAjMOtCLcz9YrOPuKknjJbMWBdrhw+rGzxtp7wybXJOfxFnv5w5BFQv4b+esM0IUqlIB4iANcy0fZcpVQAzJSPemKJbHKSkpqFwiWBkSXANtXKbt0h/gJTpJmSiWpZLixBVclzqTZi1+cJHCutKyOIJlcRNm7qX6c4foWe7UrJJU4vfM+IaHO34OoqF2xJSmQ6CooUpI4jxS1A1FKr0sQlTKSBkRzePkEqskN/WI9pzwgeQz06xM7xyQyZf9aUCHs6BNUR7yb9Yj1Kuw8m5ZtEovGA2SETXCgVEKU5SAQQUgZNa9+ZHnEpMLB1LBbmwHupJ+MMNm4QJWlVSlqUhbrUc7y9MgOQHMx8mpUCpRF3tTowJqBYOQCwOil9I6xsvPnBimz2BCUmxqAp8RSVXBYiwzaPmBxDYRK/6pZuqiE/KIqashNAICXFgAzJmJIbq/N7nmXh/srCV4OUg9T/AIlENbJ2hKiAMwqUo83N+qj8cody5RZ/xYvExL2KAXcZEEC2vr+HiQw2DSjIX5/IdIYMInZifFbILD+YyHLw35unlFXwRsnqn5CLYlHdzJt+HiYMSXKArO5N15Zlw3Wq7NkFRSlmdIzyuEl+tiD1cc4zUO0Okg8qiLa2+cS2wiUocZJXxZ5a/wC0IY7DEKRICHVMSSg6Brl7u5FQy06Q6kBUh3SFVTF6senUPbJ8+kUO5M8rKgZdATmVMC4D6NnUk2JDecKnCvnTew0HNtSb9fsiMRjKZkwcReZ7JKSGSkNcqqsAdAX8yXf05J4SVub8Qc2vmCm1ssjFiqxvVicRKmhCKACmpIuCWLF7Pn52bMmJHZKZi5QXMCCTUQGD0g0h0u7WJcDURFb5zkFUpKTUQmYzgBnKOXlo8WLYE4/RJVWdKXeoh3ezDyPneMzaekNqrpw81KkFIoU2RDkPZxVpodIjd0EBRnswFMtiVdZjgacrnL1ETW3JqPo87IOhXhZOepSVP7kvlyiJ3FWfr3SUj6tjcZFQJbQCzfKL/o9aj2YKPcTgUhNOIULF3+rll8hz+yLjFQ7NlgysQxf8pVfr3ct9L+cW+OHLdYuxBBBGUEVjtND7LxbZ93/mEWeK12kKI2ZiiMxL/wAwgOcJSw6yS1Mtnt/3pV+WkPJ8sKKqQQC7A5gPZ+rAGItIKRMt7LNl/OItEsZhqW7VO5Pmq/2t6RtopgcEpS5dIqNSSw0p4rnIC2p5xJStnTUS1Ggglik0uxAN2zsAdNAPaEJSdoGQUUtxC4L+yEkD1KlafYIkJm8E7iaX4QSfq5gpAZySq1nfq3m25henvdkmZKLpeYlTEm5YooCXd2Cgn3kRJTMCD3bpZu7pHIpCiUi9g1T86k/oxWtl7Orn92pQY94s2JJZRdJuzmqonqLOxi0Sdmd0tBSpw5DMAwCV3tbMpGXK8WaWKzvUpDy5iCopUtL2LVUKsCdSCC3V4i0yiVOpnew0A0DanW8Tu86z3MknTFTW9DPAHy9IhweIHO4YDMmJdouMtKpK5aiozFzOFSywCQKVGlOgLEJTe6gCYkp2EdBSS/CrKwrCgaqeT0lrgW53h9oYWfMlEzGBITTLSQ6Wmyy9btVl0tpeFcFsuaKQqxs7hSiprlydGDaGwvdjuNDGyQklsr6c1im5zsxfS2eUS2wEth5Y6F/Ny/xeIWdLUlS0kuaxezl+7I9wIHRukTmxfzEtuR+0xZsmz2PsfBH2NKg560pxRCndXEgBv5oSVLdzrw+lXSCQiWqZKYm0upIydNKE3a3sJPMMxsS8VvQVJmDEgBX0db0nUKCAoANc2l9b2vaH2xtppxM1E5MuhFC0gkiokUk5WpF/OMe4ZMdt7QmJXgyFhDqmoKkpC3LywBxXyJNmJDkZxM4lK5akOozPzi6UgJVQlBy4r5yw7j4xF7exAmzvoRlJ7opQ0y4KZ82sy1JILNY5i5qHQuN1ElMtKiQVFVKiSS4qpZNs6go6Akl9CE2F8MZjrWU8KiVUMKhmeLiCTZgRUwIZjZnhmWQaA1YSpLMOIAhYByIBSfKoXYGIndszl4WtSwSEkBJUeFnACrO/3RJTyAsJ7wALcp8NymlK2KnB4FDIeyrWLFVPtHlpRMkUgJKkzHYZsUfHi/GRsu68oKwUkHVP2KI8tGiq9oa1FckFRPBMLmlw9DpskAC2ebHNnef3YWj6HhUqY1ILBVwTWrIZPSJhy0EZn9VJt93s2ckYaYoEUgIJfotNwYityWmGc4Ngik6l6mI+XOJzeZAGExTi1IszC6wcsvaAfoHivdn08Fc7kQi4JD+PkXbLPnC/0etd7N5dMrEJclsQWJdy8mUT53JHpFvivbkoAkrbWYTr+ika+UWGOPLdYuxBBBGUEVvtHH8G4r9QfvJiyRXO0X+TsT+oP30wg5oxiCkrF/CXB51y4XBUFrqLl7+ZP2Alo+46WXWTrKUfXga3ugm2KgnK3qxHF6m/rG/Wiu1JqqAoBxLLs92I4gD6A+kTUveAYtKZMtMxuAzVkgMkEVJtnVlpYm3KKUQUkEWLA9XcEe4xoXYPsmUU4lS5KS5TZTLYBcwAB3D6EjNoucGcKTt2TQpE1KymYFOGydrqfIFmGri0WndnFqmy61rKlAM7AM5Li2vCn3ecbIrYmGNjhpJfnKR90VrfuXhsNJQumXKBWzpSEuyFFrC5tYQ48u1l7YdvdJmScSZYUpSJswTkJJLJUQtK2e2ZJYaM+ke8GihaXuQQ555P6PC+8e0/pBkTRIWhKVTKJiiOMDhWAkPqxc2sbw0DrPDa7Oc21YEZ+fWL6er7s+aucriQEyVS1JSC9S3KXV0DZe+9oqqcXPRie676pnUCtVRZgRUlixNWZZ8wwIZ9id8KeNMoFCSUBRXmo3alnBZILeYzjzJlKm4lU1NRlplkAlJAAJdSQCHdySS+vJgdZytSWIUrxe0Sk9Sa03yz6dAMonNjJaRLB5H7TEPPFwBqtLPzqBD/AHxNbMP1KP1Y3NrC06cEt+ND90ePpAcaggm2ZZ9PSI3Gz3v5+51APHmsvnkFfMfOLlck0lQlTlWJTLmm5zJRr0seeuWtTWCMLLQsum4aWXMyWyVAAsAXQLuMnJNjFy2eQp3A8K7FuIKCag3IMn+8Yadn+73fzXSgBKUkTFkOAFAilIyvfhDPrGOTNVrCz097MPdoRKKae6J7yUmuZJyqATZRWsJIABByF4lMJNmSpYoW6DTLCZhAMuabyykhIAAPs0hilj013Z24eAlO2HQskue8FQzBsk8IDgGw0iTVsDClHd/RpISzUiWkD4COfzZyxObhZcnHzZpIAUuWoJBF1rMtJcGz3Wq4DWVUXLPNvTkkomEBXcqUFJLHgWpJC08wyaS2QU5sItm3+z8S3m4RNSX45BYltTLKsyzhlG4UWULAwEnZyrFa0JsaeFyHZieKlRCQLtmSY3xudNTtTd8Zve93NoCUq7wAZ2l93e1vEo25iJjZeImS8Jh5qUlVymkAk0idMUQq+VF30KGdlOGe3JCkmRKUtKqAU5cATY3UpyVK1OjC7vDrd3BCaEoWVKlAKJllakgcSmUEhv0gLHMklmSS9PUjt2cmbgZylcPegBIJuQFOmnKpwCtxoTmA8VfcZClGcEEBTSyhRPCVVMz8i7OHzs+Rn95cBLlS01GsEFA7xRJSnh/NhIschUxa1xrA7GCKlNUpRApCQaSqpJY0lJ0zFnKc8oXZdtv7PZhVhlLIAK11MNBQhvVr+sWiKT2T4wzcLNWzAzrC1h3UuzgAFsshZg1ou0ceW2LsQQQREEVrtH/k3E/qD99MWWK32jKA2biSQ4CAT5BaYQc67ZOYdh3IHkFGV9jwTpKlKUTwvkOWVI82Z/WPOOB4qgfzY9QFSgGHlEiqWqpT3U9+Ts5HkCWjbROVgiUuC+gBz8JOfOzRqnYlgRLTiiHZRlW0SfrCWGjkxm8hahlyW3QsW9zgxqvY+Pq5/wCsi/oo/OF0VoUUDtnQDhJBLEDFIcHkUTHtm7Wte8X+Kf2o4PvcJLSXpGIllTZgMoE5jnGZtmMRxmMmKaYEpCEhYlS2TQg942QuTwAuR7RFy7xknGBPCSKWUA7ksXzLB2cw723g5sniUgFPeMhaRSlXApqUk6CxbVLPaL52Z9nCMTKRjMYCUKAMuU5FQGS1qB8J0SGcXNi0btw0hNnTJy5qESgVhCpUvukhSjLKUgLqSHAApIrf4xdJWxMQoMmTMApUniSU5szhTHSNMw+HQgUoSlI5JAA9whWJ+Sw+TIcdu9ikzEnuFlAWg2TVapzk+ULoChKZjUAzNdwWZo1eEpmHQpQUUpKk3BIDjyMan/VfkzvAblYiakKWUyQXsRUq5PsggCx1L9IdY7cWaHVLmoWf0SCnV83I97Rf4Iz+Ss/Ks62FufPN5n1Q4gxLm4SHpBbMG766xct3NiIwchMiWSQCSVFnUom5Leg8gIk4Il5WluRBBBGUEYjv1gF4baqlVzBh56BMAKld3WagtID02Ka20r8o26GW19lysTKVJnIC0KFwcwdCDmFDQiLLirHO28KnKFAAgVuQVckuOFQdmOunURM7m7bTSJBSkG9Kg4ClElkqBcgh2GfNhHjfDdU4ZCpZWSZa5igW8cpSUs/JWeWriGGBny5EsT0GpTuZZSkKHFU+VTJamlNnUPI9pvLXplt6apUybWVj608DkgcWl2bo3uh1sEgKmO7hOoakjMDkb/DrD/D4Bcxa5kxSXnBVKkBwlS2DXzoqbO9JD6QvitlKlzJ0xLUrzB8Qdisvlcqz0hj1Wk9ligcLMa316veUIJ+JMXOKZ2WJ/JprazyW5fVy7Rc45ctsXYgggjKCKx2mgnZeKAzoDf30xZ4r+/yX2fiBzSP30wg56xeDSmZOoukoFKs3+sk3ckmxcZ3Z9YkJKg5Z/EwfM8IdX+F//KPKJb3IYKSGBzp76S7jmRfKH8jDlU4uPaWfVkpb0rS8dpO2imFw5WQE6BT+rAfafjGpdmWD7uTNycqS7cwgD5P6xTcNKALsxuPIfgCL/uKlpK/1/wDKmLzn6lnSyxTO13FKlbOXMQWImyXLA2MwJOfnFzil9sQP/KZ5AchUgt/7pb/B44xli+9eKMzDSkVhREwEkNnSsGwtd/hHQW5m0Jc/A4aZKakykBh7JSkJUg9UkEekc64w14OUBchaibZCkkhmzqV7hD3cre7EYCYe6Yy1KNcpXhUQMwRdKmAFQ0FwWEb5TLVdLwRRNk9q2AmsmYpchWXEkqSTqy0g20dQTlFilb2YBWWMw/7VAPuJeOeGUzBEBit9tnS3qxsgtchKws/3UuYqG3+2CQngwctU1RFpixRLDkh6SyyQ2RCfMRcDToIxPAdq2NlEpnS5c3oo0KBJNqkpppbLhdmuY2HZG0E4iTLno8MxIUOji4PUFwfKFmDB3BBBEBBBBAEENsbj5UoPMmJRyc3PQDMnyjNd+O0haGl4VFIUuhUxYLkF/AkENl4jfOwziyWrglvjtOXOxU1kpmSpYKSCbLUkMpOdmNnvcPo8VKTsRC5au7WEqQoVrsy5anUCSbCYkljfLhL2hLZuOVNmLlTEoQDwigFIIcv4iQ4z0s/SEcSiaglFdknIM3mOb2OT2jt40dYbHFK+7WtQQnIoYGxcGwdnTcBiekJ4jac5aiEKJTqFUupLB3UkZFhzNhnpB4vaSu84ChV7kg8OhbLTN30h5hBWCSbixNwA4tchiM+et4mRsnZPiAvCzGbhnEHp9XLIfqxHwi7Rn/YwkDCTwHtiVP8AspXvjQI5cts0QQQREEVvtHnKRs3EqS1QQCHyepOcWSK12kJfZuJHNA/fTCDm6Xt7EGYlwliQCEpZ0haVEBzYugaw9XvrMw86agIRMTWXLqBK7BZBc8NQLWsGhv8A8vRWgLPC6Qsgey4qIAGYAf8A3irYlFz0t6xu2xWrbD32kzlJQUGWSkkla0hII9kHMueYHxaNh3FmBUhZSQR3hDjKyUgxypu9je6nAlFYUCgpGagqwAfV2PpHT/Zct8FpaYoMAzME2aLedvHsz0t8VftNQDs3EVZDuyfSag/KLRFd7Q5SlbOxIS1VAIfJwpJD+6OcRgU8hUs92gIAmGwJJZiQ6lEk5jp9kRcoOosXPQo+zOJZGA+lLTKC0y01E6cRZgw1Odz/AKhjtXZaJBlgT0Tf0qA+t7uR+NAY61tJLwCqakhRa1IsVqYkJHOwOeXqIT2lLlqDoV4UrNfD7AIYX1NLAOSCNEmGmF2mpphBITUGuWDg1urkQAOruLiy2BlLxU2q4UpBJqIFTJ4y6QM1DIDJRLQQ1kYVkqqUEFKXvkouALvyUVN0OUMtibQSid9ekrlsRk9lJISpKTZRqCfjEtPwyApJUspSFCpUr2aiAaR1JYZ3FoTx0iQO5WiuoYhKJilq8SkgBVieYWTa1QBYulMHmXhVmfMkpQsFChZq6Ekhh4m8JKnq6Z5WDcntNOziZUxPeYczpgKUk94ginjS6qaS54A1wS/NpiR3mIRLSZiVTk0rVKWxVxEia7Fwm4Ym4IveIHGbutIE6WsTBNnUixKwgjxLtZQUGYZu8LCulNh75YHFy+9k4lBS7Go0EK/RKVMXhXGb1YKUHXipOYDJWFKc5ClLn4Rznuvhkpw80zVT0tOKQhBAFSUpzCh4iVACxLPbNn+z9qy8MmYpipZFaUqCiyAosQyQTxMPZBAuYk4xMNB3+35mtThZhlUKTWWFSgsHu1JNxQSFZOXGkUyVt3HzyAcZPZ9JhSCGvUAzsx0PyivSNvnErAxHChI4CmlIl8xU3hUwDKfRmIeH+KxssBKUsAQGYu4NjMJHNiwGrdY1iNdH+z8eQpiQSlQJU5JK2Z3e/sZ8oi9sSQSgkAMpnzJGuTP7ucRW0NrTJZ+rpSCzOHIcA3cnmYU2bPVNdU5fEGpdKQGuTkBxfi7Qz4Ze9oUgpSlwCSTxWuks3RJYXOptm7PZ+KUkpC5hzDsqphU5FnMLY3Z5UUoP6QIzcvYhv0ipvjnCc6SMPNKTLqKM0knNhdxZnyNxYxETe18CmTxKoUSUqFg7AWUHNwCGL3dsgY87S2ieFMoJSqYVKUAkgVEhPCCSxJfS1jm7yWwMPLxYnLn1KpCaQ4SplKUpgosASXTpmcneKztSU6+8lgSgFFs+FWQILc7lzqLnW37VuPYvX9EnVmr8pVSpgKk91KuW5l/9Y0GKH2OYdScHMK/EuepTB2/NywGqvo+uZ8hfI53bFEEEEQEV3tBSDs/EA5FKXblWmLFEHvufyGfl4Rn+sIs2OfNoSJhAlcKe8dJUb0o1KnuRclukQyBL7xTSErSo8IWTUEAHhBCmST6+Zzi5StnqmUgFQV4Vsk8GeatDc2Y2aGm0tjS5CiCqtRS44AFIQyiSVOXPAQGpYtqQ/W8fWqqeJwiO+X3Tgd4aGcMAeHq/Ut6R0J2OFZ2c6y5M6bdgHDjlHO8jGJBBILkEimwTY0sCSCKjdxknMOY6J7GVk7LlKJcmZOv5TVD5N6RzumV4iD35/k/Ft/2Jh55JJyiciG3zKhs/GFN1DDTymz3EtTW1vpGRz5s3j4UFPeE2JIZIqFag9qgm4Lhmd9DeNyN19n4xeLwxliYiXLw4E0TFKUFEzHCVuQAKQCkW0ILACubJ3NpHeT1vOUe8LgkIYOGIIFYNJcu7dHi+dkmyRhp2KlAF6JBJqSQQVTQGSkCkBiLgOzudOvKWRq6VXe7syxGGQDhgqfJDuEAd6lJBclHtG+aLnkIr+xsApUtMuWohRcVOxTqq+gAqt9wbpWIDeLdKRigomqXNIIE2WSlTlNLqAsvTxPkOUYnL7SVhm09npTKVxy5uq1OerlmYkNm4bNjrqe0+ziRNkhWG+oWpMslI/NqpDpDewHY8NrZXL5TvnuJjcCFKUFTpDMJssWGv1ifYHUuMuLIR0bs/81L/AFE/YIt5fRa5y3m2ZOwCpQmoVLXUyFgnu6buywaaab02LG4iOTt5ZC0S5hAmuocKUqCyalLNATwu7VPnZ46fxuDlzUGXNQmYhWaVpCknzBtGW729kafrJ2z6UrKCBJVwpct4VjW1gp7nxBgycjKvdjey5eJnYuRPTWkSwanZQUVAEpIAIuGfXV2tK76dmk5CArDhU5CVPSG7ykpUlSSHSFAuMiD0DPDrsa2VNw+KxYnIXLmKclC8wKwxCvadyatQRyjW4mbBy1tDYxkIC1EeNkpByYB0rc3JBLhtYUwM1KgohKZlaSA/iBI8TO4bkzWsWjfd6dycJjgTNRTMs02WyV2dgS3ELmyn6MbxnW0uzdUgoK+NCVMFy02SkhyVpL0hwnUgc41LmrGY7SK0zGpCUquzPoHvrxOGyAIte7bZ86YVEuRewSGDXdyBcPTnzMSW+GPwqpiUYZNQQ4VMFkqU96RqGAuGHmMo7ZmLS7HhVxJBsxqSUtzCrltPnLtPUrh0FKgpyCOJ0sTwmokA2LNkbO2hMetsqLN3gPeeEFJqSKvaI4Xtpz0hnjqkilYLKsweoi7sGIuWSCQ2cM8USApQC1MkJKl6FmpSlzYFkgvYNlFtVMYYBElKCCFFRKgS4INiguGuL3BuYktkbH79SkkqCEgqUlL3F+AdCer8IyeKxL2hRSk3TT6/6/A21i37M2vL8CVnu1IS1nSTcTKgQWIewIswzi8cVY1/sylLThlheXemgWsihFItb4D1zNvim9lk+WvCLVKmKmJM1RdTODQhxYAf7xcoxy2zRBBBGUEVntLXTszFEaIH7yYs0VftOSDsvFgkD6rM5DiFz5QHMS8UoKStKyCFFr61Ja7ufM8jeL5tOTLxCJau9S86RLAWWuUFZW5OQdYya/QNGfYyWAlx1NmPK5IyOcWfYW1RKwyjOT9f3ilSkqdLOlPFSG4HckuHNhzjpxvlU0wchIuxSZRAIASSWAPJ300jf+yZLbLkXd1TiTbPvlg5We0c44LFKQS5srNQGoDvSNdPdaOjOyJBGycMC389l/bzL31iXQuMNtppBkzQcjLWD/dMOYbbSS8mYOaF/umMIwveDe6VIWpAIWclG9Mtyy08N1KcX5fCLv2U4kTZuJnAhRUiQCoEkOkzTSxalqsqQbubxgMqfLoUCHUQkpU7EMHIGbF3L52631v/AIdy8zHK/SThz53nB/hHTlztaty2mCCCObL4RABH2CAIIIID5SHdrx9gggCCCCAoO+HZXg8ZVMlAYaeblcscCznxy7Aub1Bj1MYrvNuZisApp8rgNhNS6pSuQqaxfRQSeTx1RHidKStJSpIUlQYggEEciDYiLkcm7HxgE+laaytBQCSXBLUtnqG566AGR3twhSEoSCQQknNymy35UipA8weRh32h4KVhNsKRIlpRLlmWsIHhcpQsi5LB3sMnsIicPtGZOmzDNWgVJdw383lLQCWskkgPpqc9y9YaQOITkz1ZfIM3PpDrDqKFpYtUyXLHQ/G7wbSRRldBJpJAzDE5GxuMrG8EtQJS3MDP4RlG+9hktAwM0oUS+JWVOQWV3csadAD6xo0Zn2CK/IZ7AD8qV/8AjJ+MaZEqCCCCICKz2lSyrZmKSGcoAuWHjTcnQddIs0Qe+y0jAzyssgJFX6tSah6hw0WDlHaWCmyi5lrSxuaSAD55D8DSCVKKkVVORdibgBvhF12htaeiaEJQhRdAsPEKUmlZ4TT0D2YFxnAba2eAlOJkhKWcTpaPDLLtUEkuEHIg5Hk8bsWlpeHQJCFGl1EEcy5pUDya49PQ9D9mUunZeFDk/Vm51dSi8cyJxFgEmzuAbs5vmLc/drHUHZ2gjZmEBse5S/mbxmixR4njhV5H7I9wNGUcZ4dA4bO4Yu1uEE6W8/ONy7DMPLRMxlBU5TIcKzF5rWa2sZNsfBla1FZZIJl+F7rCrAAHiCQoi1yLuI1vsRkBM7G0uBTItezKnA53993eN+L41iCCCMIIIIIAggggCCCCAIIIIAggggObe19FW2MQM+CTZ+ctMVgbOQU1rm3IITw0l03ClO7ixGQOul7V2yJI2rPKSxUmUOv5tOXpFFmrWQxUS2T59L5xqKCtSrpSByJa3kTcX+2F9nYZlOop1Ici5pUQL5hwPPLMtDGWCFAk6tZ9bfOJFEl3cdCBm4f3qF76tAbr2D/xPENl9LUw/wDTJMaVGY9gD/QZ5KSl8UosXe8mTzjToygggggCK72hpfZ2JHNA/eEWKITfP+Jzf/D3VpizY5r2/iyhKSCK08KnzIuQXzcVU+TRBYDaK0EFDBsrXbXiDKu/OJ3fvCgLqGRmKQq1q0pTlzspN+hiryDx5OORdj8QfdGuW1u1lVssTFSlSrBaXU5YJUk8Qdha+g0fW3TO5sspwGFScxIlgvzpD/GOZsBtaWkD8lJ5nvTZ9boUQI6C3c3x2ejC4dCsXIQtMmWFIMxNSCEB0nK4yyELoXCCK/M332clqsbhw4cPMSHDkOPUEekfVb7bOACjjZASSwJmBiRmAecYRzbj5plTpiQoopnTWpqF6jcHmxZxodbxpfYAtZnY6vMow5fmHms2jX0sGbSMz2msTMRiKVVBU6cUEXCgJiiAD1SQQXjSeyPbWFw3fKnzpUipEtIrUEuxWWD8nPvjV0raYIrp362Z/T8N+1Tr6x6m78bNSSFY7DgjMGan74yiwQRX0b77NOWOwx8pqfvj4d+Nmj/72GsW/Opz5ZwFhgiBw2+mz5ighGNkKUckpmJJOtgDBiN9NnIUULxuHSoZpVMSCPMEwE9BFd/672Z/T8N+1T98ev8ArfZ1NX07D0uz96lnzZ3zgLBBEHJ3wwCiEpxkgkswExN3yaCfvhgEEheMkJIzeYmzh+fIEwE5BFdG/ezP6fhv2qfvg/672Z/T8N+1R98BifbMf4UnjpK+MpP3fExQppGQv5afJv8AWLn2q7RlT9oTpsmYmZLUJbKQp0mmWAWIs4Ib06RQlG5Dm8VTlEuoE52/3iYlOaSwK5iSHLNcELN8uFrmzOXyZhhJVwGPPJywufg49YkMIsKmGmWKWezihKWApIYhRyzuSI1CN47H1pOEm0s30hQsSbhEt7qu7vn7hlF7jPOxOYlWEnlIA/KSCAmniTJlJKqWDFVNbf1o0OM3aUQQQRARC74kDBzicgEk2fJaTYc4mohN9FqGCnFAdQSGDs/EnVx9oizZGFYnGyZqlImS0qlzHnGlSqkEhAVcJIcFyxGudmNVx+76kmuVxJsUs5sci4spJ5jrFiw2ExctSCgISlCFI+sVLCVJLWUO9UQOEFgPlCe3JuElyzTNly5hJJkyitcsnmnh+rV5Om1wqOtmdtVVsFWhQChTcgVAi3S1xFp2UZctCpywlkkUqY2Lh2yBNwGNnUk2zj7uziZc0FmUlmUlbG3UNk+RuMrvDvbe7aAkzJSnlB1GWonhUQyWOZc6HQFyQIknWYRDz9qJKxPVdUxUwcKARLKWsEqLFTKCi7vUcyzIY4CbVMC+8dCrmsKDF6ikgAW5WDNDeVRLKkTVOFrSe8aooLcRZi4NgR+q+VgAy1AkpEtlUrF0zAQkg2J4qSHGYdiIzkMsYmWGUhQDAMQblRD/AG+t2ZoTlbSLcQKnz0BdjfXPyyHKGws4AuciwYc/xpCyEa9bW5AOB+OURCqsYXcSwCPCbKLjUhQOumvWPqphW/epTUog1gMoaaMMuY+RHk4cObkFyDdrg39H5w6RJZmIVZ2JD9Ls3vijzgN3p04kBKWSWK1Hh01Yn3DKLZgt1Ed3TMxKS+YQh/RNShYdExApxxQAkpIAJZgLOSo2Njmci/Tm7kbfA9rMMxSoZ+YYxqYizCQx+7cjDyV4mRNnlSKVJsyA6gkkKSlgWJ9qFNk7El4uUMRMM1UwlpgSRZSbXdClPZ7mI3a231zgy1Sl3Bcy1gvoQXDHyA1iPkYtPtLp8gXPqdPWLmZVY/8AorCq8M2ajopSPi6A3JjCOO3DnBIVLnpnUBkpVwsOSCCQSerOTeGX/P6QEpJYCwZWWeZI65mBO8c1SeHhfIkOWvcC4fzcdOT9TpEbNxikTL2IBGWRSW15MT6w7x02rP2lP5VJHqHe7axEqDLbq9/R/eX/AA0PMeti/wCqf8CfmIwiAA6R8BaHeMRxq87e6EVey/4u/wA4yh7iVMC2QGltAPx/pDOTLKhbT7Tzh7OuFg26e5vx0hHDvSQ2vyihXDzdcxdx6eeX39YerQUJQpK/Gk0vRVVkRqRagi+cfJOz2SZkxKqbUpYp7wkgBlN4XPs/1rjOF9o933KUIFUyWq6rEGt+Gn9HpobHUxRs3/D6p8BPsE/lSrAN/MyecafGY9gEopwE8Fr4pRtYB5MktGnRhBBBBAEVXtTU2ycYQSGl5jPxJi1RU+1YfwTjP7L/ADJgOY1gksokkHUnLP7I8zJYNvIv9n2n8GFyjjma+FI9QCW/ut74ZJmkp8n/AB+OkaVJbETRMLFiWp056++LrsXaKu8qUotSLABqpZKhf2QoEhwDb0Io2FJUAcynNuXOJvB4lJFMwhiWKnZnLOTa3Wze+N8bhYdbZ2UVTWLvashLkqmKJKmDkniTa5YcmiqYyWDNUEZBRSjSprOepLn4WZolMTtOatFMxiQGSSSSNOI6kJJY28Id4jJUlykklIZhZ9GZuZUPj5tmlJiUQSFOGORHPI/CHMqT4AfaWSLM4UyQ3oi12v5mPU3DrLd6SlhSHzId2ANyc2LNzIDmFZHtTTwoSkWs9KUFKE9S5SHtmdWiIZyEOpQcBIUwURa2QSkZqYC3vaHqRSS4NiRdnte7Qz2bLJYe0kOkddW6/jQQ8Xh1pHEA401DnI9c/h1ixYVQglJUWpZViNHDX5jPpaI5UwoqSXYpBBPvBPll6RLTDwlP9Uj1IP2l4iZ4JBNhTqeRLe63whSnvdhSQpFlNYi1QN6X+ecJhApYix081WD83IhHB4hSAxDh2BJYAHqeRf3x7lTmAmcwSejEff8ACAFyitK03qlmw5pGg+1vKPOBDIJf05G4byNjD3GimienQgKbVJyNrZ2/8ukNJclSak2LXFrKQ9yPlyvAIO5B5l7cgLj4dIeY0aBroH+Yf5R74bqSDZJubjle48i9od4k+E6hN26Ek9NTAReLVci+Y9Lf6wnPFk+T2v6QpiEA+oSf8IA+z7YbqLoB5Ej33+cRDtabKz9ff7x8tITww4ed2hacCxI0y9Db5x4kKs45/j7M4B5tFS1BKqlFDAIN2pDME5s1LNzBzZ4aShMlJUpLBKtCHdqmsbhr36wr9JUkMEpIvmHL8x1tmfjaHIlGZKqqJJWwqLAJCXKh6sGHJPOA3jsRlhOBmByfry7hjUZUoqBHQkxocZv2FSUIwU9CDUE4pQq5nupRPlm3p1jSIlQQQQRARB777LXisDiMPLauZLISFFgSCCASMnZn6xOQQHHcwKCly1IoVLLFLFxSVBQLuXBJf9WGBSwV0Yt0yPp90bt2zbkVPtPDJ40D8oQPbQA3eNzSLK5pD6F8Y7kFVIuDYeShbzaq/V41tXzZM0JJUVMkJfzGo6+XN4eYggBX6JFQdmKCLEEeXvcaNEFLQSwIIA+3yiYwqgUlBQ6MweIlBd6kXI8w1x1AhAjOIL34TdzlzMaxuv2QKnSEYjET5sibM4+7SLpSWIqJLhbuojQnmIadjm4xnzPpmIR9RKWe5SR+cmJPjYkshJDtlV+qQd3iWjKpPYlh0u2JmXzJQh/QwYnsUlLTR9MmpR+ilCQNTqSddTGqwQyjJU9h0kZYyc7uDQlweY6wujsWkhmxc21/AnQNz9Y1OCGRla+xWSc8XM/Zot184TPYfIJKjipnQUJZPQB7RrEEMjJsN2HyEM2LmluaEwsjsVkBKU/SpnCG8Cb2bnGpwQyMskdi8lIKfpUwpIakoSzcs/SCR2LyU0flc00vmhNwWsb6N8Y1OCGTLKEdiUkD+OTScnKEu2o/HMwL7EpJSEjGTQA/sJu/n+Lxq8ETIyZXYfJIY4ubkB4E6QknsIkAMMZOzfwIjXoIDJ//AIQk00/TJv7NHT7oSR2FSAP45O/uIjXYIDJVdh0j+mTf7iffnEkjsllBCZf0qaQCok0pdVZJUM7PUoOLsrPKNIgi5EFulu0jAomS5aiUzJneZAU8CEUgDRkA+sTsEEQEEEEAQQQQHwiOcu1/ctWAmjESE/kswkAaSVlz3baIJcp8yNA/R0MtsbLlYqSvDzkBcuYGUk+8EHQgsQdCAYDnrDpwhloWyQ6RUCVApUOFQN8wQRFl3O2LKxk2hASUIYzFC9I0F34jdvIm7RVdodnuJkY4YFPGFn6ku1aP0zY+G9XKnIuCd93R3blYDDJw8q7cS1nOYss6z7gANAANI6Xn01lK4XDploTLQkJQkAJSMgBkBCsEEc2RBBBAEEEEAQQQQBBBBAEEEEAQQQQBBBBAEEEEAQQQQBBBBAEEEEAQQQQBBBBAReJ/jkj+xxH70iJSCCAIIIIAggggCCCCAIIIIAggggCCCCAIIIIAggggCCCCAIIIIAggggCCCCA//9k="/>
          <p:cNvSpPr/>
          <p:nvPr/>
        </p:nvSpPr>
        <p:spPr>
          <a:xfrm>
            <a:off x="5192713" y="393224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2" descr="https://gaijinpot.scdn3.secure.raxcdn.com/wp-content/uploads/sites/6/2016/08/A-Bomb-Dome-Hiroshima--1024x683.jpg"/>
          <p:cNvPicPr>
            <a:picLocks noChangeAspect="1"/>
          </p:cNvPicPr>
          <p:nvPr/>
        </p:nvPicPr>
        <p:blipFill>
          <a:blip r:embed="rId3"/>
          <a:srcRect l="19147" r="16836"/>
          <a:stretch>
            <a:fillRect/>
          </a:stretch>
        </p:blipFill>
        <p:spPr>
          <a:xfrm>
            <a:off x="0" y="2407121"/>
            <a:ext cx="4945422" cy="51525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09" y="2407121"/>
            <a:ext cx="5040319" cy="51874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tandaar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ar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112</Words>
  <Application>Microsoft Office PowerPoint</Application>
  <PresentationFormat>Breedbeeld</PresentationFormat>
  <Paragraphs>42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Microsoft YaHei</vt:lpstr>
      <vt:lpstr>Arial</vt:lpstr>
      <vt:lpstr>Calibri</vt:lpstr>
      <vt:lpstr>Lucida Sans Unicode</vt:lpstr>
      <vt:lpstr>Mangal</vt:lpstr>
      <vt:lpstr>Tahoma</vt:lpstr>
      <vt:lpstr>Times New Roman</vt:lpstr>
      <vt:lpstr>Standaard</vt:lpstr>
      <vt:lpstr>1_Standaard</vt:lpstr>
      <vt:lpstr>PowerPoint-presentatie</vt:lpstr>
      <vt:lpstr>PowerPoint-presentatie</vt:lpstr>
      <vt:lpstr>Praktische opdracht Betwist erfgoed</vt:lpstr>
      <vt:lpstr>PowerPoint-presentatie</vt:lpstr>
      <vt:lpstr>PowerPoint-presentatie</vt:lpstr>
      <vt:lpstr>PowerPoint-presentatie</vt:lpstr>
      <vt:lpstr>Praktische opdracht Betwist erfgoed</vt:lpstr>
      <vt:lpstr>PowerPoint-presentatie</vt:lpstr>
      <vt:lpstr>PowerPoint-presentatie</vt:lpstr>
      <vt:lpstr>PowerPoint-presentatie</vt:lpstr>
      <vt:lpstr>PowerPoint-presentatie</vt:lpstr>
      <vt:lpstr>Praktische opdracht Betwist erfgoed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één Kennismaking en introductie</dc:title>
  <dc:creator>Floris van Alebeek</dc:creator>
  <cp:lastModifiedBy>Joyce</cp:lastModifiedBy>
  <cp:revision>230</cp:revision>
  <dcterms:created xsi:type="dcterms:W3CDTF">2018-03-13T18:51:08Z</dcterms:created>
  <dcterms:modified xsi:type="dcterms:W3CDTF">2019-02-06T20:26:15Z</dcterms:modified>
</cp:coreProperties>
</file>