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74" r:id="rId2"/>
    <p:sldId id="275" r:id="rId3"/>
    <p:sldId id="276" r:id="rId4"/>
    <p:sldId id="293" r:id="rId5"/>
    <p:sldId id="294" r:id="rId6"/>
    <p:sldId id="295" r:id="rId7"/>
    <p:sldId id="277" r:id="rId8"/>
    <p:sldId id="278" r:id="rId9"/>
    <p:sldId id="279" r:id="rId10"/>
    <p:sldId id="280" r:id="rId11"/>
    <p:sldId id="281" r:id="rId12"/>
    <p:sldId id="282" r:id="rId13"/>
    <p:sldId id="289" r:id="rId14"/>
    <p:sldId id="288" r:id="rId15"/>
    <p:sldId id="290" r:id="rId16"/>
    <p:sldId id="283" r:id="rId17"/>
    <p:sldId id="284" r:id="rId18"/>
    <p:sldId id="285" r:id="rId19"/>
    <p:sldId id="286" r:id="rId20"/>
    <p:sldId id="287" r:id="rId21"/>
    <p:sldId id="262" r:id="rId22"/>
    <p:sldId id="263" r:id="rId23"/>
    <p:sldId id="259" r:id="rId24"/>
    <p:sldId id="260" r:id="rId25"/>
    <p:sldId id="261" r:id="rId26"/>
    <p:sldId id="291" r:id="rId27"/>
    <p:sldId id="264" r:id="rId28"/>
    <p:sldId id="265" r:id="rId29"/>
    <p:sldId id="266" r:id="rId30"/>
    <p:sldId id="267" r:id="rId31"/>
    <p:sldId id="268" r:id="rId32"/>
    <p:sldId id="269" r:id="rId33"/>
    <p:sldId id="270" r:id="rId34"/>
    <p:sldId id="271" r:id="rId35"/>
    <p:sldId id="272" r:id="rId36"/>
    <p:sldId id="273" r:id="rId37"/>
    <p:sldId id="292"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DAD57-3558-42AC-8EE1-FBD1DF902A65}" type="datetimeFigureOut">
              <a:rPr lang="nl-NL" smtClean="0"/>
              <a:t>6-2-2019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48688-F3FD-4437-9832-E32C6F366395}" type="slidenum">
              <a:rPr lang="nl-NL" smtClean="0"/>
              <a:t>‹nr.›</a:t>
            </a:fld>
            <a:endParaRPr lang="nl-NL"/>
          </a:p>
        </p:txBody>
      </p:sp>
    </p:spTree>
    <p:extLst>
      <p:ext uri="{BB962C8B-B14F-4D97-AF65-F5344CB8AC3E}">
        <p14:creationId xmlns:p14="http://schemas.microsoft.com/office/powerpoint/2010/main" val="305946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Leven in loopgraaf verschrikkelijk, wachten op fluitje in de kou en modder </a:t>
            </a:r>
          </a:p>
          <a:p>
            <a:r>
              <a:rPr lang="nl-NL" sz="1200" b="0" i="0" kern="1200" dirty="0" smtClean="0">
                <a:solidFill>
                  <a:schemeClr val="tx1"/>
                </a:solidFill>
                <a:effectLst/>
                <a:latin typeface="+mn-lt"/>
                <a:ea typeface="+mn-ea"/>
                <a:cs typeface="+mn-cs"/>
              </a:rPr>
              <a:t>Met honderden tegelijk wordt je dan gedwongen de loopgraaf uit te klimmen en richting de vijand te rennen.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575C6-990E-4139-993F-A013EDB29D9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99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Ondertussen</a:t>
            </a:r>
            <a:r>
              <a:rPr lang="nl-NL" baseline="0" dirty="0" smtClean="0"/>
              <a:t> in Rusland: vrouwen wachten op levensmiddelen</a:t>
            </a:r>
          </a:p>
          <a:p>
            <a:r>
              <a:rPr lang="nl-NL" baseline="0" dirty="0" smtClean="0"/>
              <a:t>Onvrede over doden aan front en honger, gericht op tsaar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A4203-57C1-453A-88EE-11AEE7DA303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98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Ondertussen</a:t>
            </a:r>
            <a:r>
              <a:rPr lang="nl-NL" baseline="0" dirty="0" smtClean="0"/>
              <a:t> gaf WOI in Rusland de gelegenheid aan een nieuwe leider – Lenin </a:t>
            </a:r>
          </a:p>
          <a:p>
            <a:r>
              <a:rPr lang="nl-NL" baseline="0" dirty="0" smtClean="0"/>
              <a:t>1917 werd podium voor revolutie die de communisten wilden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A4203-57C1-453A-88EE-11AEE7DA303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2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Februarirevolutie: Russische</a:t>
            </a:r>
            <a:r>
              <a:rPr lang="nl-NL" baseline="0" dirty="0" smtClean="0"/>
              <a:t> revolutie lijdt grote verliezen aan het front, gaan in Rusland dood van de honger, onvrede groot en richt zich tegen tsaar Nicolaas II en vrouw Alexandra, Nicolaas zelf naar front, Alexandra en Raspoetin regeren </a:t>
            </a:r>
          </a:p>
          <a:p>
            <a:r>
              <a:rPr lang="nl-NL" baseline="0" dirty="0" smtClean="0"/>
              <a:t>Begon met staking in St. Petersburg – tsaar stuurde leger op opstandelingen af, ook soldaten liepen over en er ontstond anarchie – tsaar treed af </a:t>
            </a:r>
          </a:p>
          <a:p>
            <a:endParaRPr lang="nl-NL" baseline="0" dirty="0" smtClean="0"/>
          </a:p>
          <a:p>
            <a:r>
              <a:rPr lang="nl-NL" baseline="0" dirty="0" smtClean="0"/>
              <a:t>Komt overgangsregering – daarna </a:t>
            </a:r>
            <a:r>
              <a:rPr lang="nl-NL" baseline="0" dirty="0" err="1" smtClean="0"/>
              <a:t>oktoberrevolutie</a:t>
            </a:r>
            <a:r>
              <a:rPr lang="nl-NL" baseline="0" dirty="0" smtClean="0"/>
              <a:t>, bolsjewisten bezetten st Petersburg en plegen staatsgreep ook machtsovername in Moskou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A4203-57C1-453A-88EE-11AEE7DA303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216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A4203-57C1-453A-88EE-11AEE7DA303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02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Https://schooltv.nl/video/eenvandaag-in-de-klas-eerste-wereldoorlog-de-dodendraad/#q=</a:t>
            </a:r>
          </a:p>
          <a:p>
            <a:r>
              <a:rPr lang="nl-NL" dirty="0" smtClean="0"/>
              <a:t>https://schooltv.nl/video/eenvandaag-in-de-klas-het-lijden-van-de-soldaat-in-loopgraven/playlist/228/#q=</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575C6-990E-4139-993F-A013EDB29D9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71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Na de oorlog organiseren Amerika, Engeland en Frankrijk een vergadering in Versailles (Frankrijk). Alle belangrijke leiders mogen mee vergaderen in Versailles, behalve die van Duitsland. De landen vinden dat Duitsland de meeste schuld heeft aan de oorlog. Tijdens de vergadering in Versailles sluiten de landen een verdrag waarin over de toekomst van Duitsland besloten wordt. In dit Verdrag van Versailles staat dat Duitsland streng gestraft moet worden. Duitsland krijgt de volgende straf:</a:t>
            </a:r>
          </a:p>
          <a:p>
            <a:r>
              <a:rPr lang="nl-NL" sz="1200" b="0" i="0" kern="1200" dirty="0" smtClean="0">
                <a:solidFill>
                  <a:schemeClr val="tx1"/>
                </a:solidFill>
                <a:effectLst/>
                <a:latin typeface="+mn-lt"/>
                <a:ea typeface="+mn-ea"/>
                <a:cs typeface="+mn-cs"/>
              </a:rPr>
              <a:t>Duitsland moet gebieden teruggeven aan Frankrijk.</a:t>
            </a:r>
          </a:p>
          <a:p>
            <a:r>
              <a:rPr lang="nl-NL" sz="1200" b="0" i="0" kern="1200" dirty="0" smtClean="0">
                <a:solidFill>
                  <a:schemeClr val="tx1"/>
                </a:solidFill>
                <a:effectLst/>
                <a:latin typeface="+mn-lt"/>
                <a:ea typeface="+mn-ea"/>
                <a:cs typeface="+mn-cs"/>
              </a:rPr>
              <a:t>Duitsland mag geen echt leger meer hebben.</a:t>
            </a:r>
          </a:p>
          <a:p>
            <a:r>
              <a:rPr lang="nl-NL" sz="1200" b="0" i="0" kern="1200" dirty="0" smtClean="0">
                <a:solidFill>
                  <a:schemeClr val="tx1"/>
                </a:solidFill>
                <a:effectLst/>
                <a:latin typeface="+mn-lt"/>
                <a:ea typeface="+mn-ea"/>
                <a:cs typeface="+mn-cs"/>
              </a:rPr>
              <a:t>Duitsland moet Engeland en Frankrijk veel geld betalen.</a:t>
            </a:r>
          </a:p>
          <a:p>
            <a:r>
              <a:rPr lang="nl-NL" sz="1200" b="0" i="0" kern="1200" dirty="0" smtClean="0">
                <a:solidFill>
                  <a:schemeClr val="tx1"/>
                </a:solidFill>
                <a:effectLst/>
                <a:latin typeface="+mn-lt"/>
                <a:ea typeface="+mn-ea"/>
                <a:cs typeface="+mn-cs"/>
              </a:rPr>
              <a:t>Veel Duitsers zijn kwaad over de manier waarop ze na de oorlog door de overwinnaars behandeld worden. Dat is één van de redenen waarom de partij van Hitler zo snel kan groeien en er twintig jaar later een tweede wereldoorlog uitbreekt.</a:t>
            </a:r>
          </a:p>
          <a:p>
            <a:endParaRPr lang="nl-NL" dirty="0"/>
          </a:p>
        </p:txBody>
      </p:sp>
      <p:sp>
        <p:nvSpPr>
          <p:cNvPr id="4" name="Tijdelijke aanduiding voor dianummer 3"/>
          <p:cNvSpPr>
            <a:spLocks noGrp="1"/>
          </p:cNvSpPr>
          <p:nvPr>
            <p:ph type="sldNum" sz="quarter" idx="10"/>
          </p:nvPr>
        </p:nvSpPr>
        <p:spPr/>
        <p:txBody>
          <a:bodyPr/>
          <a:lstStyle/>
          <a:p>
            <a:fld id="{CEA575C6-990E-4139-993F-A013EDB29D90}" type="slidenum">
              <a:rPr lang="nl-NL" smtClean="0"/>
              <a:t>5</a:t>
            </a:fld>
            <a:endParaRPr lang="nl-NL"/>
          </a:p>
        </p:txBody>
      </p:sp>
    </p:spTree>
    <p:extLst>
      <p:ext uri="{BB962C8B-B14F-4D97-AF65-F5344CB8AC3E}">
        <p14:creationId xmlns:p14="http://schemas.microsoft.com/office/powerpoint/2010/main" val="235912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Https://schooltv.nl/video/eenvandaag-in-de-klas-eerste-wereldoorlog-de-dodendraad/#q=</a:t>
            </a:r>
          </a:p>
          <a:p>
            <a:r>
              <a:rPr lang="nl-NL" dirty="0" smtClean="0"/>
              <a:t>https://schooltv.nl/video/eenvandaag-in-de-klas-het-lijden-van-de-soldaat-in-loopgraven/playlist/228/#q=</a:t>
            </a:r>
            <a:endParaRPr lang="nl-NL" dirty="0"/>
          </a:p>
        </p:txBody>
      </p:sp>
      <p:sp>
        <p:nvSpPr>
          <p:cNvPr id="4" name="Tijdelijke aanduiding voor dianummer 3"/>
          <p:cNvSpPr>
            <a:spLocks noGrp="1"/>
          </p:cNvSpPr>
          <p:nvPr>
            <p:ph type="sldNum" sz="quarter" idx="10"/>
          </p:nvPr>
        </p:nvSpPr>
        <p:spPr/>
        <p:txBody>
          <a:bodyPr/>
          <a:lstStyle/>
          <a:p>
            <a:fld id="{CEA575C6-990E-4139-993F-A013EDB29D90}" type="slidenum">
              <a:rPr lang="nl-NL" smtClean="0"/>
              <a:t>6</a:t>
            </a:fld>
            <a:endParaRPr lang="nl-NL"/>
          </a:p>
        </p:txBody>
      </p:sp>
    </p:spTree>
    <p:extLst>
      <p:ext uri="{BB962C8B-B14F-4D97-AF65-F5344CB8AC3E}">
        <p14:creationId xmlns:p14="http://schemas.microsoft.com/office/powerpoint/2010/main" val="278810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Duitsland tussen 1816 en 1866 Duitse staatjes werkten samen in Duitse bond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F9B90-D096-4233-A136-66E61A2AE35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82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Otto </a:t>
            </a:r>
            <a:r>
              <a:rPr lang="nl-NL" dirty="0" err="1" smtClean="0"/>
              <a:t>von</a:t>
            </a:r>
            <a:r>
              <a:rPr lang="nl-NL" dirty="0" smtClean="0"/>
              <a:t> Bismarck: Duitsland verenigen door Eisen </a:t>
            </a:r>
            <a:r>
              <a:rPr lang="nl-NL" dirty="0" err="1" smtClean="0"/>
              <a:t>und</a:t>
            </a:r>
            <a:r>
              <a:rPr lang="nl-NL" baseline="0" dirty="0" smtClean="0"/>
              <a:t> Blut – geweld!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F9B90-D096-4233-A136-66E61A2AE35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90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Prentbriefkaart voor blad la revanche (de wraak) uit 1886 waarop je</a:t>
            </a:r>
            <a:r>
              <a:rPr lang="nl-NL" baseline="0" dirty="0" smtClean="0"/>
              <a:t> ziet dat Frankrijk en Rusland samen het monster Duitsland verslaan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F9B90-D096-4233-A136-66E61A2AE35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6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https://www.youtube.com/watch?v=rP_zPq7N4_c</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A4203-57C1-453A-88EE-11AEE7DA303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51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ga een heleboel jaartallen noemen, maak een tijdbalk in je schrift/dossier</a:t>
            </a:r>
            <a:r>
              <a:rPr lang="nl-NL" baseline="0" dirty="0" smtClean="0"/>
              <a:t> als aantekeningen – doe het netjes en hou ruimte over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A4203-57C1-453A-88EE-11AEE7DA303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0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5" name="Rechthoek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hthoek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hthoek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hthoek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hthoek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el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titelstijl van het model te bewerken</a:t>
            </a:r>
            <a:endParaRPr kumimoji="0" lang="en-US"/>
          </a:p>
        </p:txBody>
      </p:sp>
      <p:sp>
        <p:nvSpPr>
          <p:cNvPr id="28" name="Tijdelijke aanduiding voor datum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2/6/2019</a:t>
            </a:fld>
            <a:endParaRPr lang="en-US"/>
          </a:p>
        </p:txBody>
      </p:sp>
      <p:sp>
        <p:nvSpPr>
          <p:cNvPr id="17" name="Tijdelijke aanduiding voor voettekst 16"/>
          <p:cNvSpPr>
            <a:spLocks noGrp="1"/>
          </p:cNvSpPr>
          <p:nvPr>
            <p:ph type="ftr" sz="quarter" idx="11"/>
          </p:nvPr>
        </p:nvSpPr>
        <p:spPr/>
        <p:txBody>
          <a:bodyPr/>
          <a:lstStyle/>
          <a:p>
            <a:endParaRPr kumimoji="0" lang="en-US"/>
          </a:p>
        </p:txBody>
      </p:sp>
      <p:sp>
        <p:nvSpPr>
          <p:cNvPr id="7" name="Rechte verbindingslijn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hthoek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Tijdelijke aanduiding voor dianumm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‹nr.›</a:t>
            </a:fld>
            <a:endParaRPr kumimoji="0" lang="en-US" dirty="0">
              <a:solidFill>
                <a:schemeClr val="accent3">
                  <a:shade val="75000"/>
                </a:schemeClr>
              </a:solidFill>
            </a:endParaRPr>
          </a:p>
        </p:txBody>
      </p:sp>
      <p:sp>
        <p:nvSpPr>
          <p:cNvPr id="8" name="Titel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nl-NL"/>
              <a:t>Titelstijl van model bewerken</a:t>
            </a:r>
            <a:endParaRPr kumimoji="0" lang="en-US"/>
          </a:p>
        </p:txBody>
      </p:sp>
    </p:spTree>
    <p:extLst>
      <p:ext uri="{BB962C8B-B14F-4D97-AF65-F5344CB8AC3E}">
        <p14:creationId xmlns:p14="http://schemas.microsoft.com/office/powerpoint/2010/main" val="10399977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Titelstijl van model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tekststijl van het model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2/6/2019</a:t>
            </a:fld>
            <a:endParaRPr lang="en-US"/>
          </a:p>
        </p:txBody>
      </p:sp>
      <p:sp>
        <p:nvSpPr>
          <p:cNvPr id="5" name="Tijdelijke aanduiding voor voettekst 4"/>
          <p:cNvSpPr>
            <a:spLocks noGrp="1"/>
          </p:cNvSpPr>
          <p:nvPr>
            <p:ph type="ftr" sz="quarter" idx="11"/>
          </p:nvPr>
        </p:nvSpPr>
        <p:spPr/>
        <p:txBody>
          <a:bodyPr/>
          <a:lstStyle/>
          <a:p>
            <a:endParaRPr kumimoji="0" lang="en-US"/>
          </a:p>
        </p:txBody>
      </p:sp>
      <p:sp>
        <p:nvSpPr>
          <p:cNvPr id="6" name="Tijdelijke aanduiding voor dianummer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‹nr.›</a:t>
            </a:fld>
            <a:endParaRPr kumimoji="0" lang="en-US"/>
          </a:p>
        </p:txBody>
      </p:sp>
    </p:spTree>
    <p:extLst>
      <p:ext uri="{BB962C8B-B14F-4D97-AF65-F5344CB8AC3E}">
        <p14:creationId xmlns:p14="http://schemas.microsoft.com/office/powerpoint/2010/main" val="234212917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2"/>
      </p:bgRef>
    </p:b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hthoek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hthoek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hthoek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hthoek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hthoek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Rechte verbindingslijn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Tijdelijke aanduiding voor dianummer 5"/>
          <p:cNvSpPr>
            <a:spLocks noGrp="1"/>
          </p:cNvSpPr>
          <p:nvPr>
            <p:ph type="sldNum" sz="quarter" idx="12"/>
          </p:nvPr>
        </p:nvSpPr>
        <p:spPr>
          <a:xfrm>
            <a:off x="9221216" y="3009902"/>
            <a:ext cx="609600" cy="441325"/>
          </a:xfrm>
        </p:spPr>
        <p:txBody>
          <a:bodyPr/>
          <a:lstStyle/>
          <a:p>
            <a:pPr eaLnBrk="1" latinLnBrk="0" hangingPunct="1"/>
            <a:fld id="{2C6B1FF6-39B9-40F5-8B67-33C6354A3D4F}" type="slidenum">
              <a:rPr kumimoji="0" lang="en-US" smtClean="0"/>
              <a:pPr eaLnBrk="1" latinLnBrk="0" hangingPunct="1"/>
              <a:t>‹nr.›</a:t>
            </a:fld>
            <a:endParaRPr kumimoji="0" lang="en-US" dirty="0"/>
          </a:p>
        </p:txBody>
      </p:sp>
      <p:sp>
        <p:nvSpPr>
          <p:cNvPr id="3" name="Tijdelijke aanduiding voor verticale tekst 2"/>
          <p:cNvSpPr>
            <a:spLocks noGrp="1"/>
          </p:cNvSpPr>
          <p:nvPr>
            <p:ph type="body" orient="vert" idx="1"/>
          </p:nvPr>
        </p:nvSpPr>
        <p:spPr>
          <a:xfrm>
            <a:off x="406400" y="304800"/>
            <a:ext cx="8737600" cy="5821366"/>
          </a:xfrm>
        </p:spPr>
        <p:txBody>
          <a:bodyPr vert="eaVert"/>
          <a:lstStyle/>
          <a:p>
            <a:pPr lvl="0" eaLnBrk="1" latinLnBrk="0" hangingPunct="1"/>
            <a:r>
              <a:rPr lang="nl-NL"/>
              <a:t>Klik om de tekststijl van het model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2/6/2019</a:t>
            </a:fld>
            <a:endParaRPr lang="en-US"/>
          </a:p>
        </p:txBody>
      </p:sp>
      <p:sp>
        <p:nvSpPr>
          <p:cNvPr id="5" name="Tijdelijke aanduiding voor voettekst 4"/>
          <p:cNvSpPr>
            <a:spLocks noGrp="1"/>
          </p:cNvSpPr>
          <p:nvPr>
            <p:ph type="ftr" sz="quarter" idx="11"/>
          </p:nvPr>
        </p:nvSpPr>
        <p:spPr/>
        <p:txBody>
          <a:bodyPr/>
          <a:lstStyle/>
          <a:p>
            <a:endParaRPr kumimoji="0" lang="en-US"/>
          </a:p>
        </p:txBody>
      </p:sp>
      <p:sp>
        <p:nvSpPr>
          <p:cNvPr id="2" name="Verticale titel 1"/>
          <p:cNvSpPr>
            <a:spLocks noGrp="1"/>
          </p:cNvSpPr>
          <p:nvPr>
            <p:ph type="title" orient="vert"/>
          </p:nvPr>
        </p:nvSpPr>
        <p:spPr>
          <a:xfrm>
            <a:off x="9855200" y="304802"/>
            <a:ext cx="1930400" cy="5851525"/>
          </a:xfrm>
        </p:spPr>
        <p:txBody>
          <a:bodyPr vert="eaVert"/>
          <a:lstStyle/>
          <a:p>
            <a:r>
              <a:rPr kumimoji="0" lang="nl-NL"/>
              <a:t>Titelstijl van model bewerken</a:t>
            </a:r>
            <a:endParaRPr kumimoji="0" lang="en-US"/>
          </a:p>
        </p:txBody>
      </p:sp>
    </p:spTree>
    <p:extLst>
      <p:ext uri="{BB962C8B-B14F-4D97-AF65-F5344CB8AC3E}">
        <p14:creationId xmlns:p14="http://schemas.microsoft.com/office/powerpoint/2010/main" val="28034762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a:t>Titelstijl van model bewerken</a:t>
            </a:r>
            <a:endParaRPr kumimoji="0" lang="en-US"/>
          </a:p>
        </p:txBody>
      </p:sp>
      <p:sp>
        <p:nvSpPr>
          <p:cNvPr id="4" name="Tijdelijke aanduiding voor datum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2/6/2019</a:t>
            </a:fld>
            <a:endParaRPr lang="en-US"/>
          </a:p>
        </p:txBody>
      </p:sp>
      <p:sp>
        <p:nvSpPr>
          <p:cNvPr id="5" name="Tijdelijke aanduiding voor voettekst 4"/>
          <p:cNvSpPr>
            <a:spLocks noGrp="1"/>
          </p:cNvSpPr>
          <p:nvPr>
            <p:ph type="ftr" sz="quarter" idx="11"/>
          </p:nvPr>
        </p:nvSpPr>
        <p:spPr/>
        <p:txBody>
          <a:bodyPr/>
          <a:lstStyle/>
          <a:p>
            <a:endParaRPr kumimoji="0" lang="en-US"/>
          </a:p>
        </p:txBody>
      </p:sp>
      <p:sp>
        <p:nvSpPr>
          <p:cNvPr id="6" name="Tijdelijke aanduiding voor dianummer 5"/>
          <p:cNvSpPr>
            <a:spLocks noGrp="1"/>
          </p:cNvSpPr>
          <p:nvPr>
            <p:ph type="sldNum" sz="quarter" idx="12"/>
          </p:nvPr>
        </p:nvSpPr>
        <p:spPr>
          <a:xfrm>
            <a:off x="5815584" y="1026373"/>
            <a:ext cx="609600" cy="441325"/>
          </a:xfrm>
        </p:spPr>
        <p:txBody>
          <a:bodyPr/>
          <a:lstStyle/>
          <a:p>
            <a:pPr eaLnBrk="1" latinLnBrk="0" hangingPunct="1"/>
            <a:fld id="{2C6B1FF6-39B9-40F5-8B67-33C6354A3D4F}" type="slidenum">
              <a:rPr kumimoji="0" lang="en-US" smtClean="0"/>
              <a:pPr eaLnBrk="1" latinLnBrk="0" hangingPunct="1"/>
              <a:t>‹nr.›</a:t>
            </a:fld>
            <a:endParaRPr kumimoji="0" lang="en-US" dirty="0"/>
          </a:p>
        </p:txBody>
      </p:sp>
      <p:sp>
        <p:nvSpPr>
          <p:cNvPr id="8" name="Tijdelijke aanduiding voor inhoud 7"/>
          <p:cNvSpPr>
            <a:spLocks noGrp="1"/>
          </p:cNvSpPr>
          <p:nvPr>
            <p:ph sz="quarter" idx="1"/>
          </p:nvPr>
        </p:nvSpPr>
        <p:spPr>
          <a:xfrm>
            <a:off x="402336" y="1527048"/>
            <a:ext cx="11338560" cy="4572000"/>
          </a:xfrm>
        </p:spPr>
        <p:txBody>
          <a:bodyPr/>
          <a:lstStyle/>
          <a:p>
            <a:pPr lvl="0" eaLnBrk="1" latinLnBrk="0" hangingPunct="1"/>
            <a:r>
              <a:rPr lang="nl-NL"/>
              <a:t>Klik om de tekststijl van het model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28885343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hthoek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hthoek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hthoek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hthoek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hthoek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ijdelijke aanduiding voor tekst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tekststijl van het model te bewerken</a:t>
            </a:r>
          </a:p>
        </p:txBody>
      </p:sp>
      <p:sp>
        <p:nvSpPr>
          <p:cNvPr id="13" name="Rechthoek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hthoek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Tijdelijke aanduiding voor voettekst 4"/>
          <p:cNvSpPr>
            <a:spLocks noGrp="1"/>
          </p:cNvSpPr>
          <p:nvPr>
            <p:ph type="ftr" sz="quarter" idx="11"/>
          </p:nvPr>
        </p:nvSpPr>
        <p:spPr/>
        <p:txBody>
          <a:bodyPr/>
          <a:lstStyle/>
          <a:p>
            <a:endParaRPr kumimoji="0" lang="en-US"/>
          </a:p>
        </p:txBody>
      </p:sp>
      <p:sp>
        <p:nvSpPr>
          <p:cNvPr id="4" name="Tijdelijke aanduiding voor datum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2/6/2019</a:t>
            </a:fld>
            <a:endParaRPr lang="en-US"/>
          </a:p>
        </p:txBody>
      </p:sp>
      <p:sp>
        <p:nvSpPr>
          <p:cNvPr id="8" name="Rechte verbindingslijn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Tijdelijke aanduiding voor dianumm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‹nr.›</a:t>
            </a:fld>
            <a:endParaRPr kumimoji="0" lang="en-US" dirty="0">
              <a:solidFill>
                <a:schemeClr val="accent3">
                  <a:shade val="75000"/>
                </a:schemeClr>
              </a:solidFill>
            </a:endParaRPr>
          </a:p>
        </p:txBody>
      </p:sp>
      <p:sp>
        <p:nvSpPr>
          <p:cNvPr id="2" name="Titel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nl-NL"/>
              <a:t>Titelstijl van model bewerken</a:t>
            </a:r>
            <a:endParaRPr kumimoji="0" lang="en-US"/>
          </a:p>
        </p:txBody>
      </p:sp>
    </p:spTree>
    <p:extLst>
      <p:ext uri="{BB962C8B-B14F-4D97-AF65-F5344CB8AC3E}">
        <p14:creationId xmlns:p14="http://schemas.microsoft.com/office/powerpoint/2010/main" val="29370969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02336" y="228600"/>
            <a:ext cx="11379200" cy="758952"/>
          </a:xfrm>
        </p:spPr>
        <p:txBody>
          <a:bodyPr/>
          <a:lstStyle/>
          <a:p>
            <a:r>
              <a:rPr kumimoji="0" lang="nl-NL"/>
              <a:t>Titelstijl van model bewerken</a:t>
            </a:r>
            <a:endParaRPr kumimoji="0" lang="en-US"/>
          </a:p>
        </p:txBody>
      </p:sp>
      <p:sp>
        <p:nvSpPr>
          <p:cNvPr id="5" name="Tijdelijke aanduiding voor datum 4"/>
          <p:cNvSpPr>
            <a:spLocks noGrp="1"/>
          </p:cNvSpPr>
          <p:nvPr>
            <p:ph type="dt" sz="half" idx="10"/>
          </p:nvPr>
        </p:nvSpPr>
        <p:spPr>
          <a:xfrm>
            <a:off x="7721600" y="6409944"/>
            <a:ext cx="4059936" cy="365760"/>
          </a:xfrm>
        </p:spPr>
        <p:txBody>
          <a:bodyPr/>
          <a:lstStyle/>
          <a:p>
            <a:pPr eaLnBrk="1" latinLnBrk="0" hangingPunct="1"/>
            <a:fld id="{9D21D778-B565-4D7E-94D7-64010A445B68}" type="datetimeFigureOut">
              <a:rPr lang="en-US" smtClean="0"/>
              <a:pPr eaLnBrk="1" latinLnBrk="0" hangingPunct="1"/>
              <a:t>2/6/2019</a:t>
            </a:fld>
            <a:endParaRPr lang="en-US"/>
          </a:p>
        </p:txBody>
      </p:sp>
      <p:sp>
        <p:nvSpPr>
          <p:cNvPr id="6" name="Tijdelijke aanduiding voor voettekst 5"/>
          <p:cNvSpPr>
            <a:spLocks noGrp="1"/>
          </p:cNvSpPr>
          <p:nvPr>
            <p:ph type="ftr" sz="quarter" idx="11"/>
          </p:nvPr>
        </p:nvSpPr>
        <p:spPr/>
        <p:txBody>
          <a:bodyPr/>
          <a:lstStyle/>
          <a:p>
            <a:endParaRPr kumimoji="0" lang="en-US" dirty="0"/>
          </a:p>
        </p:txBody>
      </p:sp>
      <p:sp>
        <p:nvSpPr>
          <p:cNvPr id="7" name="Tijdelijke aanduiding voor dianumm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‹nr.›</a:t>
            </a:fld>
            <a:endParaRPr kumimoji="0" lang="en-US"/>
          </a:p>
        </p:txBody>
      </p:sp>
      <p:sp>
        <p:nvSpPr>
          <p:cNvPr id="8" name="Rechte verbindingslijn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Tijdelijke aanduiding voor inhoud 9"/>
          <p:cNvSpPr>
            <a:spLocks noGrp="1"/>
          </p:cNvSpPr>
          <p:nvPr>
            <p:ph sz="half" idx="1"/>
          </p:nvPr>
        </p:nvSpPr>
        <p:spPr>
          <a:xfrm>
            <a:off x="402336" y="1371600"/>
            <a:ext cx="5384800" cy="4681728"/>
          </a:xfrm>
        </p:spPr>
        <p:txBody>
          <a:bodyPr/>
          <a:lstStyle>
            <a:lvl1pPr>
              <a:defRPr sz="2500"/>
            </a:lvl1pPr>
          </a:lstStyle>
          <a:p>
            <a:pPr lvl="0" eaLnBrk="1" latinLnBrk="0" hangingPunct="1"/>
            <a:r>
              <a:rPr lang="nl-NL"/>
              <a:t>Klik om de tekststijl van het model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2" name="Tijdelijke aanduiding voor inhoud 11"/>
          <p:cNvSpPr>
            <a:spLocks noGrp="1"/>
          </p:cNvSpPr>
          <p:nvPr>
            <p:ph sz="half" idx="2"/>
          </p:nvPr>
        </p:nvSpPr>
        <p:spPr>
          <a:xfrm>
            <a:off x="6400800" y="1371600"/>
            <a:ext cx="5384800" cy="4681728"/>
          </a:xfrm>
        </p:spPr>
        <p:txBody>
          <a:bodyPr/>
          <a:lstStyle>
            <a:lvl1pPr>
              <a:defRPr sz="2500"/>
            </a:lvl1pPr>
          </a:lstStyle>
          <a:p>
            <a:pPr lvl="0" eaLnBrk="1" latinLnBrk="0" hangingPunct="1"/>
            <a:r>
              <a:rPr lang="nl-NL"/>
              <a:t>Klik om de tekststijl van het model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9585175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1">
        <a:schemeClr val="bg2"/>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hthoek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hthoek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hthoek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hthoek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hthoek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hthoek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ijdelijke aanduiding voor tekst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tekststijl van het model te bewerken</a:t>
            </a:r>
          </a:p>
        </p:txBody>
      </p:sp>
      <p:sp>
        <p:nvSpPr>
          <p:cNvPr id="4" name="Tijdelijke aanduiding voor tekst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tekststijl van het model te bewerken</a:t>
            </a:r>
          </a:p>
        </p:txBody>
      </p:sp>
      <p:sp>
        <p:nvSpPr>
          <p:cNvPr id="7" name="Tijdelijke aanduiding voor datum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2/6/2019</a:t>
            </a:fld>
            <a:endParaRPr lang="en-US"/>
          </a:p>
        </p:txBody>
      </p:sp>
      <p:sp>
        <p:nvSpPr>
          <p:cNvPr id="8" name="Tijdelijke aanduiding voor voettekst 7"/>
          <p:cNvSpPr>
            <a:spLocks noGrp="1"/>
          </p:cNvSpPr>
          <p:nvPr>
            <p:ph type="ftr" sz="quarter" idx="11"/>
          </p:nvPr>
        </p:nvSpPr>
        <p:spPr>
          <a:xfrm>
            <a:off x="406400" y="6409944"/>
            <a:ext cx="4775200" cy="365760"/>
          </a:xfrm>
        </p:spPr>
        <p:txBody>
          <a:bodyPr/>
          <a:lstStyle/>
          <a:p>
            <a:endParaRPr kumimoji="0" lang="en-US"/>
          </a:p>
        </p:txBody>
      </p:sp>
      <p:sp>
        <p:nvSpPr>
          <p:cNvPr id="15" name="Rechte verbindingslijn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hthoek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Tijdelijke aanduiding voor inhoud 23"/>
          <p:cNvSpPr>
            <a:spLocks noGrp="1"/>
          </p:cNvSpPr>
          <p:nvPr>
            <p:ph sz="quarter" idx="2"/>
          </p:nvPr>
        </p:nvSpPr>
        <p:spPr>
          <a:xfrm>
            <a:off x="402336" y="2471383"/>
            <a:ext cx="5388864" cy="3818404"/>
          </a:xfrm>
        </p:spPr>
        <p:txBody>
          <a:bodyPr/>
          <a:lstStyle/>
          <a:p>
            <a:pPr lvl="0" eaLnBrk="1" latinLnBrk="0" hangingPunct="1"/>
            <a:r>
              <a:rPr lang="nl-NL"/>
              <a:t>Klik om de tekststijl van het model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6" name="Tijdelijke aanduiding voor inhoud 25"/>
          <p:cNvSpPr>
            <a:spLocks noGrp="1"/>
          </p:cNvSpPr>
          <p:nvPr>
            <p:ph sz="quarter" idx="4"/>
          </p:nvPr>
        </p:nvSpPr>
        <p:spPr>
          <a:xfrm>
            <a:off x="6400800" y="2471383"/>
            <a:ext cx="5384800" cy="3822192"/>
          </a:xfrm>
        </p:spPr>
        <p:txBody>
          <a:bodyPr/>
          <a:lstStyle/>
          <a:p>
            <a:pPr lvl="0" eaLnBrk="1" latinLnBrk="0" hangingPunct="1"/>
            <a:r>
              <a:rPr lang="nl-NL"/>
              <a:t>Klik om de tekststijl van het model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5" name="Ova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jdelijke aanduiding voor dianummer 8"/>
          <p:cNvSpPr>
            <a:spLocks noGrp="1"/>
          </p:cNvSpPr>
          <p:nvPr>
            <p:ph type="sldNum" sz="quarter" idx="12"/>
          </p:nvPr>
        </p:nvSpPr>
        <p:spPr>
          <a:xfrm>
            <a:off x="5791200" y="1042417"/>
            <a:ext cx="6096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‹nr.›</a:t>
            </a:fld>
            <a:endParaRPr kumimoji="0" lang="en-US" dirty="0"/>
          </a:p>
        </p:txBody>
      </p:sp>
      <p:sp>
        <p:nvSpPr>
          <p:cNvPr id="23" name="Titel 22"/>
          <p:cNvSpPr>
            <a:spLocks noGrp="1"/>
          </p:cNvSpPr>
          <p:nvPr>
            <p:ph type="title"/>
          </p:nvPr>
        </p:nvSpPr>
        <p:spPr/>
        <p:txBody>
          <a:bodyPr rtlCol="0" anchor="b" anchorCtr="0"/>
          <a:lstStyle/>
          <a:p>
            <a:r>
              <a:rPr kumimoji="0" lang="nl-NL"/>
              <a:t>Titelstijl van model bewerken</a:t>
            </a:r>
            <a:endParaRPr kumimoji="0" lang="en-US"/>
          </a:p>
        </p:txBody>
      </p:sp>
    </p:spTree>
    <p:extLst>
      <p:ext uri="{BB962C8B-B14F-4D97-AF65-F5344CB8AC3E}">
        <p14:creationId xmlns:p14="http://schemas.microsoft.com/office/powerpoint/2010/main" val="219223831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Titelstijl van model bewerken</a:t>
            </a:r>
            <a:endParaRPr kumimoji="0" lang="en-US"/>
          </a:p>
        </p:txBody>
      </p:sp>
      <p:sp>
        <p:nvSpPr>
          <p:cNvPr id="3" name="Tijdelijke aanduiding voor datum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2/6/2019</a:t>
            </a:fld>
            <a:endParaRPr lang="en-US"/>
          </a:p>
        </p:txBody>
      </p:sp>
      <p:sp>
        <p:nvSpPr>
          <p:cNvPr id="4" name="Tijdelijke aanduiding voor voettekst 3"/>
          <p:cNvSpPr>
            <a:spLocks noGrp="1"/>
          </p:cNvSpPr>
          <p:nvPr>
            <p:ph type="ftr" sz="quarter" idx="11"/>
          </p:nvPr>
        </p:nvSpPr>
        <p:spPr/>
        <p:txBody>
          <a:bodyPr/>
          <a:lstStyle/>
          <a:p>
            <a:endParaRPr kumimoji="0" lang="en-US" dirty="0"/>
          </a:p>
        </p:txBody>
      </p:sp>
      <p:sp>
        <p:nvSpPr>
          <p:cNvPr id="5" name="Tijdelijke aanduiding voor dianummer 4"/>
          <p:cNvSpPr>
            <a:spLocks noGrp="1"/>
          </p:cNvSpPr>
          <p:nvPr>
            <p:ph type="sldNum" sz="quarter" idx="12"/>
          </p:nvPr>
        </p:nvSpPr>
        <p:spPr>
          <a:xfrm>
            <a:off x="5791200" y="1036021"/>
            <a:ext cx="609600" cy="441325"/>
          </a:xfrm>
        </p:spPr>
        <p:txBody>
          <a:bodyPr/>
          <a:lstStyle/>
          <a:p>
            <a:pPr eaLnBrk="1" latinLnBrk="0" hangingPunct="1"/>
            <a:fld id="{2C6B1FF6-39B9-40F5-8B67-33C6354A3D4F}" type="slidenum">
              <a:rPr kumimoji="0" lang="en-US" smtClean="0"/>
              <a:pPr eaLnBrk="1" latinLnBrk="0" hangingPunct="1"/>
              <a:t>‹nr.›</a:t>
            </a:fld>
            <a:endParaRPr kumimoji="0" lang="en-US" dirty="0"/>
          </a:p>
        </p:txBody>
      </p:sp>
    </p:spTree>
    <p:extLst>
      <p:ext uri="{BB962C8B-B14F-4D97-AF65-F5344CB8AC3E}">
        <p14:creationId xmlns:p14="http://schemas.microsoft.com/office/powerpoint/2010/main" val="193134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hthoek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hthoek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hthoek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hthoek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hthoek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Tijdelijke aanduiding voor datum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2/6/2019</a:t>
            </a:fld>
            <a:endParaRPr lang="en-US"/>
          </a:p>
        </p:txBody>
      </p:sp>
      <p:sp>
        <p:nvSpPr>
          <p:cNvPr id="3" name="Tijdelijke aanduiding voor voettekst 2"/>
          <p:cNvSpPr>
            <a:spLocks noGrp="1"/>
          </p:cNvSpPr>
          <p:nvPr>
            <p:ph type="ftr" sz="quarter" idx="11"/>
          </p:nvPr>
        </p:nvSpPr>
        <p:spPr/>
        <p:txBody>
          <a:bodyPr/>
          <a:lstStyle/>
          <a:p>
            <a:endParaRPr kumimoji="0" lang="en-US"/>
          </a:p>
        </p:txBody>
      </p:sp>
      <p:sp>
        <p:nvSpPr>
          <p:cNvPr id="4" name="Tijdelijke aanduiding voor dianummer 3"/>
          <p:cNvSpPr>
            <a:spLocks noGrp="1"/>
          </p:cNvSpPr>
          <p:nvPr>
            <p:ph type="sldNum" sz="quarter" idx="12"/>
          </p:nvPr>
        </p:nvSpPr>
        <p:spPr>
          <a:xfrm>
            <a:off x="5689600" y="6324600"/>
            <a:ext cx="812800" cy="441324"/>
          </a:xfrm>
        </p:spPr>
        <p:txBody>
          <a:bodyPr/>
          <a:lstStyle>
            <a:lvl1pPr>
              <a:defRPr>
                <a:solidFill>
                  <a:srgbClr val="FFFFFF"/>
                </a:solidFill>
              </a:defRPr>
            </a:lvl1pPr>
          </a:lstStyle>
          <a:p>
            <a:pPr eaLnBrk="1" latinLnBrk="0" hangingPunct="1"/>
            <a:fld id="{2C6B1FF6-39B9-40F5-8B67-33C6354A3D4F}" type="slidenum">
              <a:rPr kumimoji="0" lang="en-US" smtClean="0"/>
              <a:pPr eaLnBrk="1" latinLnBrk="0" hangingPunct="1"/>
              <a:t>‹nr.›</a:t>
            </a:fld>
            <a:endParaRPr kumimoji="0" lang="en-US" dirty="0">
              <a:solidFill>
                <a:srgbClr val="FFFFFF"/>
              </a:solidFill>
            </a:endParaRPr>
          </a:p>
        </p:txBody>
      </p:sp>
    </p:spTree>
    <p:extLst>
      <p:ext uri="{BB962C8B-B14F-4D97-AF65-F5344CB8AC3E}">
        <p14:creationId xmlns:p14="http://schemas.microsoft.com/office/powerpoint/2010/main" val="258321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9" name="Rechthoek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hthoek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hthoek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hthoek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hthoek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hthoek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el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nl-NL"/>
              <a:t>Titelstijl van model bewerken</a:t>
            </a:r>
            <a:endParaRPr kumimoji="0" lang="en-US"/>
          </a:p>
        </p:txBody>
      </p:sp>
      <p:sp>
        <p:nvSpPr>
          <p:cNvPr id="3" name="Tijdelijke aanduiding voor tekst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NL"/>
              <a:t>Klik om de tekststijl van het model te bewerken</a:t>
            </a:r>
          </a:p>
        </p:txBody>
      </p:sp>
      <p:sp>
        <p:nvSpPr>
          <p:cNvPr id="8" name="Rechthoek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hte verbindingslijn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Tijdelijke aanduiding voor inhoud 19"/>
          <p:cNvSpPr>
            <a:spLocks noGrp="1"/>
          </p:cNvSpPr>
          <p:nvPr>
            <p:ph sz="quarter" idx="1"/>
          </p:nvPr>
        </p:nvSpPr>
        <p:spPr>
          <a:xfrm>
            <a:off x="4165600" y="685800"/>
            <a:ext cx="7518400" cy="5410200"/>
          </a:xfrm>
        </p:spPr>
        <p:txBody>
          <a:bodyPr/>
          <a:lstStyle/>
          <a:p>
            <a:pPr lvl="0" eaLnBrk="1" latinLnBrk="0" hangingPunct="1"/>
            <a:r>
              <a:rPr lang="nl-NL"/>
              <a:t>Klik om de tekststijl van het model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0" name="Ova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Tijdelijke aanduiding voor dianumm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‹nr.›</a:t>
            </a:fld>
            <a:endParaRPr kumimoji="0" lang="en-US" dirty="0">
              <a:solidFill>
                <a:schemeClr val="accent3">
                  <a:shade val="75000"/>
                </a:schemeClr>
              </a:solidFill>
            </a:endParaRPr>
          </a:p>
        </p:txBody>
      </p:sp>
      <p:sp>
        <p:nvSpPr>
          <p:cNvPr id="21" name="Rechthoek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Tijdelijke aanduiding voor datum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2/6/2019</a:t>
            </a:fld>
            <a:endParaRPr lang="en-US"/>
          </a:p>
        </p:txBody>
      </p:sp>
      <p:sp>
        <p:nvSpPr>
          <p:cNvPr id="6" name="Tijdelijke aanduiding voor voettekst 5"/>
          <p:cNvSpPr>
            <a:spLocks noGrp="1"/>
          </p:cNvSpPr>
          <p:nvPr>
            <p:ph type="ftr" sz="quarter" idx="11"/>
          </p:nvPr>
        </p:nvSpPr>
        <p:spPr>
          <a:xfrm>
            <a:off x="402336" y="6410848"/>
            <a:ext cx="4511040" cy="365760"/>
          </a:xfrm>
        </p:spPr>
        <p:txBody>
          <a:bodyPr/>
          <a:lstStyle/>
          <a:p>
            <a:endParaRPr kumimoji="0" lang="en-US" dirty="0"/>
          </a:p>
        </p:txBody>
      </p:sp>
    </p:spTree>
    <p:extLst>
      <p:ext uri="{BB962C8B-B14F-4D97-AF65-F5344CB8AC3E}">
        <p14:creationId xmlns:p14="http://schemas.microsoft.com/office/powerpoint/2010/main" val="38329764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1" name="Rechte verbindingslijn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hthoek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hthoek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hthoek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hthoek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hthoek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hthoek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hthoek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Tijdelijke aanduiding voor dianummer 6"/>
          <p:cNvSpPr>
            <a:spLocks noGrp="1"/>
          </p:cNvSpPr>
          <p:nvPr>
            <p:ph type="sldNum" sz="quarter" idx="12"/>
          </p:nvPr>
        </p:nvSpPr>
        <p:spPr>
          <a:xfrm>
            <a:off x="1828800" y="312739"/>
            <a:ext cx="609600" cy="441325"/>
          </a:xfrm>
        </p:spPr>
        <p:txBody>
          <a:bodyPr/>
          <a:lstStyle/>
          <a:p>
            <a:pPr eaLnBrk="1" latinLnBrk="0" hangingPunct="1"/>
            <a:fld id="{2C6B1FF6-39B9-40F5-8B67-33C6354A3D4F}" type="slidenum">
              <a:rPr kumimoji="0" lang="en-US" smtClean="0"/>
              <a:pPr eaLnBrk="1" latinLnBrk="0" hangingPunct="1"/>
              <a:t>‹nr.›</a:t>
            </a:fld>
            <a:endParaRPr kumimoji="0" lang="en-US" dirty="0"/>
          </a:p>
        </p:txBody>
      </p:sp>
      <p:sp>
        <p:nvSpPr>
          <p:cNvPr id="2" name="Titel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nl-NL"/>
              <a:t>Titelstijl van model bewerken</a:t>
            </a:r>
            <a:endParaRPr kumimoji="0" lang="en-US"/>
          </a:p>
        </p:txBody>
      </p:sp>
      <p:sp>
        <p:nvSpPr>
          <p:cNvPr id="3" name="Tijdelijke aanduiding voor afbeelding 2"/>
          <p:cNvSpPr>
            <a:spLocks noGrp="1"/>
          </p:cNvSpPr>
          <p:nvPr>
            <p:ph type="pic" idx="1"/>
          </p:nvPr>
        </p:nvSpPr>
        <p:spPr>
          <a:xfrm>
            <a:off x="4000500" y="609600"/>
            <a:ext cx="7823200" cy="4267200"/>
          </a:xfrm>
        </p:spPr>
        <p:txBody>
          <a:bodyPr/>
          <a:lstStyle>
            <a:lvl1pPr marL="0" indent="0">
              <a:buNone/>
              <a:defRPr sz="3200"/>
            </a:lvl1pPr>
          </a:lstStyle>
          <a:p>
            <a:r>
              <a:rPr kumimoji="0" lang="nl-NL"/>
              <a:t>Sleep de afbeelding naar de tijdelijke aanduiding of klik op het pictogram als u een afbeelding wilt toevoegen</a:t>
            </a:r>
            <a:endParaRPr kumimoji="0" lang="en-US" dirty="0"/>
          </a:p>
        </p:txBody>
      </p:sp>
      <p:sp>
        <p:nvSpPr>
          <p:cNvPr id="4" name="Tijdelijke aanduiding voor tekst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NL"/>
              <a:t>Klik om de tekststijl van het model te bewerken</a:t>
            </a:r>
          </a:p>
        </p:txBody>
      </p:sp>
      <p:sp>
        <p:nvSpPr>
          <p:cNvPr id="22" name="Rechthoek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Tijdelijke aanduiding voor datum 4"/>
          <p:cNvSpPr>
            <a:spLocks noGrp="1"/>
          </p:cNvSpPr>
          <p:nvPr>
            <p:ph type="dt" sz="half" idx="10"/>
          </p:nvPr>
        </p:nvSpPr>
        <p:spPr>
          <a:xfrm>
            <a:off x="7717536" y="6404984"/>
            <a:ext cx="4059936" cy="365760"/>
          </a:xfrm>
        </p:spPr>
        <p:txBody>
          <a:bodyPr/>
          <a:lstStyle/>
          <a:p>
            <a:pPr eaLnBrk="1" latinLnBrk="0" hangingPunct="1"/>
            <a:fld id="{9D21D778-B565-4D7E-94D7-64010A445B68}" type="datetimeFigureOut">
              <a:rPr lang="en-US" smtClean="0"/>
              <a:pPr eaLnBrk="1" latinLnBrk="0" hangingPunct="1"/>
              <a:t>2/6/2019</a:t>
            </a:fld>
            <a:endParaRPr lang="en-US" dirty="0"/>
          </a:p>
        </p:txBody>
      </p:sp>
      <p:sp>
        <p:nvSpPr>
          <p:cNvPr id="6" name="Tijdelijke aanduiding voor voettekst 5"/>
          <p:cNvSpPr>
            <a:spLocks noGrp="1"/>
          </p:cNvSpPr>
          <p:nvPr>
            <p:ph type="ftr" sz="quarter" idx="11"/>
          </p:nvPr>
        </p:nvSpPr>
        <p:spPr>
          <a:xfrm>
            <a:off x="402336" y="6410848"/>
            <a:ext cx="4779264" cy="365760"/>
          </a:xfrm>
        </p:spPr>
        <p:txBody>
          <a:bodyPr/>
          <a:lstStyle/>
          <a:p>
            <a:endParaRPr kumimoji="0" lang="en-US" dirty="0"/>
          </a:p>
        </p:txBody>
      </p:sp>
    </p:spTree>
    <p:extLst>
      <p:ext uri="{BB962C8B-B14F-4D97-AF65-F5344CB8AC3E}">
        <p14:creationId xmlns:p14="http://schemas.microsoft.com/office/powerpoint/2010/main" val="406267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hthoek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hthoek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hthoek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hthoek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Tijdelijke aanduiding voor datum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2/6/2019</a:t>
            </a:fld>
            <a:endParaRPr lang="en-US" sz="1400" dirty="0">
              <a:solidFill>
                <a:srgbClr val="FFFFFF"/>
              </a:solidFill>
            </a:endParaRPr>
          </a:p>
        </p:txBody>
      </p:sp>
      <p:sp>
        <p:nvSpPr>
          <p:cNvPr id="3" name="Tijdelijke aanduiding voor voettekst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hthoek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hte verbindingslijn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Tijdelijke aanduiding voor dianumm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‹nr.›</a:t>
            </a:fld>
            <a:endParaRPr kumimoji="0" lang="en-US" sz="1600" dirty="0">
              <a:solidFill>
                <a:schemeClr val="accent3">
                  <a:shade val="75000"/>
                </a:schemeClr>
              </a:solidFill>
            </a:endParaRPr>
          </a:p>
        </p:txBody>
      </p:sp>
      <p:sp>
        <p:nvSpPr>
          <p:cNvPr id="22" name="Tijdelijke aanduiding voor titel 21"/>
          <p:cNvSpPr>
            <a:spLocks noGrp="1"/>
          </p:cNvSpPr>
          <p:nvPr>
            <p:ph type="title"/>
          </p:nvPr>
        </p:nvSpPr>
        <p:spPr>
          <a:xfrm>
            <a:off x="402336" y="228600"/>
            <a:ext cx="11379200" cy="758952"/>
          </a:xfrm>
          <a:prstGeom prst="rect">
            <a:avLst/>
          </a:prstGeom>
        </p:spPr>
        <p:txBody>
          <a:bodyPr vert="horz" anchor="b">
            <a:normAutofit/>
          </a:bodyPr>
          <a:lstStyle/>
          <a:p>
            <a:r>
              <a:rPr kumimoji="0" lang="nl-NL"/>
              <a:t>Titelstijl van model bewerken</a:t>
            </a:r>
            <a:endParaRPr kumimoji="0" lang="en-US"/>
          </a:p>
        </p:txBody>
      </p:sp>
      <p:sp>
        <p:nvSpPr>
          <p:cNvPr id="13" name="Tijdelijke aanduiding voor tekst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nl-NL"/>
              <a:t>Klik om de tekststijl van het model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3730210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ji6OVy2fK8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3.1</a:t>
            </a:r>
            <a:endParaRPr lang="nl-NL" dirty="0"/>
          </a:p>
        </p:txBody>
      </p:sp>
      <p:sp>
        <p:nvSpPr>
          <p:cNvPr id="3" name="Titel 2"/>
          <p:cNvSpPr>
            <a:spLocks noGrp="1"/>
          </p:cNvSpPr>
          <p:nvPr>
            <p:ph type="ctrTitle"/>
          </p:nvPr>
        </p:nvSpPr>
        <p:spPr/>
        <p:txBody>
          <a:bodyPr/>
          <a:lstStyle/>
          <a:p>
            <a:r>
              <a:rPr lang="nl-NL" dirty="0" smtClean="0"/>
              <a:t>Bondgenoten</a:t>
            </a:r>
            <a:endParaRPr lang="nl-NL" dirty="0"/>
          </a:p>
        </p:txBody>
      </p:sp>
      <p:pic>
        <p:nvPicPr>
          <p:cNvPr id="5" name="Afbeelding 4"/>
          <p:cNvPicPr>
            <a:picLocks noChangeAspect="1"/>
          </p:cNvPicPr>
          <p:nvPr/>
        </p:nvPicPr>
        <p:blipFill>
          <a:blip r:embed="rId3"/>
          <a:stretch>
            <a:fillRect/>
          </a:stretch>
        </p:blipFill>
        <p:spPr>
          <a:xfrm>
            <a:off x="4202344" y="3150525"/>
            <a:ext cx="3946434" cy="3559752"/>
          </a:xfrm>
          <a:prstGeom prst="rect">
            <a:avLst/>
          </a:prstGeom>
        </p:spPr>
      </p:pic>
    </p:spTree>
    <p:extLst>
      <p:ext uri="{BB962C8B-B14F-4D97-AF65-F5344CB8AC3E}">
        <p14:creationId xmlns:p14="http://schemas.microsoft.com/office/powerpoint/2010/main" val="1428647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Duitsland</a:t>
            </a:r>
            <a:endParaRPr lang="nl-NL" dirty="0"/>
          </a:p>
        </p:txBody>
      </p:sp>
      <p:sp>
        <p:nvSpPr>
          <p:cNvPr id="3" name="Tijdelijke aanduiding voor inhoud 2"/>
          <p:cNvSpPr>
            <a:spLocks noGrp="1"/>
          </p:cNvSpPr>
          <p:nvPr>
            <p:ph sz="quarter" idx="1"/>
          </p:nvPr>
        </p:nvSpPr>
        <p:spPr/>
        <p:txBody>
          <a:bodyPr/>
          <a:lstStyle/>
          <a:p>
            <a:r>
              <a:rPr lang="nl-NL" dirty="0" smtClean="0"/>
              <a:t>Otto </a:t>
            </a:r>
            <a:r>
              <a:rPr lang="nl-NL" dirty="0" err="1" smtClean="0"/>
              <a:t>von</a:t>
            </a:r>
            <a:r>
              <a:rPr lang="nl-NL" dirty="0" smtClean="0"/>
              <a:t> Bismarck: </a:t>
            </a:r>
            <a:r>
              <a:rPr lang="nl-NL" i="1" dirty="0" smtClean="0"/>
              <a:t>Eisen </a:t>
            </a:r>
            <a:r>
              <a:rPr lang="nl-NL" i="1" dirty="0" err="1" smtClean="0"/>
              <a:t>und</a:t>
            </a:r>
            <a:r>
              <a:rPr lang="nl-NL" i="1" dirty="0" smtClean="0"/>
              <a:t> Blut!</a:t>
            </a:r>
          </a:p>
          <a:p>
            <a:endParaRPr lang="nl-NL" i="1" dirty="0"/>
          </a:p>
          <a:p>
            <a:r>
              <a:rPr lang="nl-NL" dirty="0" smtClean="0"/>
              <a:t>Kanselier van Pruisen – versloeg Oostenrijk en Denemarken </a:t>
            </a:r>
          </a:p>
          <a:p>
            <a:endParaRPr lang="nl-NL" dirty="0"/>
          </a:p>
          <a:p>
            <a:r>
              <a:rPr lang="nl-NL" dirty="0" smtClean="0"/>
              <a:t>Twee gevolgen: </a:t>
            </a:r>
          </a:p>
          <a:p>
            <a:pPr marL="514350" indent="-514350">
              <a:buFont typeface="+mj-lt"/>
              <a:buAutoNum type="arabicPeriod"/>
            </a:pPr>
            <a:r>
              <a:rPr lang="nl-NL" dirty="0" smtClean="0"/>
              <a:t>Aansluiten Duitse staatjes </a:t>
            </a:r>
          </a:p>
          <a:p>
            <a:pPr marL="514350" indent="-514350">
              <a:buFont typeface="+mj-lt"/>
              <a:buAutoNum type="arabicPeriod"/>
            </a:pPr>
            <a:r>
              <a:rPr lang="nl-NL" dirty="0" smtClean="0"/>
              <a:t>Angst voor eenwording </a:t>
            </a:r>
          </a:p>
          <a:p>
            <a:pPr marL="514350" indent="-514350">
              <a:buFont typeface="+mj-lt"/>
              <a:buAutoNum type="arabicPeriod"/>
            </a:pPr>
            <a:endParaRPr lang="nl-NL" dirty="0"/>
          </a:p>
          <a:p>
            <a:r>
              <a:rPr lang="nl-NL" dirty="0" smtClean="0"/>
              <a:t>Frankrijk verklaart Pruisen de oorlog</a:t>
            </a:r>
            <a:endParaRPr lang="nl-NL" dirty="0"/>
          </a:p>
        </p:txBody>
      </p:sp>
    </p:spTree>
    <p:extLst>
      <p:ext uri="{BB962C8B-B14F-4D97-AF65-F5344CB8AC3E}">
        <p14:creationId xmlns:p14="http://schemas.microsoft.com/office/powerpoint/2010/main" val="25574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3367668" y="-17313"/>
            <a:ext cx="5441795" cy="6873846"/>
          </a:xfrm>
          <a:prstGeom prst="rect">
            <a:avLst/>
          </a:prstGeom>
        </p:spPr>
      </p:pic>
    </p:spTree>
    <p:extLst>
      <p:ext uri="{BB962C8B-B14F-4D97-AF65-F5344CB8AC3E}">
        <p14:creationId xmlns:p14="http://schemas.microsoft.com/office/powerpoint/2010/main" val="1291256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Duitsland </a:t>
            </a:r>
            <a:endParaRPr lang="nl-NL" dirty="0"/>
          </a:p>
        </p:txBody>
      </p:sp>
      <p:sp>
        <p:nvSpPr>
          <p:cNvPr id="3" name="Tijdelijke aanduiding voor inhoud 2"/>
          <p:cNvSpPr>
            <a:spLocks noGrp="1"/>
          </p:cNvSpPr>
          <p:nvPr>
            <p:ph sz="quarter" idx="1"/>
          </p:nvPr>
        </p:nvSpPr>
        <p:spPr/>
        <p:txBody>
          <a:bodyPr/>
          <a:lstStyle/>
          <a:p>
            <a:r>
              <a:rPr lang="nl-NL" dirty="0" smtClean="0"/>
              <a:t>Pruisen maakt in Noord-Frankrijk korte metten met het Franse leger</a:t>
            </a:r>
          </a:p>
          <a:p>
            <a:endParaRPr lang="nl-NL" dirty="0"/>
          </a:p>
          <a:p>
            <a:r>
              <a:rPr lang="nl-NL" dirty="0" smtClean="0"/>
              <a:t>Parijs beschoten met lange afstandskanonnen</a:t>
            </a:r>
          </a:p>
          <a:p>
            <a:endParaRPr lang="nl-NL" dirty="0"/>
          </a:p>
          <a:p>
            <a:r>
              <a:rPr lang="nl-NL" dirty="0" smtClean="0"/>
              <a:t>18 januari 1871: kroning Keizer Wilhelm I in Versailles </a:t>
            </a:r>
            <a:endParaRPr lang="nl-NL" dirty="0"/>
          </a:p>
        </p:txBody>
      </p:sp>
    </p:spTree>
    <p:extLst>
      <p:ext uri="{BB962C8B-B14F-4D97-AF65-F5344CB8AC3E}">
        <p14:creationId xmlns:p14="http://schemas.microsoft.com/office/powerpoint/2010/main" val="371431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Beantwoord de vraag </a:t>
            </a:r>
            <a:endParaRPr lang="nl-NL" dirty="0"/>
          </a:p>
        </p:txBody>
      </p:sp>
      <p:sp>
        <p:nvSpPr>
          <p:cNvPr id="3" name="Tijdelijke aanduiding voor inhoud 2"/>
          <p:cNvSpPr>
            <a:spLocks noGrp="1"/>
          </p:cNvSpPr>
          <p:nvPr>
            <p:ph sz="quarter" idx="1"/>
          </p:nvPr>
        </p:nvSpPr>
        <p:spPr/>
        <p:txBody>
          <a:bodyPr/>
          <a:lstStyle/>
          <a:p>
            <a:r>
              <a:rPr lang="nl-NL" dirty="0"/>
              <a:t>Waarom zochten de grote Europese mogendheden rond 1900 bondgenoten? </a:t>
            </a:r>
          </a:p>
        </p:txBody>
      </p:sp>
    </p:spTree>
    <p:extLst>
      <p:ext uri="{BB962C8B-B14F-4D97-AF65-F5344CB8AC3E}">
        <p14:creationId xmlns:p14="http://schemas.microsoft.com/office/powerpoint/2010/main" val="113039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3.2 en 3.3</a:t>
            </a:r>
            <a:endParaRPr lang="nl-NL" dirty="0"/>
          </a:p>
        </p:txBody>
      </p:sp>
      <p:sp>
        <p:nvSpPr>
          <p:cNvPr id="3" name="Titel 2"/>
          <p:cNvSpPr>
            <a:spLocks noGrp="1"/>
          </p:cNvSpPr>
          <p:nvPr>
            <p:ph type="ctrTitle"/>
          </p:nvPr>
        </p:nvSpPr>
        <p:spPr/>
        <p:txBody>
          <a:bodyPr/>
          <a:lstStyle/>
          <a:p>
            <a:r>
              <a:rPr lang="nl-NL" dirty="0" smtClean="0"/>
              <a:t>Thema’s WOI</a:t>
            </a:r>
            <a:endParaRPr lang="nl-NL" dirty="0"/>
          </a:p>
        </p:txBody>
      </p:sp>
      <p:pic>
        <p:nvPicPr>
          <p:cNvPr id="1026" name="Picture 2" descr="Afbeeldingsresultaat voor oorzaken W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449" y="3104180"/>
            <a:ext cx="2903507" cy="375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62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 </a:t>
            </a:r>
            <a:endParaRPr lang="nl-NL" dirty="0"/>
          </a:p>
        </p:txBody>
      </p:sp>
      <p:sp>
        <p:nvSpPr>
          <p:cNvPr id="3" name="Tijdelijke aanduiding voor inhoud 2"/>
          <p:cNvSpPr>
            <a:spLocks noGrp="1"/>
          </p:cNvSpPr>
          <p:nvPr>
            <p:ph sz="quarter" idx="1"/>
          </p:nvPr>
        </p:nvSpPr>
        <p:spPr/>
        <p:txBody>
          <a:bodyPr/>
          <a:lstStyle/>
          <a:p>
            <a:pPr marL="0" indent="0">
              <a:buNone/>
            </a:pPr>
            <a:endParaRPr lang="nl-NL" dirty="0"/>
          </a:p>
          <a:p>
            <a:r>
              <a:rPr lang="nl-NL" dirty="0" smtClean="0"/>
              <a:t>Wat was de invloed van het kolonialisme, militarisme, nationalisme of industrialisering op de Eerste Wereldoorlog?</a:t>
            </a:r>
            <a:endParaRPr lang="nl-NL" dirty="0"/>
          </a:p>
        </p:txBody>
      </p:sp>
    </p:spTree>
    <p:extLst>
      <p:ext uri="{BB962C8B-B14F-4D97-AF65-F5344CB8AC3E}">
        <p14:creationId xmlns:p14="http://schemas.microsoft.com/office/powerpoint/2010/main" val="63772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a:t>
            </a:r>
            <a:endParaRPr lang="nl-NL" dirty="0"/>
          </a:p>
        </p:txBody>
      </p:sp>
      <p:sp>
        <p:nvSpPr>
          <p:cNvPr id="3" name="Tijdelijke aanduiding voor inhoud 2"/>
          <p:cNvSpPr>
            <a:spLocks noGrp="1"/>
          </p:cNvSpPr>
          <p:nvPr>
            <p:ph sz="quarter" idx="1"/>
          </p:nvPr>
        </p:nvSpPr>
        <p:spPr/>
        <p:txBody>
          <a:bodyPr/>
          <a:lstStyle/>
          <a:p>
            <a:pPr marL="0" indent="0">
              <a:buNone/>
            </a:pPr>
            <a:r>
              <a:rPr lang="nl-NL" dirty="0" smtClean="0"/>
              <a:t>Vlogs Jort Geschiedenis:</a:t>
            </a:r>
          </a:p>
          <a:p>
            <a:pPr marL="0" indent="0">
              <a:buNone/>
            </a:pPr>
            <a:r>
              <a:rPr lang="nl-NL" dirty="0" smtClean="0"/>
              <a:t>https</a:t>
            </a:r>
            <a:r>
              <a:rPr lang="nl-NL" dirty="0"/>
              <a:t>://www.youtube.com/watch?v=q_zf-KAnYhg&amp;list=PLW54f8p7bKHIOBytgU9ZRNmAnFZt_jULF&amp;index=41</a:t>
            </a:r>
            <a:endParaRPr lang="nl-NL" dirty="0" smtClean="0"/>
          </a:p>
          <a:p>
            <a:endParaRPr lang="nl-NL" dirty="0"/>
          </a:p>
          <a:p>
            <a:r>
              <a:rPr lang="nl-NL" dirty="0" smtClean="0"/>
              <a:t>Wat vinden jullie hiervan? </a:t>
            </a:r>
            <a:endParaRPr lang="nl-NL" dirty="0"/>
          </a:p>
        </p:txBody>
      </p:sp>
    </p:spTree>
    <p:extLst>
      <p:ext uri="{BB962C8B-B14F-4D97-AF65-F5344CB8AC3E}">
        <p14:creationId xmlns:p14="http://schemas.microsoft.com/office/powerpoint/2010/main" val="971019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a:t>
            </a:r>
            <a:endParaRPr lang="nl-NL" dirty="0"/>
          </a:p>
        </p:txBody>
      </p:sp>
      <p:sp>
        <p:nvSpPr>
          <p:cNvPr id="3" name="Tijdelijke aanduiding voor inhoud 2"/>
          <p:cNvSpPr>
            <a:spLocks noGrp="1"/>
          </p:cNvSpPr>
          <p:nvPr>
            <p:ph sz="quarter" idx="1"/>
          </p:nvPr>
        </p:nvSpPr>
        <p:spPr/>
        <p:txBody>
          <a:bodyPr>
            <a:normAutofit fontScale="47500" lnSpcReduction="20000"/>
          </a:bodyPr>
          <a:lstStyle/>
          <a:p>
            <a:r>
              <a:rPr lang="nl-NL" dirty="0" smtClean="0"/>
              <a:t>Maak je eigen geschiedenisvlog over 1 van de volgende thema’s</a:t>
            </a:r>
          </a:p>
          <a:p>
            <a:endParaRPr lang="nl-NL" dirty="0"/>
          </a:p>
          <a:p>
            <a:pPr marL="514350" lvl="0" indent="-514350">
              <a:buFont typeface="+mj-lt"/>
              <a:buAutoNum type="arabicPeriod"/>
            </a:pPr>
            <a:r>
              <a:rPr lang="nl-NL" dirty="0" smtClean="0"/>
              <a:t>Nationalisme</a:t>
            </a:r>
          </a:p>
          <a:p>
            <a:pPr marL="514350" lvl="0" indent="-514350">
              <a:buFont typeface="+mj-lt"/>
              <a:buAutoNum type="arabicPeriod"/>
            </a:pPr>
            <a:r>
              <a:rPr lang="nl-NL" dirty="0" smtClean="0"/>
              <a:t>Kolonialisme</a:t>
            </a:r>
            <a:endParaRPr lang="nl-NL" dirty="0"/>
          </a:p>
          <a:p>
            <a:pPr marL="514350" lvl="0" indent="-514350">
              <a:buFont typeface="+mj-lt"/>
              <a:buAutoNum type="arabicPeriod"/>
            </a:pPr>
            <a:r>
              <a:rPr lang="nl-NL" dirty="0" smtClean="0"/>
              <a:t>Mechanisering/industrie </a:t>
            </a:r>
            <a:endParaRPr lang="nl-NL" dirty="0"/>
          </a:p>
          <a:p>
            <a:pPr marL="514350" lvl="0" indent="-514350">
              <a:buFont typeface="+mj-lt"/>
              <a:buAutoNum type="arabicPeriod"/>
            </a:pPr>
            <a:r>
              <a:rPr lang="nl-NL" dirty="0" smtClean="0"/>
              <a:t>Militarisme </a:t>
            </a:r>
            <a:endParaRPr lang="nl-NL" dirty="0"/>
          </a:p>
          <a:p>
            <a:pPr marL="514350" lvl="0" indent="-514350">
              <a:buFont typeface="+mj-lt"/>
              <a:buAutoNum type="arabicPeriod"/>
            </a:pPr>
            <a:r>
              <a:rPr lang="nl-NL" dirty="0" smtClean="0"/>
              <a:t>Bondgenootschappen </a:t>
            </a:r>
          </a:p>
          <a:p>
            <a:pPr marL="0" lvl="0" indent="0">
              <a:buNone/>
            </a:pPr>
            <a:endParaRPr lang="nl-NL" dirty="0"/>
          </a:p>
          <a:p>
            <a:pPr marL="0" lvl="0" indent="0">
              <a:buNone/>
            </a:pPr>
            <a:r>
              <a:rPr lang="nl-NL" dirty="0" smtClean="0"/>
              <a:t>Gebruik je boek! </a:t>
            </a:r>
          </a:p>
          <a:p>
            <a:pPr marL="0" lvl="0" indent="0">
              <a:buNone/>
            </a:pPr>
            <a:endParaRPr lang="nl-NL" dirty="0"/>
          </a:p>
          <a:p>
            <a:pPr marL="0" indent="0">
              <a:buNone/>
            </a:pPr>
            <a:r>
              <a:rPr lang="nl-NL" dirty="0"/>
              <a:t>Het maken van de vlog doe je in drie stappen:</a:t>
            </a:r>
          </a:p>
          <a:p>
            <a:pPr marL="514350" lvl="0" indent="-514350">
              <a:buFont typeface="+mj-lt"/>
              <a:buAutoNum type="arabicPeriod"/>
            </a:pPr>
            <a:r>
              <a:rPr lang="nl-NL" dirty="0"/>
              <a:t>het verzamelen van informatie: onderzoek </a:t>
            </a:r>
            <a:r>
              <a:rPr lang="nl-NL" dirty="0" smtClean="0"/>
              <a:t>doen</a:t>
            </a:r>
          </a:p>
          <a:p>
            <a:pPr marL="514350" lvl="0" indent="-514350">
              <a:buFont typeface="+mj-lt"/>
              <a:buAutoNum type="arabicPeriod"/>
            </a:pPr>
            <a:r>
              <a:rPr lang="nl-NL" dirty="0" smtClean="0"/>
              <a:t>Het </a:t>
            </a:r>
            <a:r>
              <a:rPr lang="nl-NL" dirty="0"/>
              <a:t>organiseren van informatie: een storyboard </a:t>
            </a:r>
            <a:endParaRPr lang="nl-NL" dirty="0" smtClean="0"/>
          </a:p>
          <a:p>
            <a:pPr marL="514350" lvl="0" indent="-514350">
              <a:buFont typeface="+mj-lt"/>
              <a:buAutoNum type="arabicPeriod"/>
            </a:pPr>
            <a:r>
              <a:rPr lang="nl-NL" dirty="0" smtClean="0"/>
              <a:t>Het </a:t>
            </a:r>
            <a:r>
              <a:rPr lang="nl-NL" dirty="0"/>
              <a:t>presenteren van informatie: de vlog </a:t>
            </a:r>
            <a:endParaRPr lang="nl-NL" dirty="0" smtClean="0"/>
          </a:p>
          <a:p>
            <a:pPr marL="0" lvl="0" indent="0">
              <a:buNone/>
            </a:pPr>
            <a:endParaRPr lang="nl-NL" dirty="0"/>
          </a:p>
          <a:p>
            <a:pPr marL="0" indent="0">
              <a:buNone/>
            </a:pPr>
            <a:r>
              <a:rPr lang="nl-NL" dirty="0"/>
              <a:t>In je vlog moeten in ieder geval de volgende vragen worden beantwoord:</a:t>
            </a:r>
          </a:p>
          <a:p>
            <a:pPr lvl="0"/>
            <a:r>
              <a:rPr lang="nl-NL" dirty="0"/>
              <a:t>Wat betekent het thema? </a:t>
            </a:r>
          </a:p>
          <a:p>
            <a:pPr lvl="0"/>
            <a:r>
              <a:rPr lang="nl-NL" dirty="0"/>
              <a:t>Wat heeft het met de Eerste Wereldoorlog te maken</a:t>
            </a:r>
            <a:r>
              <a:rPr lang="nl-NL" dirty="0" smtClean="0"/>
              <a:t>?</a:t>
            </a:r>
          </a:p>
          <a:p>
            <a:pPr lvl="0"/>
            <a:endParaRPr lang="nl-NL" dirty="0"/>
          </a:p>
          <a:p>
            <a:pPr marL="0" lvl="0" indent="0">
              <a:buNone/>
            </a:pPr>
            <a:r>
              <a:rPr lang="nl-NL" dirty="0" smtClean="0"/>
              <a:t>Groepjes van 3 </a:t>
            </a:r>
            <a:endParaRPr lang="nl-NL" dirty="0"/>
          </a:p>
          <a:p>
            <a:pPr marL="0" lvl="0" indent="0">
              <a:buNone/>
            </a:pPr>
            <a:endParaRPr lang="nl-NL" dirty="0"/>
          </a:p>
          <a:p>
            <a:pPr marL="0" lvl="0" indent="0">
              <a:buNone/>
            </a:pPr>
            <a:endParaRPr lang="nl-NL" dirty="0"/>
          </a:p>
          <a:p>
            <a:pPr marL="514350" indent="-514350">
              <a:buFont typeface="+mj-lt"/>
              <a:buAutoNum type="arabicPeriod"/>
            </a:pPr>
            <a:endParaRPr lang="nl-NL" dirty="0" smtClean="0"/>
          </a:p>
        </p:txBody>
      </p:sp>
    </p:spTree>
    <p:extLst>
      <p:ext uri="{BB962C8B-B14F-4D97-AF65-F5344CB8AC3E}">
        <p14:creationId xmlns:p14="http://schemas.microsoft.com/office/powerpoint/2010/main" val="2256662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 </a:t>
            </a:r>
            <a:endParaRPr lang="nl-NL" dirty="0"/>
          </a:p>
        </p:txBody>
      </p:sp>
      <p:sp>
        <p:nvSpPr>
          <p:cNvPr id="3" name="Tijdelijke aanduiding voor inhoud 2"/>
          <p:cNvSpPr>
            <a:spLocks noGrp="1"/>
          </p:cNvSpPr>
          <p:nvPr>
            <p:ph sz="quarter" idx="1"/>
          </p:nvPr>
        </p:nvSpPr>
        <p:spPr/>
        <p:txBody>
          <a:bodyPr/>
          <a:lstStyle/>
          <a:p>
            <a:r>
              <a:rPr lang="nl-NL" dirty="0" smtClean="0"/>
              <a:t>Voor einde van de les: Thema gekozen en start gemaakt storyboard</a:t>
            </a:r>
          </a:p>
          <a:p>
            <a:endParaRPr lang="nl-NL" dirty="0"/>
          </a:p>
        </p:txBody>
      </p:sp>
    </p:spTree>
    <p:extLst>
      <p:ext uri="{BB962C8B-B14F-4D97-AF65-F5344CB8AC3E}">
        <p14:creationId xmlns:p14="http://schemas.microsoft.com/office/powerpoint/2010/main" val="1742929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 </a:t>
            </a:r>
            <a:endParaRPr lang="nl-NL" dirty="0"/>
          </a:p>
        </p:txBody>
      </p:sp>
      <p:sp>
        <p:nvSpPr>
          <p:cNvPr id="3" name="Tijdelijke aanduiding voor inhoud 2"/>
          <p:cNvSpPr>
            <a:spLocks noGrp="1"/>
          </p:cNvSpPr>
          <p:nvPr>
            <p:ph sz="quarter" idx="1"/>
          </p:nvPr>
        </p:nvSpPr>
        <p:spPr/>
        <p:txBody>
          <a:bodyPr/>
          <a:lstStyle/>
          <a:p>
            <a:r>
              <a:rPr lang="nl-NL" dirty="0" smtClean="0"/>
              <a:t>Let op bij het filmen: </a:t>
            </a:r>
            <a:r>
              <a:rPr lang="nl-NL" b="1" dirty="0" smtClean="0"/>
              <a:t>niet</a:t>
            </a:r>
            <a:r>
              <a:rPr lang="nl-NL" dirty="0" smtClean="0"/>
              <a:t> in VVS!</a:t>
            </a:r>
          </a:p>
          <a:p>
            <a:endParaRPr lang="nl-NL" dirty="0"/>
          </a:p>
          <a:p>
            <a:r>
              <a:rPr lang="nl-NL" dirty="0" smtClean="0"/>
              <a:t>Gebruik het storyboard </a:t>
            </a:r>
            <a:endParaRPr lang="nl-NL" dirty="0"/>
          </a:p>
        </p:txBody>
      </p:sp>
      <p:pic>
        <p:nvPicPr>
          <p:cNvPr id="1026" name="Picture 2" descr="Afbeeldingsresultaat voor vvs fil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356" y="3241287"/>
            <a:ext cx="523875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vvs fil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26" y="3240517"/>
            <a:ext cx="6195220" cy="349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78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 </a:t>
            </a:r>
            <a:endParaRPr lang="nl-NL" dirty="0"/>
          </a:p>
        </p:txBody>
      </p:sp>
      <p:sp>
        <p:nvSpPr>
          <p:cNvPr id="3" name="Tijdelijke aanduiding voor inhoud 2"/>
          <p:cNvSpPr>
            <a:spLocks noGrp="1"/>
          </p:cNvSpPr>
          <p:nvPr>
            <p:ph sz="quarter" idx="1"/>
          </p:nvPr>
        </p:nvSpPr>
        <p:spPr/>
        <p:txBody>
          <a:bodyPr/>
          <a:lstStyle/>
          <a:p>
            <a:r>
              <a:rPr lang="nl-NL" dirty="0" smtClean="0"/>
              <a:t>3.1 Je eigen volk en je eigen land </a:t>
            </a:r>
          </a:p>
          <a:p>
            <a:pPr marL="0" indent="0">
              <a:buNone/>
            </a:pPr>
            <a:endParaRPr lang="nl-NL" dirty="0"/>
          </a:p>
          <a:p>
            <a:r>
              <a:rPr lang="nl-NL" dirty="0" smtClean="0"/>
              <a:t>Waarom zochten de grote Europese mogendheden rond 1900 bondgenoten? </a:t>
            </a:r>
          </a:p>
          <a:p>
            <a:endParaRPr lang="nl-NL" dirty="0"/>
          </a:p>
          <a:p>
            <a:r>
              <a:rPr lang="nl-NL" dirty="0"/>
              <a:t>Opdracht thema’s WOI </a:t>
            </a:r>
          </a:p>
          <a:p>
            <a:pPr marL="0" indent="0">
              <a:buNone/>
            </a:pPr>
            <a:endParaRPr lang="nl-NL" dirty="0"/>
          </a:p>
        </p:txBody>
      </p:sp>
    </p:spTree>
    <p:extLst>
      <p:ext uri="{BB962C8B-B14F-4D97-AF65-F5344CB8AC3E}">
        <p14:creationId xmlns:p14="http://schemas.microsoft.com/office/powerpoint/2010/main" val="85150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Storyboard </a:t>
            </a:r>
            <a:endParaRPr lang="nl-NL" dirty="0"/>
          </a:p>
        </p:txBody>
      </p:sp>
      <p:sp>
        <p:nvSpPr>
          <p:cNvPr id="3" name="Tijdelijke aanduiding voor inhoud 2"/>
          <p:cNvSpPr>
            <a:spLocks noGrp="1"/>
          </p:cNvSpPr>
          <p:nvPr>
            <p:ph sz="quarter" idx="1"/>
          </p:nvPr>
        </p:nvSpPr>
        <p:spPr/>
        <p:txBody>
          <a:bodyPr/>
          <a:lstStyle/>
          <a:p>
            <a:endParaRPr lang="nl-NL"/>
          </a:p>
        </p:txBody>
      </p:sp>
      <p:pic>
        <p:nvPicPr>
          <p:cNvPr id="2050" name="Picture 2" descr="Afbeeldingsresultaat voor story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508" y="1278210"/>
            <a:ext cx="8377916" cy="557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29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a:t>3.4 </a:t>
            </a:r>
          </a:p>
        </p:txBody>
      </p:sp>
      <p:sp>
        <p:nvSpPr>
          <p:cNvPr id="3" name="Titel 2"/>
          <p:cNvSpPr>
            <a:spLocks noGrp="1"/>
          </p:cNvSpPr>
          <p:nvPr>
            <p:ph type="ctrTitle"/>
          </p:nvPr>
        </p:nvSpPr>
        <p:spPr/>
        <p:txBody>
          <a:bodyPr/>
          <a:lstStyle/>
          <a:p>
            <a:r>
              <a:rPr lang="nl-NL" dirty="0"/>
              <a:t>Het laatste oorlogsjaar en vrede </a:t>
            </a:r>
          </a:p>
        </p:txBody>
      </p:sp>
      <p:pic>
        <p:nvPicPr>
          <p:cNvPr id="1026" name="Picture 2" descr="Afbeeldingsresultaat voor het laatste oorlogsjaar en vrede W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125" y="3105394"/>
            <a:ext cx="5843751" cy="375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722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Vandaag </a:t>
            </a:r>
          </a:p>
        </p:txBody>
      </p:sp>
      <p:sp>
        <p:nvSpPr>
          <p:cNvPr id="3" name="Tijdelijke aanduiding voor inhoud 2"/>
          <p:cNvSpPr>
            <a:spLocks noGrp="1"/>
          </p:cNvSpPr>
          <p:nvPr>
            <p:ph sz="quarter" idx="1"/>
          </p:nvPr>
        </p:nvSpPr>
        <p:spPr/>
        <p:txBody>
          <a:bodyPr/>
          <a:lstStyle/>
          <a:p>
            <a:r>
              <a:rPr lang="nl-NL" dirty="0"/>
              <a:t>Wat was de invloed van het kolonialisme, militarisme, nationalisme of industrialisering met de Eerste Wereldoorlog</a:t>
            </a:r>
            <a:r>
              <a:rPr lang="nl-NL" dirty="0" smtClean="0"/>
              <a:t>?</a:t>
            </a:r>
          </a:p>
          <a:p>
            <a:pPr marL="0" indent="0">
              <a:buNone/>
            </a:pPr>
            <a:endParaRPr lang="nl-NL" dirty="0"/>
          </a:p>
          <a:p>
            <a:r>
              <a:rPr lang="nl-NL" dirty="0" smtClean="0"/>
              <a:t>Hoe </a:t>
            </a:r>
            <a:r>
              <a:rPr lang="nl-NL" dirty="0"/>
              <a:t>werd de Grote Oorlog een wereldoorlog?</a:t>
            </a:r>
          </a:p>
          <a:p>
            <a:endParaRPr lang="nl-NL" dirty="0"/>
          </a:p>
          <a:p>
            <a:r>
              <a:rPr lang="nl-NL" dirty="0"/>
              <a:t>Hoe kwam er uiteindelijk vrede?</a:t>
            </a:r>
          </a:p>
          <a:p>
            <a:endParaRPr lang="nl-NL" dirty="0"/>
          </a:p>
          <a:p>
            <a:pPr marL="0" indent="0">
              <a:buNone/>
            </a:pPr>
            <a:endParaRPr lang="nl-NL" dirty="0"/>
          </a:p>
        </p:txBody>
      </p:sp>
    </p:spTree>
    <p:extLst>
      <p:ext uri="{BB962C8B-B14F-4D97-AF65-F5344CB8AC3E}">
        <p14:creationId xmlns:p14="http://schemas.microsoft.com/office/powerpoint/2010/main" val="3202259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a:t>
            </a:r>
          </a:p>
        </p:txBody>
      </p:sp>
      <p:sp>
        <p:nvSpPr>
          <p:cNvPr id="3" name="Tijdelijke aanduiding voor inhoud 2"/>
          <p:cNvSpPr>
            <a:spLocks noGrp="1"/>
          </p:cNvSpPr>
          <p:nvPr>
            <p:ph sz="quarter" idx="1"/>
          </p:nvPr>
        </p:nvSpPr>
        <p:spPr/>
        <p:txBody>
          <a:bodyPr>
            <a:normAutofit fontScale="77500" lnSpcReduction="20000"/>
          </a:bodyPr>
          <a:lstStyle/>
          <a:p>
            <a:r>
              <a:rPr lang="nl-NL" dirty="0"/>
              <a:t>Maak je eigen geschiedenisvlog over 1 van de volgende thema’s</a:t>
            </a:r>
          </a:p>
          <a:p>
            <a:endParaRPr lang="nl-NL" dirty="0"/>
          </a:p>
          <a:p>
            <a:pPr marL="514350" lvl="0" indent="-514350">
              <a:buFont typeface="+mj-lt"/>
              <a:buAutoNum type="arabicPeriod"/>
            </a:pPr>
            <a:r>
              <a:rPr lang="nl-NL" dirty="0"/>
              <a:t>Nationalisme</a:t>
            </a:r>
          </a:p>
          <a:p>
            <a:pPr marL="514350" lvl="0" indent="-514350">
              <a:buFont typeface="+mj-lt"/>
              <a:buAutoNum type="arabicPeriod"/>
            </a:pPr>
            <a:r>
              <a:rPr lang="nl-NL" dirty="0"/>
              <a:t>Kolonialisme</a:t>
            </a:r>
          </a:p>
          <a:p>
            <a:pPr marL="514350" lvl="0" indent="-514350">
              <a:buFont typeface="+mj-lt"/>
              <a:buAutoNum type="arabicPeriod"/>
            </a:pPr>
            <a:r>
              <a:rPr lang="nl-NL" dirty="0"/>
              <a:t>Mechanisering/industrie </a:t>
            </a:r>
          </a:p>
          <a:p>
            <a:pPr marL="514350" lvl="0" indent="-514350">
              <a:buFont typeface="+mj-lt"/>
              <a:buAutoNum type="arabicPeriod"/>
            </a:pPr>
            <a:r>
              <a:rPr lang="nl-NL" dirty="0"/>
              <a:t>Militarisme </a:t>
            </a:r>
          </a:p>
          <a:p>
            <a:pPr marL="514350" lvl="0" indent="-514350">
              <a:buFont typeface="+mj-lt"/>
              <a:buAutoNum type="arabicPeriod"/>
            </a:pPr>
            <a:r>
              <a:rPr lang="nl-NL" dirty="0"/>
              <a:t>Bondgenootschappen </a:t>
            </a:r>
          </a:p>
          <a:p>
            <a:pPr marL="0" lvl="0" indent="0">
              <a:buNone/>
            </a:pPr>
            <a:endParaRPr lang="nl-NL" dirty="0"/>
          </a:p>
          <a:p>
            <a:pPr marL="0" lvl="0" indent="0">
              <a:buNone/>
            </a:pPr>
            <a:endParaRPr lang="nl-NL" dirty="0"/>
          </a:p>
          <a:p>
            <a:pPr marL="0" indent="0">
              <a:buNone/>
            </a:pPr>
            <a:r>
              <a:rPr lang="nl-NL" dirty="0"/>
              <a:t>In je vlog moeten in ieder geval de volgende vragen worden beantwoord:</a:t>
            </a:r>
          </a:p>
          <a:p>
            <a:pPr lvl="0"/>
            <a:r>
              <a:rPr lang="nl-NL" dirty="0"/>
              <a:t>Wat betekent het thema? </a:t>
            </a:r>
          </a:p>
          <a:p>
            <a:pPr lvl="0"/>
            <a:r>
              <a:rPr lang="nl-NL" dirty="0"/>
              <a:t>Wat heeft het met de Eerste Wereldoorlog te maken?</a:t>
            </a:r>
          </a:p>
          <a:p>
            <a:pPr lvl="0"/>
            <a:endParaRPr lang="nl-NL" dirty="0"/>
          </a:p>
          <a:p>
            <a:pPr marL="0" lvl="0" indent="0">
              <a:buNone/>
            </a:pPr>
            <a:r>
              <a:rPr lang="nl-NL" dirty="0"/>
              <a:t>Groepjes van 3 </a:t>
            </a:r>
          </a:p>
          <a:p>
            <a:pPr marL="0" lvl="0" indent="0">
              <a:buNone/>
            </a:pPr>
            <a:endParaRPr lang="nl-NL" dirty="0"/>
          </a:p>
          <a:p>
            <a:pPr marL="0" lvl="0" indent="0">
              <a:buNone/>
            </a:pPr>
            <a:endParaRPr lang="nl-NL" dirty="0"/>
          </a:p>
          <a:p>
            <a:pPr marL="514350" indent="-514350">
              <a:buFont typeface="+mj-lt"/>
              <a:buAutoNum type="arabicPeriod"/>
            </a:pPr>
            <a:endParaRPr lang="nl-NL" dirty="0"/>
          </a:p>
        </p:txBody>
      </p:sp>
    </p:spTree>
    <p:extLst>
      <p:ext uri="{BB962C8B-B14F-4D97-AF65-F5344CB8AC3E}">
        <p14:creationId xmlns:p14="http://schemas.microsoft.com/office/powerpoint/2010/main" val="20364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Bekijk elkaars vlog </a:t>
            </a:r>
          </a:p>
        </p:txBody>
      </p:sp>
      <p:sp>
        <p:nvSpPr>
          <p:cNvPr id="3" name="Tijdelijke aanduiding voor inhoud 2"/>
          <p:cNvSpPr>
            <a:spLocks noGrp="1"/>
          </p:cNvSpPr>
          <p:nvPr>
            <p:ph sz="quarter" idx="1"/>
          </p:nvPr>
        </p:nvSpPr>
        <p:spPr/>
        <p:txBody>
          <a:bodyPr vert="horz" anchor="t">
            <a:normAutofit fontScale="92500" lnSpcReduction="20000"/>
          </a:bodyPr>
          <a:lstStyle/>
          <a:p>
            <a:r>
              <a:rPr lang="nl-NL" dirty="0"/>
              <a:t>Jullie gaan de vlog van een ander groepje bekijken </a:t>
            </a:r>
          </a:p>
          <a:p>
            <a:endParaRPr lang="nl-NL" dirty="0"/>
          </a:p>
          <a:p>
            <a:r>
              <a:rPr lang="nl-NL" dirty="0"/>
              <a:t>Gebruik daarbij het beoordelingsformulier</a:t>
            </a:r>
          </a:p>
          <a:p>
            <a:endParaRPr lang="nl-NL" dirty="0"/>
          </a:p>
          <a:p>
            <a:r>
              <a:rPr lang="nl-NL" dirty="0"/>
              <a:t>Geef twee tips en twee tops op het blad</a:t>
            </a:r>
          </a:p>
          <a:p>
            <a:endParaRPr lang="nl-NL" dirty="0"/>
          </a:p>
          <a:p>
            <a:r>
              <a:rPr lang="nl-NL" dirty="0"/>
              <a:t>Ik wijs degenen aan die moeten beoordelen per ronde – houd daarna het werkblad bij je </a:t>
            </a:r>
          </a:p>
          <a:p>
            <a:endParaRPr lang="nl-NL" dirty="0"/>
          </a:p>
          <a:p>
            <a:r>
              <a:rPr lang="nl-NL" dirty="0"/>
              <a:t>Tenslotte staan er een paar vragen op het blad. Vul deze ook in </a:t>
            </a:r>
          </a:p>
          <a:p>
            <a:endParaRPr lang="nl-NL" dirty="0"/>
          </a:p>
          <a:p>
            <a:pPr marL="0" indent="0">
              <a:buNone/>
            </a:pPr>
            <a:r>
              <a:rPr lang="nl-NL" dirty="0"/>
              <a:t>Lever de vlog, het beoordelingsformulier + tips &amp; tops + vragen </a:t>
            </a:r>
            <a:r>
              <a:rPr lang="nl-NL" dirty="0" smtClean="0"/>
              <a:t>in</a:t>
            </a:r>
            <a:endParaRPr lang="nl-NL" dirty="0"/>
          </a:p>
        </p:txBody>
      </p:sp>
    </p:spTree>
    <p:extLst>
      <p:ext uri="{BB962C8B-B14F-4D97-AF65-F5344CB8AC3E}">
        <p14:creationId xmlns:p14="http://schemas.microsoft.com/office/powerpoint/2010/main" val="262814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4B13C12-1496-48C5-A430-06AC23CF4AA0}"/>
              </a:ext>
            </a:extLst>
          </p:cNvPr>
          <p:cNvSpPr>
            <a:spLocks noGrp="1"/>
          </p:cNvSpPr>
          <p:nvPr>
            <p:ph type="title"/>
          </p:nvPr>
        </p:nvSpPr>
        <p:spPr/>
        <p:txBody>
          <a:bodyPr/>
          <a:lstStyle/>
          <a:p>
            <a:r>
              <a:rPr lang="nl-NL" dirty="0"/>
              <a:t>Schema </a:t>
            </a:r>
          </a:p>
        </p:txBody>
      </p:sp>
      <p:sp>
        <p:nvSpPr>
          <p:cNvPr id="3" name="Tijdelijke aanduiding voor inhoud 2">
            <a:extLst>
              <a:ext uri="{FF2B5EF4-FFF2-40B4-BE49-F238E27FC236}">
                <a16:creationId xmlns:a16="http://schemas.microsoft.com/office/drawing/2014/main" xmlns="" id="{1285A3E2-791B-44BE-8A71-442B5B672BB2}"/>
              </a:ext>
            </a:extLst>
          </p:cNvPr>
          <p:cNvSpPr>
            <a:spLocks noGrp="1"/>
          </p:cNvSpPr>
          <p:nvPr>
            <p:ph sz="quarter" idx="1"/>
          </p:nvPr>
        </p:nvSpPr>
        <p:spPr/>
        <p:txBody>
          <a:bodyPr vert="horz" anchor="t">
            <a:normAutofit/>
          </a:bodyPr>
          <a:lstStyle/>
          <a:p>
            <a:r>
              <a:rPr lang="nl-NL" dirty="0"/>
              <a:t>Vlogs bekijken: 5 minuten per vlog </a:t>
            </a:r>
          </a:p>
          <a:p>
            <a:endParaRPr lang="nl-NL" dirty="0"/>
          </a:p>
          <a:p>
            <a:r>
              <a:rPr lang="nl-NL" dirty="0"/>
              <a:t>Nabespreking vlogs: 5 minuten </a:t>
            </a:r>
          </a:p>
          <a:p>
            <a:endParaRPr lang="nl-NL" dirty="0"/>
          </a:p>
          <a:p>
            <a:r>
              <a:rPr lang="nl-NL" dirty="0"/>
              <a:t>Werkblad invullen: 5 minuten </a:t>
            </a:r>
          </a:p>
        </p:txBody>
      </p:sp>
    </p:spTree>
    <p:extLst>
      <p:ext uri="{BB962C8B-B14F-4D97-AF65-F5344CB8AC3E}">
        <p14:creationId xmlns:p14="http://schemas.microsoft.com/office/powerpoint/2010/main" val="164895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Beantwoord de vraag</a:t>
            </a:r>
            <a:endParaRPr lang="nl-NL" dirty="0"/>
          </a:p>
        </p:txBody>
      </p:sp>
      <p:sp>
        <p:nvSpPr>
          <p:cNvPr id="3" name="Tijdelijke aanduiding voor inhoud 2"/>
          <p:cNvSpPr>
            <a:spLocks noGrp="1"/>
          </p:cNvSpPr>
          <p:nvPr>
            <p:ph sz="quarter" idx="1"/>
          </p:nvPr>
        </p:nvSpPr>
        <p:spPr/>
        <p:txBody>
          <a:bodyPr/>
          <a:lstStyle/>
          <a:p>
            <a:r>
              <a:rPr lang="nl-NL" dirty="0"/>
              <a:t>Wat was de invloed van het kolonialisme, militarisme, nationalisme of industrialisering met de Eerste Wereldoorlog?</a:t>
            </a:r>
          </a:p>
          <a:p>
            <a:endParaRPr lang="nl-NL" dirty="0"/>
          </a:p>
        </p:txBody>
      </p:sp>
    </p:spTree>
    <p:extLst>
      <p:ext uri="{BB962C8B-B14F-4D97-AF65-F5344CB8AC3E}">
        <p14:creationId xmlns:p14="http://schemas.microsoft.com/office/powerpoint/2010/main" val="1002483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
          </p:nvPr>
        </p:nvSpPr>
        <p:spPr/>
        <p:txBody>
          <a:bodyPr/>
          <a:lstStyle/>
          <a:p>
            <a:endParaRPr lang="nl-NL"/>
          </a:p>
        </p:txBody>
      </p:sp>
      <p:pic>
        <p:nvPicPr>
          <p:cNvPr id="4" name="Afbeelding 3"/>
          <p:cNvPicPr>
            <a:picLocks noChangeAspect="1"/>
          </p:cNvPicPr>
          <p:nvPr/>
        </p:nvPicPr>
        <p:blipFill>
          <a:blip r:embed="rId3"/>
          <a:stretch>
            <a:fillRect/>
          </a:stretch>
        </p:blipFill>
        <p:spPr>
          <a:xfrm>
            <a:off x="3529553" y="-17720"/>
            <a:ext cx="5115863" cy="6875720"/>
          </a:xfrm>
          <a:prstGeom prst="rect">
            <a:avLst/>
          </a:prstGeom>
        </p:spPr>
      </p:pic>
    </p:spTree>
    <p:extLst>
      <p:ext uri="{BB962C8B-B14F-4D97-AF65-F5344CB8AC3E}">
        <p14:creationId xmlns:p14="http://schemas.microsoft.com/office/powerpoint/2010/main" val="2445369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Wereldoorlog</a:t>
            </a:r>
          </a:p>
        </p:txBody>
      </p:sp>
      <p:sp>
        <p:nvSpPr>
          <p:cNvPr id="3" name="Tijdelijke aanduiding voor inhoud 2"/>
          <p:cNvSpPr>
            <a:spLocks noGrp="1"/>
          </p:cNvSpPr>
          <p:nvPr>
            <p:ph sz="quarter" idx="1"/>
          </p:nvPr>
        </p:nvSpPr>
        <p:spPr/>
        <p:txBody>
          <a:bodyPr/>
          <a:lstStyle/>
          <a:p>
            <a:r>
              <a:rPr lang="nl-NL" dirty="0"/>
              <a:t>Duitse onderzeeërs joegen op vrachtschepen </a:t>
            </a:r>
          </a:p>
          <a:p>
            <a:pPr marL="0" indent="0">
              <a:buNone/>
            </a:pPr>
            <a:r>
              <a:rPr lang="nl-NL" dirty="0"/>
              <a:t>   -&gt; ook Amerikaanse schepen getorpedeerd </a:t>
            </a:r>
          </a:p>
          <a:p>
            <a:pPr marL="0" indent="0">
              <a:buNone/>
            </a:pPr>
            <a:endParaRPr lang="nl-NL" dirty="0"/>
          </a:p>
          <a:p>
            <a:r>
              <a:rPr lang="nl-NL" dirty="0"/>
              <a:t>Januari 1917 President Wilson – Lijst van Veertien Punten </a:t>
            </a:r>
          </a:p>
          <a:p>
            <a:pPr>
              <a:buFontTx/>
              <a:buChar char="-"/>
            </a:pPr>
            <a:r>
              <a:rPr lang="nl-NL" dirty="0"/>
              <a:t>Volkenbond </a:t>
            </a:r>
          </a:p>
          <a:p>
            <a:pPr>
              <a:buFontTx/>
              <a:buChar char="-"/>
            </a:pPr>
            <a:r>
              <a:rPr lang="nl-NL" dirty="0"/>
              <a:t>Nieuwe landsgrenzen </a:t>
            </a:r>
          </a:p>
          <a:p>
            <a:pPr>
              <a:buFontTx/>
              <a:buChar char="-"/>
            </a:pPr>
            <a:r>
              <a:rPr lang="nl-NL" dirty="0"/>
              <a:t>Zelfbeschikkingsrecht volken en democratie </a:t>
            </a:r>
          </a:p>
          <a:p>
            <a:pPr marL="0" indent="0">
              <a:buNone/>
            </a:pPr>
            <a:endParaRPr lang="nl-NL" dirty="0"/>
          </a:p>
          <a:p>
            <a:r>
              <a:rPr lang="nl-NL" dirty="0"/>
              <a:t>April 1917 Amerikaanse Congres – Oorlog! -&gt; </a:t>
            </a:r>
            <a:r>
              <a:rPr lang="nl-NL" b="1" dirty="0"/>
              <a:t>Wereldoorlog</a:t>
            </a:r>
            <a:endParaRPr lang="nl-NL" dirty="0"/>
          </a:p>
        </p:txBody>
      </p:sp>
    </p:spTree>
    <p:extLst>
      <p:ext uri="{BB962C8B-B14F-4D97-AF65-F5344CB8AC3E}">
        <p14:creationId xmlns:p14="http://schemas.microsoft.com/office/powerpoint/2010/main" val="21897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Wilson </a:t>
            </a:r>
          </a:p>
        </p:txBody>
      </p:sp>
      <p:sp>
        <p:nvSpPr>
          <p:cNvPr id="3" name="Tijdelijke aanduiding voor inhoud 2"/>
          <p:cNvSpPr>
            <a:spLocks noGrp="1"/>
          </p:cNvSpPr>
          <p:nvPr>
            <p:ph sz="quarter" idx="1"/>
          </p:nvPr>
        </p:nvSpPr>
        <p:spPr/>
        <p:txBody>
          <a:bodyPr/>
          <a:lstStyle/>
          <a:p>
            <a:r>
              <a:rPr lang="nl-NL" dirty="0">
                <a:hlinkClick r:id="rId2"/>
              </a:rPr>
              <a:t>https://www.youtube.com/watch?v=ji6OVy2fK8o</a:t>
            </a:r>
            <a:r>
              <a:rPr lang="nl-NL" dirty="0"/>
              <a:t> – 20:55 </a:t>
            </a:r>
          </a:p>
        </p:txBody>
      </p:sp>
      <p:pic>
        <p:nvPicPr>
          <p:cNvPr id="2050" name="Picture 2" descr="Afbeeldingsresultaat voor woodrow wi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76" y="2266180"/>
            <a:ext cx="8163235" cy="459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013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Beelden </a:t>
            </a:r>
            <a:endParaRPr lang="nl-NL" dirty="0"/>
          </a:p>
        </p:txBody>
      </p:sp>
      <p:sp>
        <p:nvSpPr>
          <p:cNvPr id="3" name="Tijdelijke aanduiding voor inhoud 2"/>
          <p:cNvSpPr>
            <a:spLocks noGrp="1"/>
          </p:cNvSpPr>
          <p:nvPr>
            <p:ph sz="quarter" idx="1"/>
          </p:nvPr>
        </p:nvSpPr>
        <p:spPr/>
        <p:txBody>
          <a:bodyPr/>
          <a:lstStyle/>
          <a:p>
            <a:pPr marL="0" indent="0">
              <a:buNone/>
            </a:pPr>
            <a:endParaRPr lang="nl-NL" dirty="0"/>
          </a:p>
          <a:p>
            <a:r>
              <a:rPr lang="nl-NL" dirty="0"/>
              <a:t>https://www.youtube.com/watch?v=xO8uhme0o3Y</a:t>
            </a:r>
          </a:p>
          <a:p>
            <a:endParaRPr lang="nl-NL" dirty="0" smtClean="0"/>
          </a:p>
          <a:p>
            <a:r>
              <a:rPr lang="nl-NL" dirty="0"/>
              <a:t>https</a:t>
            </a:r>
            <a:r>
              <a:rPr lang="nl-NL" dirty="0" smtClean="0"/>
              <a:t>://www.youtube.com/watch?v=DUReYO2n06w</a:t>
            </a:r>
          </a:p>
        </p:txBody>
      </p:sp>
    </p:spTree>
    <p:extLst>
      <p:ext uri="{BB962C8B-B14F-4D97-AF65-F5344CB8AC3E}">
        <p14:creationId xmlns:p14="http://schemas.microsoft.com/office/powerpoint/2010/main" val="3544679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
          </p:nvPr>
        </p:nvSpPr>
        <p:spPr/>
        <p:txBody>
          <a:bodyPr/>
          <a:lstStyle/>
          <a:p>
            <a:endParaRPr lang="nl-NL"/>
          </a:p>
        </p:txBody>
      </p:sp>
      <p:pic>
        <p:nvPicPr>
          <p:cNvPr id="1030" name="Picture 6" descr="https://www.historischnieuwsblad.nl/upload/artikel/ho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814" y="0"/>
            <a:ext cx="5981456" cy="686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4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
          </p:nvPr>
        </p:nvSpPr>
        <p:spPr/>
        <p:txBody>
          <a:bodyPr/>
          <a:lstStyle/>
          <a:p>
            <a:endParaRPr lang="nl-NL"/>
          </a:p>
        </p:txBody>
      </p:sp>
      <p:pic>
        <p:nvPicPr>
          <p:cNvPr id="3074" name="Picture 2" descr="Afbeeldingsresultaat voor russische revolu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52" y="-27993"/>
            <a:ext cx="10323947" cy="688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406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Revolutie en vredesverdrag </a:t>
            </a:r>
          </a:p>
        </p:txBody>
      </p:sp>
      <p:sp>
        <p:nvSpPr>
          <p:cNvPr id="3" name="Tijdelijke aanduiding voor inhoud 2"/>
          <p:cNvSpPr>
            <a:spLocks noGrp="1"/>
          </p:cNvSpPr>
          <p:nvPr>
            <p:ph sz="quarter" idx="1"/>
          </p:nvPr>
        </p:nvSpPr>
        <p:spPr/>
        <p:txBody>
          <a:bodyPr/>
          <a:lstStyle/>
          <a:p>
            <a:r>
              <a:rPr lang="nl-NL" sz="2000" dirty="0"/>
              <a:t>Februari 1917 – Russische revolutie (Februarirevolutie) </a:t>
            </a:r>
          </a:p>
          <a:p>
            <a:pPr>
              <a:buFontTx/>
              <a:buChar char="-"/>
            </a:pPr>
            <a:r>
              <a:rPr lang="nl-NL" sz="2000" dirty="0"/>
              <a:t>Tsaar Nicolas II trad af, Voorlopige Regering aan de macht </a:t>
            </a:r>
          </a:p>
          <a:p>
            <a:pPr marL="0" indent="0">
              <a:buNone/>
            </a:pPr>
            <a:endParaRPr lang="nl-NL" sz="2000" dirty="0"/>
          </a:p>
          <a:p>
            <a:r>
              <a:rPr lang="nl-NL" sz="2000" dirty="0"/>
              <a:t>Oktober 1917 – Russische communisten </a:t>
            </a:r>
            <a:r>
              <a:rPr lang="nl-NL" sz="2000" dirty="0" err="1"/>
              <a:t>olv</a:t>
            </a:r>
            <a:r>
              <a:rPr lang="nl-NL" sz="2000" dirty="0"/>
              <a:t> Lenin (Oktoberrevolutie)</a:t>
            </a:r>
          </a:p>
          <a:p>
            <a:pPr>
              <a:buFontTx/>
              <a:buChar char="-"/>
            </a:pPr>
            <a:r>
              <a:rPr lang="nl-NL" sz="2000" dirty="0"/>
              <a:t>Duitsland veroverde gebieden </a:t>
            </a:r>
          </a:p>
          <a:p>
            <a:pPr>
              <a:buFontTx/>
              <a:buChar char="-"/>
            </a:pPr>
            <a:r>
              <a:rPr lang="nl-NL" sz="2000" dirty="0"/>
              <a:t>Vrede van Brest-</a:t>
            </a:r>
            <a:r>
              <a:rPr lang="nl-NL" sz="2000" dirty="0" err="1"/>
              <a:t>Litovsk</a:t>
            </a:r>
            <a:r>
              <a:rPr lang="nl-NL" sz="2000" dirty="0"/>
              <a:t>, DL en RUS</a:t>
            </a:r>
          </a:p>
          <a:p>
            <a:pPr marL="0" indent="0">
              <a:buNone/>
            </a:pPr>
            <a:endParaRPr lang="nl-NL" dirty="0"/>
          </a:p>
          <a:p>
            <a:pPr marL="0" indent="0">
              <a:buNone/>
            </a:pPr>
            <a:endParaRPr lang="nl-NL" dirty="0"/>
          </a:p>
          <a:p>
            <a:pPr marL="0" indent="0">
              <a:buNone/>
            </a:pPr>
            <a:endParaRPr lang="nl-NL" dirty="0"/>
          </a:p>
        </p:txBody>
      </p:sp>
      <p:pic>
        <p:nvPicPr>
          <p:cNvPr id="4098" name="Picture 2" descr="Afbeeldingsresultaat voor russische revolu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418" y="3700792"/>
            <a:ext cx="7216475" cy="315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91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Wapenstilstand </a:t>
            </a:r>
          </a:p>
        </p:txBody>
      </p:sp>
      <p:sp>
        <p:nvSpPr>
          <p:cNvPr id="3" name="Tijdelijke aanduiding voor inhoud 2"/>
          <p:cNvSpPr>
            <a:spLocks noGrp="1"/>
          </p:cNvSpPr>
          <p:nvPr>
            <p:ph sz="quarter" idx="1"/>
          </p:nvPr>
        </p:nvSpPr>
        <p:spPr/>
        <p:txBody>
          <a:bodyPr/>
          <a:lstStyle/>
          <a:p>
            <a:r>
              <a:rPr lang="nl-NL" dirty="0"/>
              <a:t>Oktober 1918 – Duitse soldaten en mariniers muiten </a:t>
            </a:r>
          </a:p>
          <a:p>
            <a:pPr>
              <a:buFontTx/>
              <a:buChar char="-"/>
            </a:pPr>
            <a:r>
              <a:rPr lang="nl-NL" dirty="0"/>
              <a:t>Duitse generaals adviseren wapenstilstand en aftreden</a:t>
            </a:r>
          </a:p>
          <a:p>
            <a:pPr marL="0" indent="0">
              <a:buNone/>
            </a:pPr>
            <a:endParaRPr lang="nl-NL" dirty="0"/>
          </a:p>
          <a:p>
            <a:r>
              <a:rPr lang="nl-NL" dirty="0"/>
              <a:t>8 november 1918 – Duitse keizer Wilhelm </a:t>
            </a:r>
            <a:r>
              <a:rPr lang="nl-NL" dirty="0" smtClean="0"/>
              <a:t>treedt </a:t>
            </a:r>
            <a:r>
              <a:rPr lang="nl-NL" dirty="0"/>
              <a:t>af </a:t>
            </a:r>
          </a:p>
          <a:p>
            <a:pPr>
              <a:buFontTx/>
              <a:buChar char="-"/>
            </a:pPr>
            <a:r>
              <a:rPr lang="nl-NL" dirty="0"/>
              <a:t>Krijgt asiel in Nederland </a:t>
            </a:r>
          </a:p>
          <a:p>
            <a:pPr>
              <a:buFontTx/>
              <a:buChar char="-"/>
            </a:pPr>
            <a:endParaRPr lang="nl-NL" dirty="0"/>
          </a:p>
          <a:p>
            <a:r>
              <a:rPr lang="nl-NL" dirty="0"/>
              <a:t>11 november – nieuwe regering </a:t>
            </a:r>
            <a:r>
              <a:rPr lang="nl-NL" dirty="0" err="1"/>
              <a:t>olv</a:t>
            </a:r>
            <a:r>
              <a:rPr lang="nl-NL" dirty="0"/>
              <a:t> </a:t>
            </a:r>
            <a:r>
              <a:rPr lang="nl-NL" dirty="0" err="1"/>
              <a:t>Ebert</a:t>
            </a:r>
            <a:r>
              <a:rPr lang="nl-NL" dirty="0"/>
              <a:t> tekent wapenstilstand</a:t>
            </a:r>
          </a:p>
          <a:p>
            <a:pPr>
              <a:buFontTx/>
              <a:buChar char="-"/>
            </a:pPr>
            <a:r>
              <a:rPr lang="nl-NL" dirty="0"/>
              <a:t>WOI is afgelopen </a:t>
            </a:r>
          </a:p>
          <a:p>
            <a:pPr marL="0" indent="0">
              <a:buNone/>
            </a:pPr>
            <a:endParaRPr lang="nl-NL" dirty="0"/>
          </a:p>
          <a:p>
            <a:pPr marL="0" indent="0">
              <a:buNone/>
            </a:pPr>
            <a:endParaRPr lang="nl-NL" dirty="0"/>
          </a:p>
          <a:p>
            <a:endParaRPr lang="nl-NL" dirty="0"/>
          </a:p>
        </p:txBody>
      </p:sp>
    </p:spTree>
    <p:extLst>
      <p:ext uri="{BB962C8B-B14F-4D97-AF65-F5344CB8AC3E}">
        <p14:creationId xmlns:p14="http://schemas.microsoft.com/office/powerpoint/2010/main" val="2601863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
          </p:nvPr>
        </p:nvSpPr>
        <p:spPr/>
        <p:txBody>
          <a:bodyPr/>
          <a:lstStyle/>
          <a:p>
            <a:endParaRPr lang="nl-NL"/>
          </a:p>
        </p:txBody>
      </p:sp>
      <p:pic>
        <p:nvPicPr>
          <p:cNvPr id="5122" name="Picture 2" descr="Afbeeldingsresultaat voor vrede van versail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22" y="-12573"/>
            <a:ext cx="10701827" cy="687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939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Vrede van Versailles </a:t>
            </a:r>
          </a:p>
        </p:txBody>
      </p:sp>
      <p:sp>
        <p:nvSpPr>
          <p:cNvPr id="3" name="Tijdelijke aanduiding voor inhoud 2"/>
          <p:cNvSpPr>
            <a:spLocks noGrp="1"/>
          </p:cNvSpPr>
          <p:nvPr>
            <p:ph sz="quarter" idx="1"/>
          </p:nvPr>
        </p:nvSpPr>
        <p:spPr/>
        <p:txBody>
          <a:bodyPr/>
          <a:lstStyle/>
          <a:p>
            <a:r>
              <a:rPr lang="nl-NL" dirty="0"/>
              <a:t>Januari 1919 – Geallieerden onderlinge onderhandelingen </a:t>
            </a:r>
          </a:p>
          <a:p>
            <a:pPr>
              <a:buFontTx/>
              <a:buChar char="-"/>
            </a:pPr>
            <a:r>
              <a:rPr lang="nl-NL" dirty="0"/>
              <a:t>Zonder Duitsland!</a:t>
            </a:r>
          </a:p>
          <a:p>
            <a:endParaRPr lang="nl-NL" dirty="0"/>
          </a:p>
          <a:p>
            <a:r>
              <a:rPr lang="nl-NL" dirty="0"/>
              <a:t>Juni 1919 – Duitsland ondertekent de </a:t>
            </a:r>
            <a:r>
              <a:rPr lang="nl-NL" b="1" dirty="0"/>
              <a:t>Vrede van Versailles</a:t>
            </a:r>
          </a:p>
          <a:p>
            <a:pPr>
              <a:buFontTx/>
              <a:buChar char="-"/>
            </a:pPr>
            <a:r>
              <a:rPr lang="nl-NL" dirty="0"/>
              <a:t>Gebiedsverlies</a:t>
            </a:r>
          </a:p>
          <a:p>
            <a:pPr>
              <a:buFontTx/>
              <a:buChar char="-"/>
            </a:pPr>
            <a:r>
              <a:rPr lang="nl-NL" dirty="0"/>
              <a:t>Legers en vloot</a:t>
            </a:r>
          </a:p>
          <a:p>
            <a:pPr>
              <a:buFontTx/>
              <a:buChar char="-"/>
            </a:pPr>
            <a:r>
              <a:rPr lang="nl-NL" dirty="0"/>
              <a:t>Herstelbetalingen </a:t>
            </a:r>
          </a:p>
          <a:p>
            <a:pPr>
              <a:buFontTx/>
              <a:buChar char="-"/>
            </a:pPr>
            <a:r>
              <a:rPr lang="nl-NL" dirty="0"/>
              <a:t>Schuld: Duitsland</a:t>
            </a:r>
          </a:p>
          <a:p>
            <a:pPr>
              <a:buFontTx/>
              <a:buChar char="-"/>
            </a:pPr>
            <a:r>
              <a:rPr lang="nl-NL" dirty="0"/>
              <a:t>Handhaving vrede door Volkenbond </a:t>
            </a:r>
          </a:p>
        </p:txBody>
      </p:sp>
    </p:spTree>
    <p:extLst>
      <p:ext uri="{BB962C8B-B14F-4D97-AF65-F5344CB8AC3E}">
        <p14:creationId xmlns:p14="http://schemas.microsoft.com/office/powerpoint/2010/main" val="37188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
          </p:nvPr>
        </p:nvSpPr>
        <p:spPr/>
        <p:txBody>
          <a:bodyPr/>
          <a:lstStyle/>
          <a:p>
            <a:r>
              <a:rPr lang="nl-NL" dirty="0"/>
              <a:t>https://schooltv.nl/video/kleine-handen-in-een-grote-oorlog-de-straf/#</a:t>
            </a:r>
            <a:r>
              <a:rPr lang="nl-NL" dirty="0" smtClean="0"/>
              <a:t>q</a:t>
            </a:r>
            <a:r>
              <a:rPr lang="nl-NL" dirty="0"/>
              <a:t>=</a:t>
            </a:r>
            <a:endParaRPr lang="nl-NL" dirty="0" smtClean="0"/>
          </a:p>
          <a:p>
            <a:endParaRPr lang="nl-NL" dirty="0"/>
          </a:p>
          <a:p>
            <a:r>
              <a:rPr lang="nl-NL" dirty="0"/>
              <a:t>https://schooltv.nl/video/eenvandaag-in-de-klas-het-lijden-van-de-soldaat-in-loopgraven/playlist/228/#q=</a:t>
            </a:r>
          </a:p>
        </p:txBody>
      </p:sp>
    </p:spTree>
    <p:extLst>
      <p:ext uri="{BB962C8B-B14F-4D97-AF65-F5344CB8AC3E}">
        <p14:creationId xmlns:p14="http://schemas.microsoft.com/office/powerpoint/2010/main" val="1332715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Beantwoord de vraag </a:t>
            </a:r>
            <a:endParaRPr lang="nl-NL" dirty="0"/>
          </a:p>
        </p:txBody>
      </p:sp>
      <p:sp>
        <p:nvSpPr>
          <p:cNvPr id="3" name="Tijdelijke aanduiding voor inhoud 2"/>
          <p:cNvSpPr>
            <a:spLocks noGrp="1"/>
          </p:cNvSpPr>
          <p:nvPr>
            <p:ph sz="quarter" idx="1"/>
          </p:nvPr>
        </p:nvSpPr>
        <p:spPr/>
        <p:txBody>
          <a:bodyPr/>
          <a:lstStyle/>
          <a:p>
            <a:r>
              <a:rPr lang="nl-NL" dirty="0"/>
              <a:t>Hoe werd de Grote Oorlog een wereldoorlog?</a:t>
            </a:r>
          </a:p>
          <a:p>
            <a:endParaRPr lang="nl-NL" dirty="0"/>
          </a:p>
          <a:p>
            <a:r>
              <a:rPr lang="nl-NL" dirty="0"/>
              <a:t>Hoe kwam er uiteindelijk vrede?</a:t>
            </a:r>
          </a:p>
          <a:p>
            <a:pPr marL="0" indent="0">
              <a:buNone/>
            </a:pPr>
            <a:endParaRPr lang="nl-NL" dirty="0"/>
          </a:p>
        </p:txBody>
      </p:sp>
    </p:spTree>
    <p:extLst>
      <p:ext uri="{BB962C8B-B14F-4D97-AF65-F5344CB8AC3E}">
        <p14:creationId xmlns:p14="http://schemas.microsoft.com/office/powerpoint/2010/main" val="399204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a:t>
            </a:r>
            <a:endParaRPr lang="nl-NL" dirty="0"/>
          </a:p>
        </p:txBody>
      </p:sp>
      <p:sp>
        <p:nvSpPr>
          <p:cNvPr id="3" name="Tijdelijke aanduiding voor inhoud 2"/>
          <p:cNvSpPr>
            <a:spLocks noGrp="1"/>
          </p:cNvSpPr>
          <p:nvPr>
            <p:ph sz="quarter" idx="1"/>
          </p:nvPr>
        </p:nvSpPr>
        <p:spPr/>
        <p:txBody>
          <a:bodyPr>
            <a:normAutofit fontScale="77500" lnSpcReduction="20000"/>
          </a:bodyPr>
          <a:lstStyle/>
          <a:p>
            <a:pPr marL="0" indent="0">
              <a:buNone/>
            </a:pPr>
            <a:r>
              <a:rPr lang="nl-NL" dirty="0" smtClean="0"/>
              <a:t>Benodigdheden: </a:t>
            </a:r>
          </a:p>
          <a:p>
            <a:r>
              <a:rPr lang="nl-NL" dirty="0" smtClean="0"/>
              <a:t>Historische </a:t>
            </a:r>
            <a:r>
              <a:rPr lang="nl-NL" dirty="0"/>
              <a:t>B</a:t>
            </a:r>
            <a:r>
              <a:rPr lang="nl-NL" dirty="0" smtClean="0"/>
              <a:t>osatlas</a:t>
            </a:r>
          </a:p>
          <a:p>
            <a:r>
              <a:rPr lang="nl-NL" dirty="0" smtClean="0"/>
              <a:t>Invulblad</a:t>
            </a:r>
          </a:p>
          <a:p>
            <a:pPr marL="0" indent="0">
              <a:buNone/>
            </a:pPr>
            <a:endParaRPr lang="nl-NL" dirty="0"/>
          </a:p>
          <a:p>
            <a:pPr marL="0" indent="0">
              <a:buNone/>
            </a:pPr>
            <a:r>
              <a:rPr lang="nl-NL" dirty="0" smtClean="0"/>
              <a:t>Voorwaarden:</a:t>
            </a:r>
          </a:p>
          <a:p>
            <a:r>
              <a:rPr lang="nl-NL" dirty="0" smtClean="0"/>
              <a:t>30 minuten </a:t>
            </a:r>
          </a:p>
          <a:p>
            <a:r>
              <a:rPr lang="nl-NL" dirty="0" smtClean="0"/>
              <a:t>Individueel invullen </a:t>
            </a:r>
          </a:p>
          <a:p>
            <a:r>
              <a:rPr lang="nl-NL" dirty="0" smtClean="0"/>
              <a:t>Overleg toegestaan</a:t>
            </a:r>
          </a:p>
          <a:p>
            <a:pPr marL="0" indent="0">
              <a:buNone/>
            </a:pPr>
            <a:endParaRPr lang="nl-NL" dirty="0"/>
          </a:p>
          <a:p>
            <a:pPr marL="0" indent="0">
              <a:buNone/>
            </a:pPr>
            <a:r>
              <a:rPr lang="nl-NL" dirty="0" smtClean="0"/>
              <a:t>Nabespreking: </a:t>
            </a:r>
          </a:p>
          <a:p>
            <a:r>
              <a:rPr lang="nl-NL" dirty="0" smtClean="0"/>
              <a:t>Hoe zien de grenzen eruit in de verschillende jaren? </a:t>
            </a:r>
          </a:p>
          <a:p>
            <a:r>
              <a:rPr lang="nl-NL" dirty="0" smtClean="0"/>
              <a:t>Waarom zijn de grenzen veranderd? </a:t>
            </a:r>
          </a:p>
          <a:p>
            <a:endParaRPr lang="nl-NL" dirty="0"/>
          </a:p>
          <a:p>
            <a:pPr marL="0" indent="0">
              <a:buNone/>
            </a:pPr>
            <a:r>
              <a:rPr lang="nl-NL" dirty="0" smtClean="0"/>
              <a:t> </a:t>
            </a:r>
          </a:p>
          <a:p>
            <a:endParaRPr lang="nl-NL" dirty="0"/>
          </a:p>
        </p:txBody>
      </p:sp>
    </p:spTree>
    <p:extLst>
      <p:ext uri="{BB962C8B-B14F-4D97-AF65-F5344CB8AC3E}">
        <p14:creationId xmlns:p14="http://schemas.microsoft.com/office/powerpoint/2010/main" val="203793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nvPr>
        </p:nvGraphicFramePr>
        <p:xfrm>
          <a:off x="0" y="1"/>
          <a:ext cx="12192000" cy="693500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756624104"/>
                    </a:ext>
                  </a:extLst>
                </a:gridCol>
                <a:gridCol w="3048000">
                  <a:extLst>
                    <a:ext uri="{9D8B030D-6E8A-4147-A177-3AD203B41FA5}">
                      <a16:colId xmlns:a16="http://schemas.microsoft.com/office/drawing/2014/main" xmlns="" val="2273267816"/>
                    </a:ext>
                  </a:extLst>
                </a:gridCol>
                <a:gridCol w="3048000">
                  <a:extLst>
                    <a:ext uri="{9D8B030D-6E8A-4147-A177-3AD203B41FA5}">
                      <a16:colId xmlns:a16="http://schemas.microsoft.com/office/drawing/2014/main" xmlns="" val="1672581456"/>
                    </a:ext>
                  </a:extLst>
                </a:gridCol>
                <a:gridCol w="3048000">
                  <a:extLst>
                    <a:ext uri="{9D8B030D-6E8A-4147-A177-3AD203B41FA5}">
                      <a16:colId xmlns:a16="http://schemas.microsoft.com/office/drawing/2014/main" xmlns="" val="2589972088"/>
                    </a:ext>
                  </a:extLst>
                </a:gridCol>
              </a:tblGrid>
              <a:tr h="288758">
                <a:tc>
                  <a:txBody>
                    <a:bodyPr/>
                    <a:lstStyle/>
                    <a:p>
                      <a:r>
                        <a:rPr lang="nl-NL" b="1" dirty="0" smtClean="0"/>
                        <a:t>Europa</a:t>
                      </a:r>
                      <a:r>
                        <a:rPr lang="nl-NL" dirty="0" smtClean="0"/>
                        <a:t> – Jaar </a:t>
                      </a:r>
                      <a:endParaRPr lang="nl-NL" dirty="0"/>
                    </a:p>
                  </a:txBody>
                  <a:tcPr/>
                </a:tc>
                <a:tc>
                  <a:txBody>
                    <a:bodyPr/>
                    <a:lstStyle/>
                    <a:p>
                      <a:r>
                        <a:rPr lang="nl-NL" dirty="0" smtClean="0"/>
                        <a:t>1815</a:t>
                      </a:r>
                      <a:endParaRPr lang="nl-NL" dirty="0"/>
                    </a:p>
                  </a:txBody>
                  <a:tcPr/>
                </a:tc>
                <a:tc>
                  <a:txBody>
                    <a:bodyPr/>
                    <a:lstStyle/>
                    <a:p>
                      <a:r>
                        <a:rPr lang="nl-NL" dirty="0" smtClean="0"/>
                        <a:t>1871</a:t>
                      </a:r>
                      <a:endParaRPr lang="nl-NL" dirty="0"/>
                    </a:p>
                  </a:txBody>
                  <a:tcPr/>
                </a:tc>
                <a:tc>
                  <a:txBody>
                    <a:bodyPr/>
                    <a:lstStyle/>
                    <a:p>
                      <a:r>
                        <a:rPr lang="nl-NL" dirty="0" smtClean="0"/>
                        <a:t>1919</a:t>
                      </a:r>
                      <a:endParaRPr lang="nl-NL" dirty="0"/>
                    </a:p>
                  </a:txBody>
                  <a:tcPr/>
                </a:tc>
                <a:extLst>
                  <a:ext uri="{0D108BD9-81ED-4DB2-BD59-A6C34878D82A}">
                    <a16:rowId xmlns:a16="http://schemas.microsoft.com/office/drawing/2014/main" xmlns="" val="2660496432"/>
                  </a:ext>
                </a:extLst>
              </a:tr>
              <a:tr h="938463">
                <a:tc>
                  <a:txBody>
                    <a:bodyPr/>
                    <a:lstStyle/>
                    <a:p>
                      <a:r>
                        <a:rPr lang="nl-NL" b="1" dirty="0" smtClean="0"/>
                        <a:t>Duitsland</a:t>
                      </a:r>
                      <a:endParaRPr lang="nl-NL" b="1" dirty="0"/>
                    </a:p>
                  </a:txBody>
                  <a:tcPr/>
                </a:tc>
                <a:tc>
                  <a:txBody>
                    <a:bodyPr/>
                    <a:lstStyle/>
                    <a:p>
                      <a:endParaRPr lang="nl-NL" dirty="0" smtClean="0"/>
                    </a:p>
                    <a:p>
                      <a:endParaRPr lang="nl-NL" dirty="0" smtClean="0"/>
                    </a:p>
                    <a:p>
                      <a:endParaRPr lang="nl-NL" dirty="0" smtClean="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xmlns="" val="1550698201"/>
                  </a:ext>
                </a:extLst>
              </a:tr>
              <a:tr h="938463">
                <a:tc>
                  <a:txBody>
                    <a:bodyPr/>
                    <a:lstStyle/>
                    <a:p>
                      <a:r>
                        <a:rPr lang="nl-NL" b="1" dirty="0" smtClean="0"/>
                        <a:t>Frankrijk </a:t>
                      </a:r>
                      <a:endParaRPr lang="nl-NL" b="1" dirty="0"/>
                    </a:p>
                  </a:txBody>
                  <a:tcPr/>
                </a:tc>
                <a:tc>
                  <a:txBody>
                    <a:bodyPr/>
                    <a:lstStyle/>
                    <a:p>
                      <a:endParaRPr lang="nl-NL" dirty="0" smtClean="0"/>
                    </a:p>
                    <a:p>
                      <a:endParaRPr lang="nl-NL" dirty="0" smtClean="0"/>
                    </a:p>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xmlns="" val="2323073865"/>
                  </a:ext>
                </a:extLst>
              </a:tr>
              <a:tr h="938463">
                <a:tc>
                  <a:txBody>
                    <a:bodyPr/>
                    <a:lstStyle/>
                    <a:p>
                      <a:r>
                        <a:rPr lang="nl-NL" b="1" dirty="0" smtClean="0"/>
                        <a:t>Oostenrijk-Hongarije</a:t>
                      </a:r>
                      <a:endParaRPr lang="nl-NL" b="1" dirty="0"/>
                    </a:p>
                  </a:txBody>
                  <a:tcPr/>
                </a:tc>
                <a:tc>
                  <a:txBody>
                    <a:bodyPr/>
                    <a:lstStyle/>
                    <a:p>
                      <a:endParaRPr lang="nl-NL" dirty="0" smtClean="0"/>
                    </a:p>
                    <a:p>
                      <a:endParaRPr lang="nl-NL" dirty="0" smtClean="0"/>
                    </a:p>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xmlns="" val="1804709087"/>
                  </a:ext>
                </a:extLst>
              </a:tr>
              <a:tr h="938463">
                <a:tc>
                  <a:txBody>
                    <a:bodyPr/>
                    <a:lstStyle/>
                    <a:p>
                      <a:r>
                        <a:rPr lang="nl-NL" b="1" dirty="0" smtClean="0"/>
                        <a:t>Balkan</a:t>
                      </a:r>
                      <a:endParaRPr lang="nl-NL" b="1" dirty="0"/>
                    </a:p>
                  </a:txBody>
                  <a:tcPr/>
                </a:tc>
                <a:tc>
                  <a:txBody>
                    <a:bodyPr/>
                    <a:lstStyle/>
                    <a:p>
                      <a:endParaRPr lang="nl-NL" dirty="0" smtClean="0"/>
                    </a:p>
                    <a:p>
                      <a:endParaRPr lang="nl-NL" dirty="0" smtClean="0"/>
                    </a:p>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xmlns="" val="3866183554"/>
                  </a:ext>
                </a:extLst>
              </a:tr>
              <a:tr h="938463">
                <a:tc>
                  <a:txBody>
                    <a:bodyPr/>
                    <a:lstStyle/>
                    <a:p>
                      <a:r>
                        <a:rPr lang="nl-NL" b="1" dirty="0" smtClean="0"/>
                        <a:t>Rusland</a:t>
                      </a:r>
                      <a:endParaRPr lang="nl-NL" b="1" dirty="0"/>
                    </a:p>
                  </a:txBody>
                  <a:tcPr/>
                </a:tc>
                <a:tc>
                  <a:txBody>
                    <a:bodyPr/>
                    <a:lstStyle/>
                    <a:p>
                      <a:endParaRPr lang="nl-NL" dirty="0" smtClean="0"/>
                    </a:p>
                    <a:p>
                      <a:endParaRPr lang="nl-NL" dirty="0" smtClean="0"/>
                    </a:p>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xmlns="" val="3002705351"/>
                  </a:ext>
                </a:extLst>
              </a:tr>
              <a:tr h="938463">
                <a:tc>
                  <a:txBody>
                    <a:bodyPr/>
                    <a:lstStyle/>
                    <a:p>
                      <a:r>
                        <a:rPr lang="nl-NL" b="1" dirty="0" smtClean="0"/>
                        <a:t>Groot-Brittannië</a:t>
                      </a:r>
                      <a:endParaRPr lang="nl-NL" b="1" dirty="0"/>
                    </a:p>
                  </a:txBody>
                  <a:tcPr/>
                </a:tc>
                <a:tc>
                  <a:txBody>
                    <a:bodyPr/>
                    <a:lstStyle/>
                    <a:p>
                      <a:endParaRPr lang="nl-NL" dirty="0" smtClean="0"/>
                    </a:p>
                    <a:p>
                      <a:endParaRPr lang="nl-NL" dirty="0" smtClean="0"/>
                    </a:p>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xmlns="" val="1565235802"/>
                  </a:ext>
                </a:extLst>
              </a:tr>
              <a:tr h="938463">
                <a:tc>
                  <a:txBody>
                    <a:bodyPr/>
                    <a:lstStyle/>
                    <a:p>
                      <a:r>
                        <a:rPr lang="nl-NL" b="1" dirty="0" smtClean="0"/>
                        <a:t>Italië</a:t>
                      </a:r>
                      <a:r>
                        <a:rPr lang="nl-NL" baseline="0" dirty="0" smtClean="0"/>
                        <a:t> </a:t>
                      </a:r>
                      <a:endParaRPr lang="nl-NL" dirty="0"/>
                    </a:p>
                  </a:txBody>
                  <a:tcPr/>
                </a:tc>
                <a:tc>
                  <a:txBody>
                    <a:bodyPr/>
                    <a:lstStyle/>
                    <a:p>
                      <a:endParaRPr lang="nl-NL" dirty="0" smtClean="0"/>
                    </a:p>
                    <a:p>
                      <a:endParaRPr lang="nl-NL" dirty="0" smtClean="0"/>
                    </a:p>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xmlns="" val="436679851"/>
                  </a:ext>
                </a:extLst>
              </a:tr>
            </a:tbl>
          </a:graphicData>
        </a:graphic>
      </p:graphicFrame>
    </p:spTree>
    <p:extLst>
      <p:ext uri="{BB962C8B-B14F-4D97-AF65-F5344CB8AC3E}">
        <p14:creationId xmlns:p14="http://schemas.microsoft.com/office/powerpoint/2010/main" val="27750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Beelden </a:t>
            </a:r>
            <a:endParaRPr lang="nl-NL" dirty="0"/>
          </a:p>
        </p:txBody>
      </p:sp>
      <p:sp>
        <p:nvSpPr>
          <p:cNvPr id="3" name="Tijdelijke aanduiding voor inhoud 2"/>
          <p:cNvSpPr>
            <a:spLocks noGrp="1"/>
          </p:cNvSpPr>
          <p:nvPr>
            <p:ph sz="quarter" idx="1"/>
          </p:nvPr>
        </p:nvSpPr>
        <p:spPr/>
        <p:txBody>
          <a:bodyPr/>
          <a:lstStyle/>
          <a:p>
            <a:r>
              <a:rPr lang="nl-NL" dirty="0"/>
              <a:t>Https://schooltv.nl/video/eenvandaag-in-de-klas-eerste-wereldoorlog-de-dodendraad/#q=</a:t>
            </a:r>
          </a:p>
          <a:p>
            <a:r>
              <a:rPr lang="nl-NL" dirty="0"/>
              <a:t>https://schooltv.nl/video/eenvandaag-in-de-klas-het-lijden-van-de-soldaat-in-loopgraven/playlist/228</a:t>
            </a:r>
            <a:r>
              <a:rPr lang="nl-NL" dirty="0" smtClean="0"/>
              <a:t>/#q</a:t>
            </a:r>
            <a:r>
              <a:rPr lang="nl-NL" dirty="0"/>
              <a:t>=</a:t>
            </a:r>
            <a:endParaRPr lang="nl-NL" dirty="0" smtClean="0"/>
          </a:p>
          <a:p>
            <a:endParaRPr lang="nl-NL" dirty="0"/>
          </a:p>
          <a:p>
            <a:r>
              <a:rPr lang="nl-NL" dirty="0"/>
              <a:t>https://www.youtube.com/watch?v=xO8uhme0o3Y</a:t>
            </a:r>
          </a:p>
          <a:p>
            <a:endParaRPr lang="nl-NL" dirty="0" smtClean="0"/>
          </a:p>
          <a:p>
            <a:r>
              <a:rPr lang="nl-NL" dirty="0"/>
              <a:t>https://www.youtube.com/watch?v=DUReYO2n06w</a:t>
            </a:r>
          </a:p>
        </p:txBody>
      </p:sp>
    </p:spTree>
    <p:extLst>
      <p:ext uri="{BB962C8B-B14F-4D97-AF65-F5344CB8AC3E}">
        <p14:creationId xmlns:p14="http://schemas.microsoft.com/office/powerpoint/2010/main" val="394288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npofocus.nl/thumbs/i/12000/mod_media_image/12868.w1980.5fd3dbf.be6eb5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13" y="155207"/>
            <a:ext cx="11645288" cy="655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84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Duitsland </a:t>
            </a:r>
            <a:endParaRPr lang="nl-NL" dirty="0"/>
          </a:p>
        </p:txBody>
      </p:sp>
      <p:sp>
        <p:nvSpPr>
          <p:cNvPr id="3" name="Tijdelijke aanduiding voor inhoud 2"/>
          <p:cNvSpPr>
            <a:spLocks noGrp="1"/>
          </p:cNvSpPr>
          <p:nvPr>
            <p:ph sz="quarter" idx="1"/>
          </p:nvPr>
        </p:nvSpPr>
        <p:spPr/>
        <p:txBody>
          <a:bodyPr/>
          <a:lstStyle/>
          <a:p>
            <a:r>
              <a:rPr lang="nl-NL" dirty="0" smtClean="0"/>
              <a:t>Eeuwenlang machteloos en versnipperd </a:t>
            </a:r>
          </a:p>
          <a:p>
            <a:endParaRPr lang="nl-NL" dirty="0"/>
          </a:p>
          <a:p>
            <a:r>
              <a:rPr lang="nl-NL" dirty="0" smtClean="0"/>
              <a:t>19</a:t>
            </a:r>
            <a:r>
              <a:rPr lang="nl-NL" baseline="30000" dirty="0" smtClean="0"/>
              <a:t>e</a:t>
            </a:r>
            <a:r>
              <a:rPr lang="nl-NL" dirty="0" smtClean="0"/>
              <a:t> eeuw: nationale bewegingen </a:t>
            </a:r>
          </a:p>
          <a:p>
            <a:endParaRPr lang="nl-NL" dirty="0"/>
          </a:p>
          <a:p>
            <a:r>
              <a:rPr lang="nl-NL" dirty="0" smtClean="0"/>
              <a:t>Alle Duitssprekende gebieden verenigen </a:t>
            </a:r>
          </a:p>
          <a:p>
            <a:pPr marL="0" indent="0">
              <a:buNone/>
            </a:pPr>
            <a:endParaRPr lang="nl-NL" dirty="0" smtClean="0"/>
          </a:p>
          <a:p>
            <a:r>
              <a:rPr lang="nl-NL" dirty="0" smtClean="0"/>
              <a:t>Maar: Duitse vorsten bang voor machtsverlies </a:t>
            </a:r>
            <a:endParaRPr lang="nl-NL" dirty="0"/>
          </a:p>
        </p:txBody>
      </p:sp>
    </p:spTree>
    <p:extLst>
      <p:ext uri="{BB962C8B-B14F-4D97-AF65-F5344CB8AC3E}">
        <p14:creationId xmlns:p14="http://schemas.microsoft.com/office/powerpoint/2010/main" val="46031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
          </p:nvPr>
        </p:nvSpPr>
        <p:spPr/>
        <p:txBody>
          <a:bodyPr/>
          <a:lstStyle/>
          <a:p>
            <a:endParaRPr lang="nl-NL"/>
          </a:p>
        </p:txBody>
      </p:sp>
      <p:pic>
        <p:nvPicPr>
          <p:cNvPr id="4" name="Afbeelding 3"/>
          <p:cNvPicPr>
            <a:picLocks noChangeAspect="1"/>
          </p:cNvPicPr>
          <p:nvPr/>
        </p:nvPicPr>
        <p:blipFill>
          <a:blip r:embed="rId3"/>
          <a:stretch>
            <a:fillRect/>
          </a:stretch>
        </p:blipFill>
        <p:spPr>
          <a:xfrm>
            <a:off x="3716084" y="0"/>
            <a:ext cx="4714238" cy="6881313"/>
          </a:xfrm>
          <a:prstGeom prst="rect">
            <a:avLst/>
          </a:prstGeom>
        </p:spPr>
      </p:pic>
    </p:spTree>
    <p:extLst>
      <p:ext uri="{BB962C8B-B14F-4D97-AF65-F5344CB8AC3E}">
        <p14:creationId xmlns:p14="http://schemas.microsoft.com/office/powerpoint/2010/main" val="2820112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e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1096</Words>
  <Application>Microsoft Office PowerPoint</Application>
  <PresentationFormat>Breedbeeld</PresentationFormat>
  <Paragraphs>246</Paragraphs>
  <Slides>37</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37</vt:i4>
      </vt:variant>
    </vt:vector>
  </HeadingPairs>
  <TitlesOfParts>
    <vt:vector size="42" baseType="lpstr">
      <vt:lpstr>Calibri</vt:lpstr>
      <vt:lpstr>Georgia</vt:lpstr>
      <vt:lpstr>Wingdings</vt:lpstr>
      <vt:lpstr>Wingdings 2</vt:lpstr>
      <vt:lpstr>Civiel</vt:lpstr>
      <vt:lpstr>Bondgenoten</vt:lpstr>
      <vt:lpstr>Vandaag </vt:lpstr>
      <vt:lpstr>Beelden </vt:lpstr>
      <vt:lpstr>Opdracht </vt:lpstr>
      <vt:lpstr>PowerPoint-presentatie</vt:lpstr>
      <vt:lpstr>Beelden </vt:lpstr>
      <vt:lpstr>PowerPoint-presentatie</vt:lpstr>
      <vt:lpstr>Duitsland </vt:lpstr>
      <vt:lpstr>PowerPoint-presentatie</vt:lpstr>
      <vt:lpstr>Duitsland</vt:lpstr>
      <vt:lpstr>PowerPoint-presentatie</vt:lpstr>
      <vt:lpstr>Duitsland </vt:lpstr>
      <vt:lpstr>Beantwoord de vraag </vt:lpstr>
      <vt:lpstr>Thema’s WOI</vt:lpstr>
      <vt:lpstr>Vandaag </vt:lpstr>
      <vt:lpstr>Opdracht </vt:lpstr>
      <vt:lpstr>Opdracht </vt:lpstr>
      <vt:lpstr>Vandaag </vt:lpstr>
      <vt:lpstr>Filmpje </vt:lpstr>
      <vt:lpstr>Storyboard </vt:lpstr>
      <vt:lpstr>Het laatste oorlogsjaar en vrede </vt:lpstr>
      <vt:lpstr>Vandaag </vt:lpstr>
      <vt:lpstr>Opdracht </vt:lpstr>
      <vt:lpstr>Bekijk elkaars vlog </vt:lpstr>
      <vt:lpstr>Schema </vt:lpstr>
      <vt:lpstr>Beantwoord de vraag</vt:lpstr>
      <vt:lpstr>PowerPoint-presentatie</vt:lpstr>
      <vt:lpstr>Wereldoorlog</vt:lpstr>
      <vt:lpstr>Wilson </vt:lpstr>
      <vt:lpstr>PowerPoint-presentatie</vt:lpstr>
      <vt:lpstr>PowerPoint-presentatie</vt:lpstr>
      <vt:lpstr>Revolutie en vredesverdrag </vt:lpstr>
      <vt:lpstr>Wapenstilstand </vt:lpstr>
      <vt:lpstr>PowerPoint-presentatie</vt:lpstr>
      <vt:lpstr>De Vrede van Versailles </vt:lpstr>
      <vt:lpstr>PowerPoint-presentatie</vt:lpstr>
      <vt:lpstr>Beantwoord de vraag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Bondgenoten</dc:title>
  <dc:creator>Horst, Xanthe van der (XHR)</dc:creator>
  <cp:lastModifiedBy>Joyce</cp:lastModifiedBy>
  <cp:revision>2</cp:revision>
  <dcterms:created xsi:type="dcterms:W3CDTF">2018-12-21T12:22:23Z</dcterms:created>
  <dcterms:modified xsi:type="dcterms:W3CDTF">2019-02-06T20:36:38Z</dcterms:modified>
</cp:coreProperties>
</file>