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64" r:id="rId2"/>
    <p:sldId id="521" r:id="rId3"/>
    <p:sldId id="465" r:id="rId4"/>
    <p:sldId id="262" r:id="rId5"/>
    <p:sldId id="533" r:id="rId6"/>
    <p:sldId id="507" r:id="rId7"/>
    <p:sldId id="534" r:id="rId8"/>
    <p:sldId id="512" r:id="rId9"/>
    <p:sldId id="535" r:id="rId10"/>
    <p:sldId id="459" r:id="rId11"/>
    <p:sldId id="460" r:id="rId12"/>
    <p:sldId id="461" r:id="rId13"/>
    <p:sldId id="463" r:id="rId14"/>
    <p:sldId id="372" r:id="rId15"/>
    <p:sldId id="479" r:id="rId16"/>
    <p:sldId id="428" r:id="rId17"/>
    <p:sldId id="531" r:id="rId18"/>
    <p:sldId id="423" r:id="rId19"/>
    <p:sldId id="529" r:id="rId20"/>
    <p:sldId id="425" r:id="rId21"/>
    <p:sldId id="532" r:id="rId22"/>
    <p:sldId id="467" r:id="rId23"/>
    <p:sldId id="481" r:id="rId24"/>
    <p:sldId id="377" r:id="rId25"/>
    <p:sldId id="468" r:id="rId26"/>
    <p:sldId id="480" r:id="rId27"/>
    <p:sldId id="477" r:id="rId28"/>
    <p:sldId id="329" r:id="rId29"/>
    <p:sldId id="476" r:id="rId30"/>
    <p:sldId id="280" r:id="rId31"/>
    <p:sldId id="470" r:id="rId32"/>
    <p:sldId id="485" r:id="rId33"/>
    <p:sldId id="536" r:id="rId34"/>
    <p:sldId id="537" r:id="rId35"/>
    <p:sldId id="538" r:id="rId36"/>
    <p:sldId id="474" r:id="rId37"/>
    <p:sldId id="441" r:id="rId38"/>
    <p:sldId id="528" r:id="rId39"/>
    <p:sldId id="420" r:id="rId40"/>
    <p:sldId id="421" r:id="rId41"/>
    <p:sldId id="432" r:id="rId42"/>
    <p:sldId id="260" r:id="rId43"/>
    <p:sldId id="431" r:id="rId44"/>
    <p:sldId id="478" r:id="rId45"/>
    <p:sldId id="358" r:id="rId46"/>
    <p:sldId id="484" r:id="rId47"/>
    <p:sldId id="527" r:id="rId48"/>
    <p:sldId id="525" r:id="rId49"/>
    <p:sldId id="530" r:id="rId50"/>
    <p:sldId id="472" r:id="rId51"/>
    <p:sldId id="433" r:id="rId52"/>
    <p:sldId id="520" r:id="rId53"/>
    <p:sldId id="486" r:id="rId54"/>
    <p:sldId id="539" r:id="rId55"/>
    <p:sldId id="471" r:id="rId56"/>
    <p:sldId id="422" r:id="rId57"/>
    <p:sldId id="429" r:id="rId58"/>
    <p:sldId id="440" r:id="rId59"/>
    <p:sldId id="469" r:id="rId60"/>
    <p:sldId id="473" r:id="rId61"/>
    <p:sldId id="263" r:id="rId62"/>
    <p:sldId id="264" r:id="rId63"/>
    <p:sldId id="259" r:id="rId64"/>
    <p:sldId id="278" r:id="rId65"/>
    <p:sldId id="261" r:id="rId66"/>
    <p:sldId id="417" r:id="rId6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E0D07-9EF7-4AB1-84DF-F8B871A86C1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6B110D-F971-4578-BA8E-E1901D1ABE2C}">
      <dgm:prSet/>
      <dgm:spPr/>
      <dgm:t>
        <a:bodyPr/>
        <a:lstStyle/>
        <a:p>
          <a:r>
            <a:rPr lang="nl-NL"/>
            <a:t>EXAMENONDERWERP</a:t>
          </a:r>
          <a:endParaRPr lang="en-US"/>
        </a:p>
      </dgm:t>
    </dgm:pt>
    <dgm:pt modelId="{6059CF3E-D24F-4317-89C1-8FBA8105DCFC}" type="parTrans" cxnId="{9862A021-29B2-4A40-B272-0B9707A96E2A}">
      <dgm:prSet/>
      <dgm:spPr/>
      <dgm:t>
        <a:bodyPr/>
        <a:lstStyle/>
        <a:p>
          <a:endParaRPr lang="en-US"/>
        </a:p>
      </dgm:t>
    </dgm:pt>
    <dgm:pt modelId="{5C2095EE-188F-4D32-A5BB-75DAD36DAC47}" type="sibTrans" cxnId="{9862A021-29B2-4A40-B272-0B9707A96E2A}">
      <dgm:prSet/>
      <dgm:spPr/>
      <dgm:t>
        <a:bodyPr/>
        <a:lstStyle/>
        <a:p>
          <a:endParaRPr lang="en-US"/>
        </a:p>
      </dgm:t>
    </dgm:pt>
    <dgm:pt modelId="{DDDCF749-ACAF-4765-8315-3C28FFCDB854}">
      <dgm:prSet/>
      <dgm:spPr/>
      <dgm:t>
        <a:bodyPr/>
        <a:lstStyle/>
        <a:p>
          <a:r>
            <a:rPr lang="nl-NL"/>
            <a:t>ANDER PERSPECTIEF</a:t>
          </a:r>
          <a:endParaRPr lang="en-US"/>
        </a:p>
      </dgm:t>
    </dgm:pt>
    <dgm:pt modelId="{2AD7873B-FFB0-4811-8C4D-188ABFC7C438}" type="parTrans" cxnId="{363F416A-3158-4E59-844B-16A38A19A202}">
      <dgm:prSet/>
      <dgm:spPr/>
      <dgm:t>
        <a:bodyPr/>
        <a:lstStyle/>
        <a:p>
          <a:endParaRPr lang="en-US"/>
        </a:p>
      </dgm:t>
    </dgm:pt>
    <dgm:pt modelId="{32577D86-0A3B-47A8-AF1B-326A96B11576}" type="sibTrans" cxnId="{363F416A-3158-4E59-844B-16A38A19A202}">
      <dgm:prSet/>
      <dgm:spPr/>
      <dgm:t>
        <a:bodyPr/>
        <a:lstStyle/>
        <a:p>
          <a:endParaRPr lang="en-US"/>
        </a:p>
      </dgm:t>
    </dgm:pt>
    <dgm:pt modelId="{096C66CC-92A6-4999-BB46-674A06481268}">
      <dgm:prSet/>
      <dgm:spPr/>
      <dgm:t>
        <a:bodyPr/>
        <a:lstStyle/>
        <a:p>
          <a:r>
            <a:rPr lang="nl-NL" dirty="0"/>
            <a:t>ACTUALITEIT / TOEKOMST </a:t>
          </a:r>
        </a:p>
        <a:p>
          <a:r>
            <a:rPr lang="nl-NL" dirty="0"/>
            <a:t>( Verleden, heden, toekomst ) </a:t>
          </a:r>
          <a:endParaRPr lang="en-US" dirty="0"/>
        </a:p>
      </dgm:t>
    </dgm:pt>
    <dgm:pt modelId="{923ABE1D-5A12-4E86-B8C0-39713AF8244C}" type="parTrans" cxnId="{CA52E440-70B2-42B7-99C1-227BC90282A0}">
      <dgm:prSet/>
      <dgm:spPr/>
      <dgm:t>
        <a:bodyPr/>
        <a:lstStyle/>
        <a:p>
          <a:endParaRPr lang="en-US"/>
        </a:p>
      </dgm:t>
    </dgm:pt>
    <dgm:pt modelId="{07B886AC-DFB5-4B44-ADBE-7D7D9A4EC878}" type="sibTrans" cxnId="{CA52E440-70B2-42B7-99C1-227BC90282A0}">
      <dgm:prSet/>
      <dgm:spPr/>
      <dgm:t>
        <a:bodyPr/>
        <a:lstStyle/>
        <a:p>
          <a:endParaRPr lang="en-US"/>
        </a:p>
      </dgm:t>
    </dgm:pt>
    <dgm:pt modelId="{D6022C6D-BC98-4729-831B-D1119625EFBF}" type="pres">
      <dgm:prSet presAssocID="{554E0D07-9EF7-4AB1-84DF-F8B871A86C12}" presName="linear" presStyleCnt="0">
        <dgm:presLayoutVars>
          <dgm:animLvl val="lvl"/>
          <dgm:resizeHandles val="exact"/>
        </dgm:presLayoutVars>
      </dgm:prSet>
      <dgm:spPr/>
    </dgm:pt>
    <dgm:pt modelId="{37B3C485-B4D9-49B5-84B3-2D3E220B9E28}" type="pres">
      <dgm:prSet presAssocID="{D56B110D-F971-4578-BA8E-E1901D1ABE2C}" presName="parentText" presStyleLbl="node1" presStyleIdx="0" presStyleCnt="3">
        <dgm:presLayoutVars>
          <dgm:chMax val="0"/>
          <dgm:bulletEnabled val="1"/>
        </dgm:presLayoutVars>
      </dgm:prSet>
      <dgm:spPr/>
    </dgm:pt>
    <dgm:pt modelId="{770670D8-B697-4F22-B759-0643BF565243}" type="pres">
      <dgm:prSet presAssocID="{5C2095EE-188F-4D32-A5BB-75DAD36DAC47}" presName="spacer" presStyleCnt="0"/>
      <dgm:spPr/>
    </dgm:pt>
    <dgm:pt modelId="{CD308AF9-9B45-466D-AA2B-CBBA871A2F1F}" type="pres">
      <dgm:prSet presAssocID="{DDDCF749-ACAF-4765-8315-3C28FFCDB854}" presName="parentText" presStyleLbl="node1" presStyleIdx="1" presStyleCnt="3">
        <dgm:presLayoutVars>
          <dgm:chMax val="0"/>
          <dgm:bulletEnabled val="1"/>
        </dgm:presLayoutVars>
      </dgm:prSet>
      <dgm:spPr/>
    </dgm:pt>
    <dgm:pt modelId="{F55988DA-3AF8-4FBA-B663-21D14344F447}" type="pres">
      <dgm:prSet presAssocID="{32577D86-0A3B-47A8-AF1B-326A96B11576}" presName="spacer" presStyleCnt="0"/>
      <dgm:spPr/>
    </dgm:pt>
    <dgm:pt modelId="{C59DB7D6-8B8B-46EF-8A4A-3943092C8C6E}" type="pres">
      <dgm:prSet presAssocID="{096C66CC-92A6-4999-BB46-674A06481268}" presName="parentText" presStyleLbl="node1" presStyleIdx="2" presStyleCnt="3">
        <dgm:presLayoutVars>
          <dgm:chMax val="0"/>
          <dgm:bulletEnabled val="1"/>
        </dgm:presLayoutVars>
      </dgm:prSet>
      <dgm:spPr/>
    </dgm:pt>
  </dgm:ptLst>
  <dgm:cxnLst>
    <dgm:cxn modelId="{F3B73D1B-10C4-434B-8780-297493B44646}" type="presOf" srcId="{DDDCF749-ACAF-4765-8315-3C28FFCDB854}" destId="{CD308AF9-9B45-466D-AA2B-CBBA871A2F1F}" srcOrd="0" destOrd="0" presId="urn:microsoft.com/office/officeart/2005/8/layout/vList2"/>
    <dgm:cxn modelId="{9862A021-29B2-4A40-B272-0B9707A96E2A}" srcId="{554E0D07-9EF7-4AB1-84DF-F8B871A86C12}" destId="{D56B110D-F971-4578-BA8E-E1901D1ABE2C}" srcOrd="0" destOrd="0" parTransId="{6059CF3E-D24F-4317-89C1-8FBA8105DCFC}" sibTransId="{5C2095EE-188F-4D32-A5BB-75DAD36DAC47}"/>
    <dgm:cxn modelId="{93F76C2B-BC19-4AC6-BB20-7F4DA3FB585F}" type="presOf" srcId="{096C66CC-92A6-4999-BB46-674A06481268}" destId="{C59DB7D6-8B8B-46EF-8A4A-3943092C8C6E}" srcOrd="0" destOrd="0" presId="urn:microsoft.com/office/officeart/2005/8/layout/vList2"/>
    <dgm:cxn modelId="{CA52E440-70B2-42B7-99C1-227BC90282A0}" srcId="{554E0D07-9EF7-4AB1-84DF-F8B871A86C12}" destId="{096C66CC-92A6-4999-BB46-674A06481268}" srcOrd="2" destOrd="0" parTransId="{923ABE1D-5A12-4E86-B8C0-39713AF8244C}" sibTransId="{07B886AC-DFB5-4B44-ADBE-7D7D9A4EC878}"/>
    <dgm:cxn modelId="{DF92FC49-C0A3-4538-99F7-58776544B209}" type="presOf" srcId="{D56B110D-F971-4578-BA8E-E1901D1ABE2C}" destId="{37B3C485-B4D9-49B5-84B3-2D3E220B9E28}" srcOrd="0" destOrd="0" presId="urn:microsoft.com/office/officeart/2005/8/layout/vList2"/>
    <dgm:cxn modelId="{363F416A-3158-4E59-844B-16A38A19A202}" srcId="{554E0D07-9EF7-4AB1-84DF-F8B871A86C12}" destId="{DDDCF749-ACAF-4765-8315-3C28FFCDB854}" srcOrd="1" destOrd="0" parTransId="{2AD7873B-FFB0-4811-8C4D-188ABFC7C438}" sibTransId="{32577D86-0A3B-47A8-AF1B-326A96B11576}"/>
    <dgm:cxn modelId="{7B5BBE71-E202-4C9E-AFD1-5ABEF9619511}" type="presOf" srcId="{554E0D07-9EF7-4AB1-84DF-F8B871A86C12}" destId="{D6022C6D-BC98-4729-831B-D1119625EFBF}" srcOrd="0" destOrd="0" presId="urn:microsoft.com/office/officeart/2005/8/layout/vList2"/>
    <dgm:cxn modelId="{7E2783D0-863A-4316-B8D5-975624548213}" type="presParOf" srcId="{D6022C6D-BC98-4729-831B-D1119625EFBF}" destId="{37B3C485-B4D9-49B5-84B3-2D3E220B9E28}" srcOrd="0" destOrd="0" presId="urn:microsoft.com/office/officeart/2005/8/layout/vList2"/>
    <dgm:cxn modelId="{0133177E-0F07-45ED-A6D7-33C934F47346}" type="presParOf" srcId="{D6022C6D-BC98-4729-831B-D1119625EFBF}" destId="{770670D8-B697-4F22-B759-0643BF565243}" srcOrd="1" destOrd="0" presId="urn:microsoft.com/office/officeart/2005/8/layout/vList2"/>
    <dgm:cxn modelId="{27F073C6-9A6B-4162-B9B7-EE9F2ABE99DA}" type="presParOf" srcId="{D6022C6D-BC98-4729-831B-D1119625EFBF}" destId="{CD308AF9-9B45-466D-AA2B-CBBA871A2F1F}" srcOrd="2" destOrd="0" presId="urn:microsoft.com/office/officeart/2005/8/layout/vList2"/>
    <dgm:cxn modelId="{12DE3079-8B2B-464E-87CB-4E928480EEFC}" type="presParOf" srcId="{D6022C6D-BC98-4729-831B-D1119625EFBF}" destId="{F55988DA-3AF8-4FBA-B663-21D14344F447}" srcOrd="3" destOrd="0" presId="urn:microsoft.com/office/officeart/2005/8/layout/vList2"/>
    <dgm:cxn modelId="{87793354-A545-4E65-BD74-EA7E5D5A6A2F}" type="presParOf" srcId="{D6022C6D-BC98-4729-831B-D1119625EFBF}" destId="{C59DB7D6-8B8B-46EF-8A4A-3943092C8C6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3E956D-9C6D-47FB-B41E-E60D4E1B4270}"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32119A64-6441-42FE-9F3F-ACD207D63FB4}">
      <dgm:prSet/>
      <dgm:spPr/>
      <dgm:t>
        <a:bodyPr/>
        <a:lstStyle/>
        <a:p>
          <a:r>
            <a:rPr lang="nl-NL" dirty="0"/>
            <a:t>1. De Chinese eeuw(?)</a:t>
          </a:r>
          <a:endParaRPr lang="en-US" dirty="0"/>
        </a:p>
      </dgm:t>
    </dgm:pt>
    <dgm:pt modelId="{059FECAB-8D2A-4C8D-ABA5-2B4F4DBBB4C6}" type="parTrans" cxnId="{21E8AEBE-8F9C-4DCC-AA65-8FDA88852954}">
      <dgm:prSet/>
      <dgm:spPr/>
      <dgm:t>
        <a:bodyPr/>
        <a:lstStyle/>
        <a:p>
          <a:endParaRPr lang="en-US"/>
        </a:p>
      </dgm:t>
    </dgm:pt>
    <dgm:pt modelId="{7EFCB1CE-BF8F-459D-80AE-D5A473A2D70B}" type="sibTrans" cxnId="{21E8AEBE-8F9C-4DCC-AA65-8FDA88852954}">
      <dgm:prSet/>
      <dgm:spPr/>
      <dgm:t>
        <a:bodyPr/>
        <a:lstStyle/>
        <a:p>
          <a:endParaRPr lang="en-US"/>
        </a:p>
      </dgm:t>
    </dgm:pt>
    <dgm:pt modelId="{ADB93D22-D44E-4E06-8840-EBB019706E72}">
      <dgm:prSet/>
      <dgm:spPr/>
      <dgm:t>
        <a:bodyPr/>
        <a:lstStyle/>
        <a:p>
          <a:r>
            <a:rPr lang="nl-NL" dirty="0"/>
            <a:t>2. Het Chinese keizerrijk </a:t>
          </a:r>
        </a:p>
        <a:p>
          <a:r>
            <a:rPr lang="nl-NL" dirty="0"/>
            <a:t>(hv 1)</a:t>
          </a:r>
          <a:endParaRPr lang="en-US" dirty="0"/>
        </a:p>
      </dgm:t>
    </dgm:pt>
    <dgm:pt modelId="{348A08FF-B8DA-46F6-A6E0-06BC9CF867E7}" type="parTrans" cxnId="{391DEDAD-2734-423E-9A43-665865897AB9}">
      <dgm:prSet/>
      <dgm:spPr/>
      <dgm:t>
        <a:bodyPr/>
        <a:lstStyle/>
        <a:p>
          <a:endParaRPr lang="en-US"/>
        </a:p>
      </dgm:t>
    </dgm:pt>
    <dgm:pt modelId="{3EE9F012-F5AE-46CB-883F-3BC995F3AFCE}" type="sibTrans" cxnId="{391DEDAD-2734-423E-9A43-665865897AB9}">
      <dgm:prSet/>
      <dgm:spPr/>
      <dgm:t>
        <a:bodyPr/>
        <a:lstStyle/>
        <a:p>
          <a:endParaRPr lang="en-US"/>
        </a:p>
      </dgm:t>
    </dgm:pt>
    <dgm:pt modelId="{B1501E46-12B2-4518-B272-8BAC70DCF4EE}">
      <dgm:prSet/>
      <dgm:spPr/>
      <dgm:t>
        <a:bodyPr/>
        <a:lstStyle/>
        <a:p>
          <a:r>
            <a:rPr lang="nl-NL" dirty="0"/>
            <a:t>3. Van keizerrijk naar VRC </a:t>
          </a:r>
          <a:br>
            <a:rPr lang="nl-NL" dirty="0"/>
          </a:br>
          <a:r>
            <a:rPr lang="nl-NL" dirty="0"/>
            <a:t>(hv 2)</a:t>
          </a:r>
          <a:endParaRPr lang="en-US" dirty="0"/>
        </a:p>
      </dgm:t>
    </dgm:pt>
    <dgm:pt modelId="{0700900D-9FFC-42E3-AD93-02284AB5D818}" type="parTrans" cxnId="{08CFACEC-2387-4D41-8599-A78D3C0C5BAB}">
      <dgm:prSet/>
      <dgm:spPr/>
      <dgm:t>
        <a:bodyPr/>
        <a:lstStyle/>
        <a:p>
          <a:endParaRPr lang="en-US"/>
        </a:p>
      </dgm:t>
    </dgm:pt>
    <dgm:pt modelId="{CCC688DB-0F68-4AF9-A1D5-BA51085B7F6B}" type="sibTrans" cxnId="{08CFACEC-2387-4D41-8599-A78D3C0C5BAB}">
      <dgm:prSet/>
      <dgm:spPr/>
      <dgm:t>
        <a:bodyPr/>
        <a:lstStyle/>
        <a:p>
          <a:endParaRPr lang="en-US"/>
        </a:p>
      </dgm:t>
    </dgm:pt>
    <dgm:pt modelId="{5A50BAFA-8D14-444E-9E2C-A782570D905B}">
      <dgm:prSet/>
      <dgm:spPr/>
      <dgm:t>
        <a:bodyPr/>
        <a:lstStyle/>
        <a:p>
          <a:r>
            <a:rPr lang="nl-NL" dirty="0"/>
            <a:t>4. Nieuwe (economische) wereldmacht (hv3)</a:t>
          </a:r>
          <a:endParaRPr lang="en-US" dirty="0"/>
        </a:p>
      </dgm:t>
    </dgm:pt>
    <dgm:pt modelId="{2901262D-F8B7-4633-A1FF-B9A3647AC742}" type="parTrans" cxnId="{F1C678C0-5A64-4871-9316-177D864F7084}">
      <dgm:prSet/>
      <dgm:spPr/>
      <dgm:t>
        <a:bodyPr/>
        <a:lstStyle/>
        <a:p>
          <a:endParaRPr lang="en-US"/>
        </a:p>
      </dgm:t>
    </dgm:pt>
    <dgm:pt modelId="{9022B79C-71E0-4B10-AFBF-12BEB73F0531}" type="sibTrans" cxnId="{F1C678C0-5A64-4871-9316-177D864F7084}">
      <dgm:prSet/>
      <dgm:spPr/>
      <dgm:t>
        <a:bodyPr/>
        <a:lstStyle/>
        <a:p>
          <a:endParaRPr lang="en-US"/>
        </a:p>
      </dgm:t>
    </dgm:pt>
    <dgm:pt modelId="{F97D8E06-5D4E-49D5-A0DE-95AB9B62658C}" type="pres">
      <dgm:prSet presAssocID="{813E956D-9C6D-47FB-B41E-E60D4E1B4270}" presName="matrix" presStyleCnt="0">
        <dgm:presLayoutVars>
          <dgm:chMax val="1"/>
          <dgm:dir/>
          <dgm:resizeHandles val="exact"/>
        </dgm:presLayoutVars>
      </dgm:prSet>
      <dgm:spPr/>
    </dgm:pt>
    <dgm:pt modelId="{949B8469-3A01-43ED-AF24-FDD2FBD679BF}" type="pres">
      <dgm:prSet presAssocID="{813E956D-9C6D-47FB-B41E-E60D4E1B4270}" presName="diamond" presStyleLbl="bgShp" presStyleIdx="0" presStyleCnt="1"/>
      <dgm:spPr/>
    </dgm:pt>
    <dgm:pt modelId="{C8531C0C-1A91-4DE5-9CC7-44CF1A70B9E5}" type="pres">
      <dgm:prSet presAssocID="{813E956D-9C6D-47FB-B41E-E60D4E1B4270}" presName="quad1" presStyleLbl="node1" presStyleIdx="0" presStyleCnt="4">
        <dgm:presLayoutVars>
          <dgm:chMax val="0"/>
          <dgm:chPref val="0"/>
          <dgm:bulletEnabled val="1"/>
        </dgm:presLayoutVars>
      </dgm:prSet>
      <dgm:spPr/>
    </dgm:pt>
    <dgm:pt modelId="{9E1409C3-13E1-4CC9-A083-8B5B17EEF7E2}" type="pres">
      <dgm:prSet presAssocID="{813E956D-9C6D-47FB-B41E-E60D4E1B4270}" presName="quad2" presStyleLbl="node1" presStyleIdx="1" presStyleCnt="4">
        <dgm:presLayoutVars>
          <dgm:chMax val="0"/>
          <dgm:chPref val="0"/>
          <dgm:bulletEnabled val="1"/>
        </dgm:presLayoutVars>
      </dgm:prSet>
      <dgm:spPr/>
    </dgm:pt>
    <dgm:pt modelId="{07CCB045-CDD6-45B0-8B49-5D18D1A1B945}" type="pres">
      <dgm:prSet presAssocID="{813E956D-9C6D-47FB-B41E-E60D4E1B4270}" presName="quad3" presStyleLbl="node1" presStyleIdx="2" presStyleCnt="4">
        <dgm:presLayoutVars>
          <dgm:chMax val="0"/>
          <dgm:chPref val="0"/>
          <dgm:bulletEnabled val="1"/>
        </dgm:presLayoutVars>
      </dgm:prSet>
      <dgm:spPr/>
    </dgm:pt>
    <dgm:pt modelId="{12E022CA-CC26-4E8D-8680-521F47A32CB2}" type="pres">
      <dgm:prSet presAssocID="{813E956D-9C6D-47FB-B41E-E60D4E1B4270}" presName="quad4" presStyleLbl="node1" presStyleIdx="3" presStyleCnt="4">
        <dgm:presLayoutVars>
          <dgm:chMax val="0"/>
          <dgm:chPref val="0"/>
          <dgm:bulletEnabled val="1"/>
        </dgm:presLayoutVars>
      </dgm:prSet>
      <dgm:spPr/>
    </dgm:pt>
  </dgm:ptLst>
  <dgm:cxnLst>
    <dgm:cxn modelId="{5F5F4439-E21A-47C0-A3C9-CF52EB58EFA8}" type="presOf" srcId="{813E956D-9C6D-47FB-B41E-E60D4E1B4270}" destId="{F97D8E06-5D4E-49D5-A0DE-95AB9B62658C}" srcOrd="0" destOrd="0" presId="urn:microsoft.com/office/officeart/2005/8/layout/matrix3"/>
    <dgm:cxn modelId="{A8D30164-4E17-4DB8-909B-0DBE58FEDE89}" type="presOf" srcId="{32119A64-6441-42FE-9F3F-ACD207D63FB4}" destId="{C8531C0C-1A91-4DE5-9CC7-44CF1A70B9E5}" srcOrd="0" destOrd="0" presId="urn:microsoft.com/office/officeart/2005/8/layout/matrix3"/>
    <dgm:cxn modelId="{CFC7F24A-FCD8-4FAF-9A65-4D81FB62A486}" type="presOf" srcId="{B1501E46-12B2-4518-B272-8BAC70DCF4EE}" destId="{07CCB045-CDD6-45B0-8B49-5D18D1A1B945}" srcOrd="0" destOrd="0" presId="urn:microsoft.com/office/officeart/2005/8/layout/matrix3"/>
    <dgm:cxn modelId="{CE1CB58B-2DF1-4F27-89AF-71A9252EF0B0}" type="presOf" srcId="{5A50BAFA-8D14-444E-9E2C-A782570D905B}" destId="{12E022CA-CC26-4E8D-8680-521F47A32CB2}" srcOrd="0" destOrd="0" presId="urn:microsoft.com/office/officeart/2005/8/layout/matrix3"/>
    <dgm:cxn modelId="{665AE2AC-C864-48EF-9269-D28686825D4B}" type="presOf" srcId="{ADB93D22-D44E-4E06-8840-EBB019706E72}" destId="{9E1409C3-13E1-4CC9-A083-8B5B17EEF7E2}" srcOrd="0" destOrd="0" presId="urn:microsoft.com/office/officeart/2005/8/layout/matrix3"/>
    <dgm:cxn modelId="{391DEDAD-2734-423E-9A43-665865897AB9}" srcId="{813E956D-9C6D-47FB-B41E-E60D4E1B4270}" destId="{ADB93D22-D44E-4E06-8840-EBB019706E72}" srcOrd="1" destOrd="0" parTransId="{348A08FF-B8DA-46F6-A6E0-06BC9CF867E7}" sibTransId="{3EE9F012-F5AE-46CB-883F-3BC995F3AFCE}"/>
    <dgm:cxn modelId="{21E8AEBE-8F9C-4DCC-AA65-8FDA88852954}" srcId="{813E956D-9C6D-47FB-B41E-E60D4E1B4270}" destId="{32119A64-6441-42FE-9F3F-ACD207D63FB4}" srcOrd="0" destOrd="0" parTransId="{059FECAB-8D2A-4C8D-ABA5-2B4F4DBBB4C6}" sibTransId="{7EFCB1CE-BF8F-459D-80AE-D5A473A2D70B}"/>
    <dgm:cxn modelId="{F1C678C0-5A64-4871-9316-177D864F7084}" srcId="{813E956D-9C6D-47FB-B41E-E60D4E1B4270}" destId="{5A50BAFA-8D14-444E-9E2C-A782570D905B}" srcOrd="3" destOrd="0" parTransId="{2901262D-F8B7-4633-A1FF-B9A3647AC742}" sibTransId="{9022B79C-71E0-4B10-AFBF-12BEB73F0531}"/>
    <dgm:cxn modelId="{08CFACEC-2387-4D41-8599-A78D3C0C5BAB}" srcId="{813E956D-9C6D-47FB-B41E-E60D4E1B4270}" destId="{B1501E46-12B2-4518-B272-8BAC70DCF4EE}" srcOrd="2" destOrd="0" parTransId="{0700900D-9FFC-42E3-AD93-02284AB5D818}" sibTransId="{CCC688DB-0F68-4AF9-A1D5-BA51085B7F6B}"/>
    <dgm:cxn modelId="{208588BB-B73C-4FF5-96FA-47AF06A0997B}" type="presParOf" srcId="{F97D8E06-5D4E-49D5-A0DE-95AB9B62658C}" destId="{949B8469-3A01-43ED-AF24-FDD2FBD679BF}" srcOrd="0" destOrd="0" presId="urn:microsoft.com/office/officeart/2005/8/layout/matrix3"/>
    <dgm:cxn modelId="{2131A519-B8BD-49BE-BB22-43A100ACC50D}" type="presParOf" srcId="{F97D8E06-5D4E-49D5-A0DE-95AB9B62658C}" destId="{C8531C0C-1A91-4DE5-9CC7-44CF1A70B9E5}" srcOrd="1" destOrd="0" presId="urn:microsoft.com/office/officeart/2005/8/layout/matrix3"/>
    <dgm:cxn modelId="{B0CA58D6-FA91-4D38-BD8D-378D04DBE7B0}" type="presParOf" srcId="{F97D8E06-5D4E-49D5-A0DE-95AB9B62658C}" destId="{9E1409C3-13E1-4CC9-A083-8B5B17EEF7E2}" srcOrd="2" destOrd="0" presId="urn:microsoft.com/office/officeart/2005/8/layout/matrix3"/>
    <dgm:cxn modelId="{B17B4912-B474-41FC-87E3-D67B7E0B3DB4}" type="presParOf" srcId="{F97D8E06-5D4E-49D5-A0DE-95AB9B62658C}" destId="{07CCB045-CDD6-45B0-8B49-5D18D1A1B945}" srcOrd="3" destOrd="0" presId="urn:microsoft.com/office/officeart/2005/8/layout/matrix3"/>
    <dgm:cxn modelId="{586E1F8C-B839-4FF6-9387-57CA3DC856A1}" type="presParOf" srcId="{F97D8E06-5D4E-49D5-A0DE-95AB9B62658C}" destId="{12E022CA-CC26-4E8D-8680-521F47A32CB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3C485-B4D9-49B5-84B3-2D3E220B9E28}">
      <dsp:nvSpPr>
        <dsp:cNvPr id="0" name=""/>
        <dsp:cNvSpPr/>
      </dsp:nvSpPr>
      <dsp:spPr>
        <a:xfrm>
          <a:off x="0" y="108245"/>
          <a:ext cx="6263640" cy="16916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NL" sz="3700" kern="1200"/>
            <a:t>EXAMENONDERWERP</a:t>
          </a:r>
          <a:endParaRPr lang="en-US" sz="3700" kern="1200"/>
        </a:p>
      </dsp:txBody>
      <dsp:txXfrm>
        <a:off x="82582" y="190827"/>
        <a:ext cx="6098476" cy="1526528"/>
      </dsp:txXfrm>
    </dsp:sp>
    <dsp:sp modelId="{CD308AF9-9B45-466D-AA2B-CBBA871A2F1F}">
      <dsp:nvSpPr>
        <dsp:cNvPr id="0" name=""/>
        <dsp:cNvSpPr/>
      </dsp:nvSpPr>
      <dsp:spPr>
        <a:xfrm>
          <a:off x="0" y="1906497"/>
          <a:ext cx="6263640" cy="169169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NL" sz="3700" kern="1200"/>
            <a:t>ANDER PERSPECTIEF</a:t>
          </a:r>
          <a:endParaRPr lang="en-US" sz="3700" kern="1200"/>
        </a:p>
      </dsp:txBody>
      <dsp:txXfrm>
        <a:off x="82582" y="1989079"/>
        <a:ext cx="6098476" cy="1526528"/>
      </dsp:txXfrm>
    </dsp:sp>
    <dsp:sp modelId="{C59DB7D6-8B8B-46EF-8A4A-3943092C8C6E}">
      <dsp:nvSpPr>
        <dsp:cNvPr id="0" name=""/>
        <dsp:cNvSpPr/>
      </dsp:nvSpPr>
      <dsp:spPr>
        <a:xfrm>
          <a:off x="0" y="3704750"/>
          <a:ext cx="6263640" cy="169169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NL" sz="3700" kern="1200" dirty="0"/>
            <a:t>ACTUALITEIT / TOEKOMST </a:t>
          </a:r>
        </a:p>
        <a:p>
          <a:pPr marL="0" lvl="0" indent="0" algn="l" defTabSz="1644650">
            <a:lnSpc>
              <a:spcPct val="90000"/>
            </a:lnSpc>
            <a:spcBef>
              <a:spcPct val="0"/>
            </a:spcBef>
            <a:spcAft>
              <a:spcPct val="35000"/>
            </a:spcAft>
            <a:buNone/>
          </a:pPr>
          <a:r>
            <a:rPr lang="nl-NL" sz="3700" kern="1200" dirty="0"/>
            <a:t>( Verleden, heden, toekomst ) </a:t>
          </a:r>
          <a:endParaRPr lang="en-US" sz="3700" kern="1200" dirty="0"/>
        </a:p>
      </dsp:txBody>
      <dsp:txXfrm>
        <a:off x="82582" y="3787332"/>
        <a:ext cx="6098476" cy="1526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B8469-3A01-43ED-AF24-FDD2FBD679BF}">
      <dsp:nvSpPr>
        <dsp:cNvPr id="0" name=""/>
        <dsp:cNvSpPr/>
      </dsp:nvSpPr>
      <dsp:spPr>
        <a:xfrm>
          <a:off x="379476" y="0"/>
          <a:ext cx="5504687" cy="550468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531C0C-1A91-4DE5-9CC7-44CF1A70B9E5}">
      <dsp:nvSpPr>
        <dsp:cNvPr id="0" name=""/>
        <dsp:cNvSpPr/>
      </dsp:nvSpPr>
      <dsp:spPr>
        <a:xfrm>
          <a:off x="902421" y="522945"/>
          <a:ext cx="2146828" cy="21468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dirty="0"/>
            <a:t>1. De Chinese eeuw(?)</a:t>
          </a:r>
          <a:endParaRPr lang="en-US" sz="2300" kern="1200" dirty="0"/>
        </a:p>
      </dsp:txBody>
      <dsp:txXfrm>
        <a:off x="1007221" y="627745"/>
        <a:ext cx="1937228" cy="1937228"/>
      </dsp:txXfrm>
    </dsp:sp>
    <dsp:sp modelId="{9E1409C3-13E1-4CC9-A083-8B5B17EEF7E2}">
      <dsp:nvSpPr>
        <dsp:cNvPr id="0" name=""/>
        <dsp:cNvSpPr/>
      </dsp:nvSpPr>
      <dsp:spPr>
        <a:xfrm>
          <a:off x="3214390" y="522945"/>
          <a:ext cx="2146828" cy="214682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dirty="0"/>
            <a:t>2. Het Chinese keizerrijk </a:t>
          </a:r>
        </a:p>
        <a:p>
          <a:pPr marL="0" lvl="0" indent="0" algn="ctr" defTabSz="1022350">
            <a:lnSpc>
              <a:spcPct val="90000"/>
            </a:lnSpc>
            <a:spcBef>
              <a:spcPct val="0"/>
            </a:spcBef>
            <a:spcAft>
              <a:spcPct val="35000"/>
            </a:spcAft>
            <a:buNone/>
          </a:pPr>
          <a:r>
            <a:rPr lang="nl-NL" sz="2300" kern="1200" dirty="0"/>
            <a:t>(hv 1)</a:t>
          </a:r>
          <a:endParaRPr lang="en-US" sz="2300" kern="1200" dirty="0"/>
        </a:p>
      </dsp:txBody>
      <dsp:txXfrm>
        <a:off x="3319190" y="627745"/>
        <a:ext cx="1937228" cy="1937228"/>
      </dsp:txXfrm>
    </dsp:sp>
    <dsp:sp modelId="{07CCB045-CDD6-45B0-8B49-5D18D1A1B945}">
      <dsp:nvSpPr>
        <dsp:cNvPr id="0" name=""/>
        <dsp:cNvSpPr/>
      </dsp:nvSpPr>
      <dsp:spPr>
        <a:xfrm>
          <a:off x="902421" y="2834914"/>
          <a:ext cx="2146828" cy="214682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dirty="0"/>
            <a:t>3. Van keizerrijk naar VRC </a:t>
          </a:r>
          <a:br>
            <a:rPr lang="nl-NL" sz="2300" kern="1200" dirty="0"/>
          </a:br>
          <a:r>
            <a:rPr lang="nl-NL" sz="2300" kern="1200" dirty="0"/>
            <a:t>(hv 2)</a:t>
          </a:r>
          <a:endParaRPr lang="en-US" sz="2300" kern="1200" dirty="0"/>
        </a:p>
      </dsp:txBody>
      <dsp:txXfrm>
        <a:off x="1007221" y="2939714"/>
        <a:ext cx="1937228" cy="1937228"/>
      </dsp:txXfrm>
    </dsp:sp>
    <dsp:sp modelId="{12E022CA-CC26-4E8D-8680-521F47A32CB2}">
      <dsp:nvSpPr>
        <dsp:cNvPr id="0" name=""/>
        <dsp:cNvSpPr/>
      </dsp:nvSpPr>
      <dsp:spPr>
        <a:xfrm>
          <a:off x="3214390" y="2834914"/>
          <a:ext cx="2146828" cy="214682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dirty="0"/>
            <a:t>4. Nieuwe (economische) wereldmacht (hv3)</a:t>
          </a:r>
          <a:endParaRPr lang="en-US" sz="2300" kern="1200" dirty="0"/>
        </a:p>
      </dsp:txBody>
      <dsp:txXfrm>
        <a:off x="3319190" y="2939714"/>
        <a:ext cx="1937228" cy="19372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6FBD-281E-4537-AC55-6B4689EB51D1}" type="datetimeFigureOut">
              <a:rPr lang="nl-NL" smtClean="0"/>
              <a:t>12-4-2022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0F77B-FAFF-486A-B1DE-ACE102A37149}" type="slidenum">
              <a:rPr lang="nl-NL" smtClean="0"/>
              <a:t>‹nr.›</a:t>
            </a:fld>
            <a:endParaRPr lang="nl-NL"/>
          </a:p>
        </p:txBody>
      </p:sp>
    </p:spTree>
    <p:extLst>
      <p:ext uri="{BB962C8B-B14F-4D97-AF65-F5344CB8AC3E}">
        <p14:creationId xmlns:p14="http://schemas.microsoft.com/office/powerpoint/2010/main" val="32452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ravelactive.nl/ervaringen/algemeen/top-10-bezienswaardigheden-shangha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odyworlds.nl/nl/blog/hungry-planet-what-the-world-ea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apminder.org/fw/income-level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h.harvard.edu/publications/understanding-ccp-resilience-surveying-chinese-public-opinion-through-tim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nr.nl/nieuws/internationaal/10414620/britten-willen-huawei-weren-uit-5g-netwer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kobo.com/nl/nl/ebook/we-have-been-harmonised"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rc.nl/nieuws/2020/09/11/argwaan-alom-maar-hoe-groot-is-de-chinese-macht-nou-werkelijk-a4011508"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cmp.com/news/china/article/1143954/just-what-xi-jinpings-chinese-dream-and-chinese-renaissanc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https://www.vpro.nl/programmas/yangtze/lees/achtergronden/tijdlijn.html</a:t>
            </a:r>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a:t>
            </a:fld>
            <a:endParaRPr lang="nl-NL"/>
          </a:p>
        </p:txBody>
      </p:sp>
    </p:spTree>
    <p:extLst>
      <p:ext uri="{BB962C8B-B14F-4D97-AF65-F5344CB8AC3E}">
        <p14:creationId xmlns:p14="http://schemas.microsoft.com/office/powerpoint/2010/main" val="103373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Haroon</a:t>
            </a:r>
            <a:r>
              <a:rPr lang="nl-NL" dirty="0"/>
              <a:t> </a:t>
            </a:r>
            <a:r>
              <a:rPr lang="nl-NL" dirty="0" err="1"/>
              <a:t>Sheikh</a:t>
            </a:r>
            <a:r>
              <a:rPr lang="nl-NL" dirty="0"/>
              <a:t>, De opkomst van het Oosten. </a:t>
            </a:r>
            <a:r>
              <a:rPr lang="nl-NL" dirty="0" err="1"/>
              <a:t>EurAzië</a:t>
            </a:r>
            <a:r>
              <a:rPr lang="nl-NL" dirty="0"/>
              <a:t> en de nieuwe wereldorde. p. 15 - 18</a:t>
            </a:r>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12</a:t>
            </a:fld>
            <a:endParaRPr lang="nl-NL"/>
          </a:p>
        </p:txBody>
      </p:sp>
    </p:spTree>
    <p:extLst>
      <p:ext uri="{BB962C8B-B14F-4D97-AF65-F5344CB8AC3E}">
        <p14:creationId xmlns:p14="http://schemas.microsoft.com/office/powerpoint/2010/main" val="114609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Schulte </a:t>
            </a:r>
            <a:r>
              <a:rPr lang="en-US" sz="1200" dirty="0" err="1"/>
              <a:t>Nordholt</a:t>
            </a:r>
            <a:r>
              <a:rPr lang="en-US" sz="1200" dirty="0"/>
              <a:t> H. , China </a:t>
            </a:r>
            <a:r>
              <a:rPr lang="en-US" sz="1200" dirty="0" err="1"/>
              <a:t>en</a:t>
            </a:r>
            <a:r>
              <a:rPr lang="en-US" sz="1200" dirty="0"/>
              <a:t> de </a:t>
            </a:r>
            <a:r>
              <a:rPr lang="en-US" sz="1200" dirty="0" err="1"/>
              <a:t>barbaren</a:t>
            </a:r>
            <a:r>
              <a:rPr lang="en-US" sz="1200" dirty="0"/>
              <a:t>. Het </a:t>
            </a:r>
            <a:r>
              <a:rPr lang="en-US" sz="1200" dirty="0" err="1"/>
              <a:t>verzet</a:t>
            </a:r>
            <a:r>
              <a:rPr lang="en-US" sz="1200" dirty="0"/>
              <a:t> </a:t>
            </a:r>
            <a:r>
              <a:rPr lang="en-US" sz="1200" dirty="0" err="1"/>
              <a:t>tegen</a:t>
            </a:r>
            <a:r>
              <a:rPr lang="en-US" sz="1200" dirty="0"/>
              <a:t> de </a:t>
            </a:r>
            <a:r>
              <a:rPr lang="en-US" sz="1200" dirty="0" err="1"/>
              <a:t>westerse</a:t>
            </a:r>
            <a:r>
              <a:rPr lang="en-US" sz="1200" dirty="0"/>
              <a:t> </a:t>
            </a:r>
            <a:r>
              <a:rPr lang="en-US" sz="1200" dirty="0" err="1"/>
              <a:t>wereldorde</a:t>
            </a:r>
            <a:r>
              <a:rPr lang="en-US" sz="1200" dirty="0"/>
              <a:t>, p. 19</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13</a:t>
            </a:fld>
            <a:endParaRPr lang="nl-NL"/>
          </a:p>
        </p:txBody>
      </p:sp>
    </p:spTree>
    <p:extLst>
      <p:ext uri="{BB962C8B-B14F-4D97-AF65-F5344CB8AC3E}">
        <p14:creationId xmlns:p14="http://schemas.microsoft.com/office/powerpoint/2010/main" val="106637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https://www.google.com/url?sa=i&amp;source=images&amp;cd=&amp;ved=2ahUKEwjuydKnl6DkAhXRKlAKHRS-DvAQjRx6BAgBEAQ&amp;url=https%3A%2F%2Fwww.pinterest.com%2Fpin%2F374784000234798957%2F&amp;psig=AOvVaw2awflcgo4pTQ3ZZ3rE8rBl&amp;ust=1566896631715823</a:t>
            </a:r>
          </a:p>
        </p:txBody>
      </p:sp>
      <p:sp>
        <p:nvSpPr>
          <p:cNvPr id="4" name="Slide Number Placeholder 3"/>
          <p:cNvSpPr>
            <a:spLocks noGrp="1"/>
          </p:cNvSpPr>
          <p:nvPr>
            <p:ph type="sldNum" sz="quarter" idx="5"/>
          </p:nvPr>
        </p:nvSpPr>
        <p:spPr/>
        <p:txBody>
          <a:bodyPr/>
          <a:lstStyle/>
          <a:p>
            <a:fld id="{14751CB3-8F14-4E4A-AB69-B748DC9DDAE2}" type="slidenum">
              <a:rPr lang="en-US" smtClean="0"/>
              <a:t>16</a:t>
            </a:fld>
            <a:endParaRPr lang="en-US"/>
          </a:p>
        </p:txBody>
      </p:sp>
    </p:spTree>
    <p:extLst>
      <p:ext uri="{BB962C8B-B14F-4D97-AF65-F5344CB8AC3E}">
        <p14:creationId xmlns:p14="http://schemas.microsoft.com/office/powerpoint/2010/main" val="55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Dams T. De </a:t>
            </a:r>
            <a:r>
              <a:rPr lang="en-US" dirty="0" err="1"/>
              <a:t>nieuwe</a:t>
            </a:r>
            <a:r>
              <a:rPr lang="en-US" dirty="0"/>
              <a:t> Keizer. Xi Jing Ping, de </a:t>
            </a:r>
            <a:r>
              <a:rPr lang="en-US" dirty="0" err="1"/>
              <a:t>machtigste</a:t>
            </a:r>
            <a:r>
              <a:rPr lang="en-US" dirty="0"/>
              <a:t> man van China.</a:t>
            </a:r>
          </a:p>
        </p:txBody>
      </p:sp>
      <p:sp>
        <p:nvSpPr>
          <p:cNvPr id="4" name="Slide Number Placeholder 3"/>
          <p:cNvSpPr>
            <a:spLocks noGrp="1"/>
          </p:cNvSpPr>
          <p:nvPr>
            <p:ph type="sldNum" sz="quarter" idx="5"/>
          </p:nvPr>
        </p:nvSpPr>
        <p:spPr/>
        <p:txBody>
          <a:bodyPr/>
          <a:lstStyle/>
          <a:p>
            <a:fld id="{14751CB3-8F14-4E4A-AB69-B748DC9DDAE2}" type="slidenum">
              <a:rPr lang="en-US" smtClean="0"/>
              <a:t>18</a:t>
            </a:fld>
            <a:endParaRPr lang="en-US"/>
          </a:p>
        </p:txBody>
      </p:sp>
    </p:spTree>
    <p:extLst>
      <p:ext uri="{BB962C8B-B14F-4D97-AF65-F5344CB8AC3E}">
        <p14:creationId xmlns:p14="http://schemas.microsoft.com/office/powerpoint/2010/main" val="184493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https://www.volkskrant.nl/nieuws-achtergrond/met-een-eigen-visie-op-de-geschiedenis-ontstijgt-de-chinese-president-xi-jinping-zijn-voorgangers~beec4875/</a:t>
            </a:r>
          </a:p>
          <a:p>
            <a:r>
              <a:rPr lang="nl-NL" dirty="0"/>
              <a:t>https://www.nrc.nl/nieuws/2021/11/09/xi-herschrijft-chinas-geschiedenis-a4064853</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19</a:t>
            </a:fld>
            <a:endParaRPr lang="nl-NL"/>
          </a:p>
        </p:txBody>
      </p:sp>
    </p:spTree>
    <p:extLst>
      <p:ext uri="{BB962C8B-B14F-4D97-AF65-F5344CB8AC3E}">
        <p14:creationId xmlns:p14="http://schemas.microsoft.com/office/powerpoint/2010/main" val="184869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Vallejo Irene, </a:t>
            </a:r>
            <a:r>
              <a:rPr lang="nl-NL" i="1" dirty="0"/>
              <a:t>Papyrus. Een geschiedenis van de wereld in boeken. </a:t>
            </a:r>
            <a:r>
              <a:rPr lang="nl-NL" i="0" dirty="0"/>
              <a:t>P. 324</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21</a:t>
            </a:fld>
            <a:endParaRPr lang="nl-NL"/>
          </a:p>
        </p:txBody>
      </p:sp>
    </p:spTree>
    <p:extLst>
      <p:ext uri="{BB962C8B-B14F-4D97-AF65-F5344CB8AC3E}">
        <p14:creationId xmlns:p14="http://schemas.microsoft.com/office/powerpoint/2010/main" val="264781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err="1">
                <a:solidFill>
                  <a:srgbClr val="000000"/>
                </a:solidFill>
                <a:effectLst/>
                <a:latin typeface="Salvo Sans"/>
              </a:rPr>
              <a:t>Containerterminal</a:t>
            </a:r>
            <a:r>
              <a:rPr lang="en-US" b="0" i="0" dirty="0">
                <a:solidFill>
                  <a:srgbClr val="000000"/>
                </a:solidFill>
                <a:effectLst/>
                <a:latin typeface="Salvo Sans"/>
              </a:rPr>
              <a:t> in Shanghai, China</a:t>
            </a:r>
            <a:r>
              <a:rPr lang="en-US" b="0" i="0" dirty="0">
                <a:solidFill>
                  <a:srgbClr val="777777"/>
                </a:solidFill>
                <a:effectLst/>
                <a:latin typeface="Salvo Sans"/>
              </a:rPr>
              <a:t>© </a:t>
            </a:r>
            <a:r>
              <a:rPr lang="en-US" b="0" i="0" dirty="0" err="1">
                <a:solidFill>
                  <a:srgbClr val="777777"/>
                </a:solidFill>
                <a:effectLst/>
                <a:latin typeface="Salvo Sans"/>
              </a:rPr>
              <a:t>Qilai</a:t>
            </a:r>
            <a:r>
              <a:rPr lang="en-US" b="0" i="0" dirty="0">
                <a:solidFill>
                  <a:srgbClr val="777777"/>
                </a:solidFill>
                <a:effectLst/>
                <a:latin typeface="Salvo Sans"/>
              </a:rPr>
              <a:t> Shen / Bloomberg / Getty Images</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23</a:t>
            </a:fld>
            <a:endParaRPr lang="nl-NL"/>
          </a:p>
        </p:txBody>
      </p:sp>
    </p:spTree>
    <p:extLst>
      <p:ext uri="{BB962C8B-B14F-4D97-AF65-F5344CB8AC3E}">
        <p14:creationId xmlns:p14="http://schemas.microsoft.com/office/powerpoint/2010/main" val="2524768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https://www.travelactive.nl/ervaringen/algemeen/top-10-bezienswaardigheden-shanghai</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24</a:t>
            </a:fld>
            <a:endParaRPr lang="nl-NL"/>
          </a:p>
        </p:txBody>
      </p:sp>
    </p:spTree>
    <p:extLst>
      <p:ext uri="{BB962C8B-B14F-4D97-AF65-F5344CB8AC3E}">
        <p14:creationId xmlns:p14="http://schemas.microsoft.com/office/powerpoint/2010/main" val="265472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https://www.bodyworlds.nl/nl/blog/hungry-planet-what-the-world-eats/</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25</a:t>
            </a:fld>
            <a:endParaRPr lang="nl-NL"/>
          </a:p>
        </p:txBody>
      </p:sp>
    </p:spTree>
    <p:extLst>
      <p:ext uri="{BB962C8B-B14F-4D97-AF65-F5344CB8AC3E}">
        <p14:creationId xmlns:p14="http://schemas.microsoft.com/office/powerpoint/2010/main" val="74955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https://www.fairplanet.org/editors-pick/chinese-poverty-coming-to-an-end/</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26</a:t>
            </a:fld>
            <a:endParaRPr lang="nl-NL"/>
          </a:p>
        </p:txBody>
      </p:sp>
    </p:spTree>
    <p:extLst>
      <p:ext uri="{BB962C8B-B14F-4D97-AF65-F5344CB8AC3E}">
        <p14:creationId xmlns:p14="http://schemas.microsoft.com/office/powerpoint/2010/main" val="183767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a:t>
            </a:fld>
            <a:endParaRPr lang="nl-NL"/>
          </a:p>
        </p:txBody>
      </p:sp>
    </p:spTree>
    <p:extLst>
      <p:ext uri="{BB962C8B-B14F-4D97-AF65-F5344CB8AC3E}">
        <p14:creationId xmlns:p14="http://schemas.microsoft.com/office/powerpoint/2010/main" val="4111263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https://www.gapminder.org/fw/income-levels/</a:t>
            </a:r>
            <a:endParaRPr lang="nl-NL" dirty="0"/>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27</a:t>
            </a:fld>
            <a:endParaRPr lang="nl-NL"/>
          </a:p>
        </p:txBody>
      </p:sp>
    </p:spTree>
    <p:extLst>
      <p:ext uri="{BB962C8B-B14F-4D97-AF65-F5344CB8AC3E}">
        <p14:creationId xmlns:p14="http://schemas.microsoft.com/office/powerpoint/2010/main" val="355134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https://www.gapminder.org/fw/world-health-chart/whc2019/</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29</a:t>
            </a:fld>
            <a:endParaRPr lang="nl-NL"/>
          </a:p>
        </p:txBody>
      </p:sp>
    </p:spTree>
    <p:extLst>
      <p:ext uri="{BB962C8B-B14F-4D97-AF65-F5344CB8AC3E}">
        <p14:creationId xmlns:p14="http://schemas.microsoft.com/office/powerpoint/2010/main" val="145898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Baggini</a:t>
            </a:r>
            <a:r>
              <a:rPr lang="nl-NL" dirty="0"/>
              <a:t>, 264 / Mahbubani 144</a:t>
            </a:r>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30</a:t>
            </a:fld>
            <a:endParaRPr lang="nl-NL"/>
          </a:p>
        </p:txBody>
      </p:sp>
    </p:spTree>
    <p:extLst>
      <p:ext uri="{BB962C8B-B14F-4D97-AF65-F5344CB8AC3E}">
        <p14:creationId xmlns:p14="http://schemas.microsoft.com/office/powerpoint/2010/main" val="1217114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Cunningham, Edward, Tony </a:t>
            </a:r>
            <a:r>
              <a:rPr lang="en-US" sz="1200" b="0" i="0" kern="1200" dirty="0" err="1">
                <a:solidFill>
                  <a:schemeClr val="tx1"/>
                </a:solidFill>
                <a:effectLst/>
                <a:latin typeface="+mn-lt"/>
                <a:ea typeface="+mn-ea"/>
                <a:cs typeface="+mn-cs"/>
              </a:rPr>
              <a:t>Saich</a:t>
            </a:r>
            <a:r>
              <a:rPr lang="en-US" sz="1200" b="0" i="0" kern="1200" dirty="0">
                <a:solidFill>
                  <a:schemeClr val="tx1"/>
                </a:solidFill>
                <a:effectLst/>
                <a:latin typeface="+mn-lt"/>
                <a:ea typeface="+mn-ea"/>
                <a:cs typeface="+mn-cs"/>
              </a:rPr>
              <a:t>, and Jessie </a:t>
            </a:r>
            <a:r>
              <a:rPr lang="en-US" sz="1200" b="0" i="0" kern="1200" dirty="0" err="1">
                <a:solidFill>
                  <a:schemeClr val="tx1"/>
                </a:solidFill>
                <a:effectLst/>
                <a:latin typeface="+mn-lt"/>
                <a:ea typeface="+mn-ea"/>
                <a:cs typeface="+mn-cs"/>
              </a:rPr>
              <a:t>Turiel</a:t>
            </a:r>
            <a:r>
              <a:rPr lang="en-US" sz="1200" b="0" i="0" kern="1200" dirty="0">
                <a:solidFill>
                  <a:schemeClr val="tx1"/>
                </a:solidFill>
                <a:effectLst/>
                <a:latin typeface="+mn-lt"/>
                <a:ea typeface="+mn-ea"/>
                <a:cs typeface="+mn-cs"/>
              </a:rPr>
              <a:t>. 2020. </a:t>
            </a:r>
            <a:r>
              <a:rPr lang="en-US" sz="1200" b="1" i="0" u="none" strike="noStrike" kern="1200" dirty="0">
                <a:solidFill>
                  <a:schemeClr val="tx1"/>
                </a:solidFill>
                <a:effectLst/>
                <a:latin typeface="+mn-lt"/>
                <a:ea typeface="+mn-ea"/>
                <a:cs typeface="+mn-cs"/>
                <a:hlinkClick r:id="rId3"/>
              </a:rPr>
              <a:t>Understanding CCP Resilience: Surveying Chinese Public Opinion Through Time</a:t>
            </a:r>
            <a:r>
              <a:rPr lang="en-US" sz="1200" b="0" i="0" kern="1200" dirty="0">
                <a:solidFill>
                  <a:schemeClr val="tx1"/>
                </a:solidFill>
                <a:effectLst/>
                <a:latin typeface="+mn-lt"/>
                <a:ea typeface="+mn-ea"/>
                <a:cs typeface="+mn-cs"/>
              </a:rPr>
              <a:t>. Ash Center for Democratic Governance and Innovation.</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31</a:t>
            </a:fld>
            <a:endParaRPr lang="nl-NL"/>
          </a:p>
        </p:txBody>
      </p:sp>
    </p:spTree>
    <p:extLst>
      <p:ext uri="{BB962C8B-B14F-4D97-AF65-F5344CB8AC3E}">
        <p14:creationId xmlns:p14="http://schemas.microsoft.com/office/powerpoint/2010/main" val="2087207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https://www.groene.nl/artikel/soldaten-van-de-arbeid</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33</a:t>
            </a:fld>
            <a:endParaRPr lang="nl-NL"/>
          </a:p>
        </p:txBody>
      </p:sp>
    </p:spTree>
    <p:extLst>
      <p:ext uri="{BB962C8B-B14F-4D97-AF65-F5344CB8AC3E}">
        <p14:creationId xmlns:p14="http://schemas.microsoft.com/office/powerpoint/2010/main" val="3999750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https://www.bnr.nl/nieuws/internationaal/10414620/britten-willen-huawei-weren-uit-5g-netwerk</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39</a:t>
            </a:fld>
            <a:endParaRPr lang="nl-NL"/>
          </a:p>
        </p:txBody>
      </p:sp>
    </p:spTree>
    <p:extLst>
      <p:ext uri="{BB962C8B-B14F-4D97-AF65-F5344CB8AC3E}">
        <p14:creationId xmlns:p14="http://schemas.microsoft.com/office/powerpoint/2010/main" val="515659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https://www.kobo.com/nl/nl/ebook/we-have-been-harmonised</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40</a:t>
            </a:fld>
            <a:endParaRPr lang="nl-NL"/>
          </a:p>
        </p:txBody>
      </p:sp>
    </p:spTree>
    <p:extLst>
      <p:ext uri="{BB962C8B-B14F-4D97-AF65-F5344CB8AC3E}">
        <p14:creationId xmlns:p14="http://schemas.microsoft.com/office/powerpoint/2010/main" val="631308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Jasper van </a:t>
            </a:r>
            <a:r>
              <a:rPr lang="nl-NL" dirty="0" err="1"/>
              <a:t>Kuijk</a:t>
            </a:r>
            <a:r>
              <a:rPr lang="nl-NL" dirty="0"/>
              <a:t> in De Volkskrant 27 JUNI 2020</a:t>
            </a:r>
          </a:p>
        </p:txBody>
      </p:sp>
      <p:sp>
        <p:nvSpPr>
          <p:cNvPr id="4" name="Tijdelijke aanduiding voor dianummer 3"/>
          <p:cNvSpPr>
            <a:spLocks noGrp="1"/>
          </p:cNvSpPr>
          <p:nvPr>
            <p:ph type="sldNum" sz="quarter" idx="5"/>
          </p:nvPr>
        </p:nvSpPr>
        <p:spPr/>
        <p:txBody>
          <a:bodyPr/>
          <a:lstStyle/>
          <a:p>
            <a:fld id="{14751CB3-8F14-4E4A-AB69-B748DC9DDAE2}" type="slidenum">
              <a:rPr lang="en-US" smtClean="0"/>
              <a:t>41</a:t>
            </a:fld>
            <a:endParaRPr lang="en-US"/>
          </a:p>
        </p:txBody>
      </p:sp>
    </p:spTree>
    <p:extLst>
      <p:ext uri="{BB962C8B-B14F-4D97-AF65-F5344CB8AC3E}">
        <p14:creationId xmlns:p14="http://schemas.microsoft.com/office/powerpoint/2010/main" val="2153128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Maarten Schinkel in NRC 30 april 2020</a:t>
            </a:r>
          </a:p>
        </p:txBody>
      </p:sp>
      <p:sp>
        <p:nvSpPr>
          <p:cNvPr id="4" name="Tijdelijke aanduiding voor dianummer 3"/>
          <p:cNvSpPr>
            <a:spLocks noGrp="1"/>
          </p:cNvSpPr>
          <p:nvPr>
            <p:ph type="sldNum" sz="quarter" idx="5"/>
          </p:nvPr>
        </p:nvSpPr>
        <p:spPr/>
        <p:txBody>
          <a:bodyPr/>
          <a:lstStyle/>
          <a:p>
            <a:fld id="{14751CB3-8F14-4E4A-AB69-B748DC9DDAE2}" type="slidenum">
              <a:rPr lang="en-US" smtClean="0"/>
              <a:t>43</a:t>
            </a:fld>
            <a:endParaRPr lang="en-US"/>
          </a:p>
        </p:txBody>
      </p:sp>
    </p:spTree>
    <p:extLst>
      <p:ext uri="{BB962C8B-B14F-4D97-AF65-F5344CB8AC3E}">
        <p14:creationId xmlns:p14="http://schemas.microsoft.com/office/powerpoint/2010/main" val="387141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https://chineseposters.net/themes/xijinping</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44</a:t>
            </a:fld>
            <a:endParaRPr lang="nl-NL"/>
          </a:p>
        </p:txBody>
      </p:sp>
    </p:spTree>
    <p:extLst>
      <p:ext uri="{BB962C8B-B14F-4D97-AF65-F5344CB8AC3E}">
        <p14:creationId xmlns:p14="http://schemas.microsoft.com/office/powerpoint/2010/main" val="351906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in heden. In andere culturen</a:t>
            </a:r>
          </a:p>
        </p:txBody>
      </p:sp>
      <p:sp>
        <p:nvSpPr>
          <p:cNvPr id="4" name="Tijdelijke aanduiding voor dianummer 3"/>
          <p:cNvSpPr>
            <a:spLocks noGrp="1"/>
          </p:cNvSpPr>
          <p:nvPr>
            <p:ph type="sldNum" sz="quarter" idx="5"/>
          </p:nvPr>
        </p:nvSpPr>
        <p:spPr/>
        <p:txBody>
          <a:bodyPr/>
          <a:lstStyle/>
          <a:p>
            <a:fld id="{964696FA-1ECE-4BC6-8F31-1E95A5C7E8AD}" type="slidenum">
              <a:rPr lang="nl-NL" smtClean="0"/>
              <a:t>5</a:t>
            </a:fld>
            <a:endParaRPr lang="nl-NL"/>
          </a:p>
        </p:txBody>
      </p:sp>
    </p:spTree>
    <p:extLst>
      <p:ext uri="{BB962C8B-B14F-4D97-AF65-F5344CB8AC3E}">
        <p14:creationId xmlns:p14="http://schemas.microsoft.com/office/powerpoint/2010/main" val="71796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2020</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46</a:t>
            </a:fld>
            <a:endParaRPr lang="nl-NL"/>
          </a:p>
        </p:txBody>
      </p:sp>
    </p:spTree>
    <p:extLst>
      <p:ext uri="{BB962C8B-B14F-4D97-AF65-F5344CB8AC3E}">
        <p14:creationId xmlns:p14="http://schemas.microsoft.com/office/powerpoint/2010/main" val="185317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https://www.rtlnieuws.nl/nieuws/buitenland/artikel/5265891</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48</a:t>
            </a:fld>
            <a:endParaRPr lang="nl-NL"/>
          </a:p>
        </p:txBody>
      </p:sp>
    </p:spTree>
    <p:extLst>
      <p:ext uri="{BB962C8B-B14F-4D97-AF65-F5344CB8AC3E}">
        <p14:creationId xmlns:p14="http://schemas.microsoft.com/office/powerpoint/2010/main" val="183401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111111"/>
                </a:solidFill>
                <a:effectLst/>
                <a:latin typeface="Museo"/>
              </a:rPr>
              <a:t>Militaire voertuigen met daarop de hypersonische raket DF-17.</a:t>
            </a:r>
            <a:r>
              <a:rPr lang="nl-NL" b="0" i="0" dirty="0">
                <a:solidFill>
                  <a:srgbClr val="000000"/>
                </a:solidFill>
                <a:effectLst/>
                <a:latin typeface="Museo"/>
              </a:rPr>
              <a:t>Beeld EPA </a:t>
            </a:r>
          </a:p>
          <a:p>
            <a:r>
              <a:rPr lang="nl-NL" b="0" i="0" dirty="0">
                <a:solidFill>
                  <a:srgbClr val="000000"/>
                </a:solidFill>
                <a:effectLst/>
                <a:latin typeface="Museo"/>
              </a:rPr>
              <a:t>https://www.demorgen.be/nieuws/deze-nieuwe-chinese-raketten-kunnen-de-vs-in-een-half-uur-bereiken~b48c8f47/</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49</a:t>
            </a:fld>
            <a:endParaRPr lang="nl-NL"/>
          </a:p>
        </p:txBody>
      </p:sp>
    </p:spTree>
    <p:extLst>
      <p:ext uri="{BB962C8B-B14F-4D97-AF65-F5344CB8AC3E}">
        <p14:creationId xmlns:p14="http://schemas.microsoft.com/office/powerpoint/2010/main" val="3205991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https://www.nrc.nl/nieuws/2020/09/11/argwaan-alom-maar-hoe-groot-is-de-chinese-macht-nou-werkelijk-a4011508</a:t>
            </a:r>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50</a:t>
            </a:fld>
            <a:endParaRPr lang="nl-NL"/>
          </a:p>
        </p:txBody>
      </p:sp>
    </p:spTree>
    <p:extLst>
      <p:ext uri="{BB962C8B-B14F-4D97-AF65-F5344CB8AC3E}">
        <p14:creationId xmlns:p14="http://schemas.microsoft.com/office/powerpoint/2010/main" val="284836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IAN BURUMA IN NRC 16 MEI 2020</a:t>
            </a:r>
          </a:p>
        </p:txBody>
      </p:sp>
      <p:sp>
        <p:nvSpPr>
          <p:cNvPr id="4" name="Tijdelijke aanduiding voor dianummer 3"/>
          <p:cNvSpPr>
            <a:spLocks noGrp="1"/>
          </p:cNvSpPr>
          <p:nvPr>
            <p:ph type="sldNum" sz="quarter" idx="5"/>
          </p:nvPr>
        </p:nvSpPr>
        <p:spPr/>
        <p:txBody>
          <a:bodyPr/>
          <a:lstStyle/>
          <a:p>
            <a:fld id="{14751CB3-8F14-4E4A-AB69-B748DC9DDAE2}" type="slidenum">
              <a:rPr lang="en-US" smtClean="0"/>
              <a:t>51</a:t>
            </a:fld>
            <a:endParaRPr lang="en-US"/>
          </a:p>
        </p:txBody>
      </p:sp>
    </p:spTree>
    <p:extLst>
      <p:ext uri="{BB962C8B-B14F-4D97-AF65-F5344CB8AC3E}">
        <p14:creationId xmlns:p14="http://schemas.microsoft.com/office/powerpoint/2010/main" val="1114792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1" kern="1200" dirty="0">
                <a:solidFill>
                  <a:schemeClr val="tx1"/>
                </a:solidFill>
                <a:effectLst/>
                <a:latin typeface="+mn-lt"/>
                <a:ea typeface="+mn-ea"/>
                <a:cs typeface="+mn-cs"/>
              </a:rPr>
              <a:t>Mrs. </a:t>
            </a:r>
            <a:r>
              <a:rPr lang="en-US" sz="1200" b="0" i="1" kern="1200" dirty="0" err="1">
                <a:solidFill>
                  <a:schemeClr val="tx1"/>
                </a:solidFill>
                <a:effectLst/>
                <a:latin typeface="+mn-lt"/>
                <a:ea typeface="+mn-ea"/>
                <a:cs typeface="+mn-cs"/>
              </a:rPr>
              <a:t>Xuefei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Knoester</a:t>
            </a:r>
            <a:r>
              <a:rPr lang="en-US" sz="1200" b="0" i="1" kern="1200" dirty="0">
                <a:solidFill>
                  <a:schemeClr val="tx1"/>
                </a:solidFill>
                <a:effectLst/>
                <a:latin typeface="+mn-lt"/>
                <a:ea typeface="+mn-ea"/>
                <a:cs typeface="+mn-cs"/>
              </a:rPr>
              <a:t>-Cao, Director of GCI, was hosting </a:t>
            </a:r>
            <a:r>
              <a:rPr lang="en-US" sz="1200" b="0" i="1" kern="1200">
                <a:solidFill>
                  <a:schemeClr val="tx1"/>
                </a:solidFill>
                <a:effectLst/>
                <a:latin typeface="+mn-lt"/>
                <a:ea typeface="+mn-ea"/>
                <a:cs typeface="+mn-cs"/>
              </a:rPr>
              <a:t>the celebration. </a:t>
            </a:r>
            <a:endParaRPr lang="nl-NL" dirty="0"/>
          </a:p>
        </p:txBody>
      </p:sp>
      <p:sp>
        <p:nvSpPr>
          <p:cNvPr id="4" name="Tijdelijke aanduiding voor dianummer 3"/>
          <p:cNvSpPr>
            <a:spLocks noGrp="1"/>
          </p:cNvSpPr>
          <p:nvPr>
            <p:ph type="sldNum" sz="quarter" idx="5"/>
          </p:nvPr>
        </p:nvSpPr>
        <p:spPr/>
        <p:txBody>
          <a:bodyPr/>
          <a:lstStyle/>
          <a:p>
            <a:fld id="{55564575-6BFD-41F5-B495-352DFC24A9A1}" type="slidenum">
              <a:rPr lang="nl-NL" smtClean="0"/>
              <a:t>52</a:t>
            </a:fld>
            <a:endParaRPr lang="nl-NL"/>
          </a:p>
        </p:txBody>
      </p:sp>
    </p:spTree>
    <p:extLst>
      <p:ext uri="{BB962C8B-B14F-4D97-AF65-F5344CB8AC3E}">
        <p14:creationId xmlns:p14="http://schemas.microsoft.com/office/powerpoint/2010/main" val="324207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Haroon </a:t>
            </a:r>
            <a:r>
              <a:rPr lang="nl-NL" dirty="0" err="1"/>
              <a:t>Sheikh</a:t>
            </a:r>
            <a:r>
              <a:rPr lang="nl-NL" dirty="0"/>
              <a:t>, De opkomst van het Oosten. </a:t>
            </a:r>
            <a:r>
              <a:rPr lang="nl-NL" dirty="0" err="1"/>
              <a:t>EurAzië</a:t>
            </a:r>
            <a:r>
              <a:rPr lang="nl-NL" dirty="0"/>
              <a:t> en de nieuwe wereldorde. p. 15 - 18</a:t>
            </a:r>
          </a:p>
          <a:p>
            <a:endParaRPr lang="en-US" dirty="0"/>
          </a:p>
        </p:txBody>
      </p:sp>
      <p:sp>
        <p:nvSpPr>
          <p:cNvPr id="4" name="Slide Number Placeholder 3"/>
          <p:cNvSpPr>
            <a:spLocks noGrp="1"/>
          </p:cNvSpPr>
          <p:nvPr>
            <p:ph type="sldNum" sz="quarter" idx="5"/>
          </p:nvPr>
        </p:nvSpPr>
        <p:spPr/>
        <p:txBody>
          <a:bodyPr/>
          <a:lstStyle/>
          <a:p>
            <a:fld id="{14751CB3-8F14-4E4A-AB69-B748DC9DDAE2}" type="slidenum">
              <a:rPr lang="en-US" smtClean="0"/>
              <a:t>56</a:t>
            </a:fld>
            <a:endParaRPr lang="en-US"/>
          </a:p>
        </p:txBody>
      </p:sp>
    </p:spTree>
    <p:extLst>
      <p:ext uri="{BB962C8B-B14F-4D97-AF65-F5344CB8AC3E}">
        <p14:creationId xmlns:p14="http://schemas.microsoft.com/office/powerpoint/2010/main" val="3366215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Haroon </a:t>
            </a:r>
            <a:r>
              <a:rPr lang="nl-NL" dirty="0" err="1"/>
              <a:t>Sheikh</a:t>
            </a:r>
            <a:r>
              <a:rPr lang="nl-NL" dirty="0"/>
              <a:t>, De opkomst van het Oosten. </a:t>
            </a:r>
            <a:r>
              <a:rPr lang="nl-NL" dirty="0" err="1"/>
              <a:t>EurAzië</a:t>
            </a:r>
            <a:r>
              <a:rPr lang="nl-NL" dirty="0"/>
              <a:t> en de nieuwe wereldorde. p. 15 - 18</a:t>
            </a:r>
          </a:p>
          <a:p>
            <a:endParaRPr lang="en-US" dirty="0"/>
          </a:p>
        </p:txBody>
      </p:sp>
      <p:sp>
        <p:nvSpPr>
          <p:cNvPr id="4" name="Slide Number Placeholder 3"/>
          <p:cNvSpPr>
            <a:spLocks noGrp="1"/>
          </p:cNvSpPr>
          <p:nvPr>
            <p:ph type="sldNum" sz="quarter" idx="5"/>
          </p:nvPr>
        </p:nvSpPr>
        <p:spPr/>
        <p:txBody>
          <a:bodyPr/>
          <a:lstStyle/>
          <a:p>
            <a:fld id="{14751CB3-8F14-4E4A-AB69-B748DC9DDAE2}" type="slidenum">
              <a:rPr lang="en-US" smtClean="0"/>
              <a:t>57</a:t>
            </a:fld>
            <a:endParaRPr lang="en-US"/>
          </a:p>
        </p:txBody>
      </p:sp>
    </p:spTree>
    <p:extLst>
      <p:ext uri="{BB962C8B-B14F-4D97-AF65-F5344CB8AC3E}">
        <p14:creationId xmlns:p14="http://schemas.microsoft.com/office/powerpoint/2010/main" val="1124836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Fukuyama</a:t>
            </a:r>
            <a:r>
              <a:rPr lang="nl-NL" dirty="0"/>
              <a:t> in The end of </a:t>
            </a:r>
            <a:r>
              <a:rPr lang="nl-NL" dirty="0" err="1"/>
              <a:t>history</a:t>
            </a:r>
            <a:r>
              <a:rPr lang="nl-NL" dirty="0"/>
              <a:t> </a:t>
            </a:r>
            <a:r>
              <a:rPr lang="nl-NL" dirty="0" err="1"/>
              <a:t>and</a:t>
            </a:r>
            <a:r>
              <a:rPr lang="nl-NL" dirty="0"/>
              <a:t> </a:t>
            </a:r>
            <a:r>
              <a:rPr lang="nl-NL" dirty="0" err="1"/>
              <a:t>the</a:t>
            </a:r>
            <a:r>
              <a:rPr lang="nl-NL" dirty="0"/>
              <a:t> last man. (1992)</a:t>
            </a:r>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58</a:t>
            </a:fld>
            <a:endParaRPr lang="nl-NL"/>
          </a:p>
        </p:txBody>
      </p:sp>
    </p:spTree>
    <p:extLst>
      <p:ext uri="{BB962C8B-B14F-4D97-AF65-F5344CB8AC3E}">
        <p14:creationId xmlns:p14="http://schemas.microsoft.com/office/powerpoint/2010/main" val="2413521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der Putten, 31</a:t>
            </a:r>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60</a:t>
            </a:fld>
            <a:endParaRPr lang="nl-NL"/>
          </a:p>
        </p:txBody>
      </p:sp>
    </p:spTree>
    <p:extLst>
      <p:ext uri="{BB962C8B-B14F-4D97-AF65-F5344CB8AC3E}">
        <p14:creationId xmlns:p14="http://schemas.microsoft.com/office/powerpoint/2010/main" val="29820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Baggini</a:t>
            </a:r>
            <a:r>
              <a:rPr lang="nl-NL" dirty="0"/>
              <a:t>, 244</a:t>
            </a:r>
          </a:p>
        </p:txBody>
      </p:sp>
      <p:sp>
        <p:nvSpPr>
          <p:cNvPr id="4" name="Tijdelijke aanduiding voor dianummer 3"/>
          <p:cNvSpPr>
            <a:spLocks noGrp="1"/>
          </p:cNvSpPr>
          <p:nvPr>
            <p:ph type="sldNum" sz="quarter" idx="5"/>
          </p:nvPr>
        </p:nvSpPr>
        <p:spPr/>
        <p:txBody>
          <a:bodyPr/>
          <a:lstStyle/>
          <a:p>
            <a:fld id="{14A1390A-C667-4E03-BB6B-3FA60C62FD76}" type="slidenum">
              <a:rPr lang="nl-NL" smtClean="0"/>
              <a:t>6</a:t>
            </a:fld>
            <a:endParaRPr lang="nl-NL"/>
          </a:p>
        </p:txBody>
      </p:sp>
    </p:spTree>
    <p:extLst>
      <p:ext uri="{BB962C8B-B14F-4D97-AF65-F5344CB8AC3E}">
        <p14:creationId xmlns:p14="http://schemas.microsoft.com/office/powerpoint/2010/main" val="3810180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63</a:t>
            </a:fld>
            <a:endParaRPr lang="nl-NL"/>
          </a:p>
        </p:txBody>
      </p:sp>
    </p:spTree>
    <p:extLst>
      <p:ext uri="{BB962C8B-B14F-4D97-AF65-F5344CB8AC3E}">
        <p14:creationId xmlns:p14="http://schemas.microsoft.com/office/powerpoint/2010/main" val="725798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der Putten, p. 13</a:t>
            </a:r>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64</a:t>
            </a:fld>
            <a:endParaRPr lang="nl-NL"/>
          </a:p>
        </p:txBody>
      </p:sp>
    </p:spTree>
    <p:extLst>
      <p:ext uri="{BB962C8B-B14F-4D97-AF65-F5344CB8AC3E}">
        <p14:creationId xmlns:p14="http://schemas.microsoft.com/office/powerpoint/2010/main" val="3545672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https://www.scmp.com/news/china/article/1143954/just-what-xi-jinpings-chinese-dream-and-chinese-renaissance</a:t>
            </a:r>
            <a:endParaRPr lang="nl-NL" dirty="0"/>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65</a:t>
            </a:fld>
            <a:endParaRPr lang="nl-NL"/>
          </a:p>
        </p:txBody>
      </p:sp>
    </p:spTree>
    <p:extLst>
      <p:ext uri="{BB962C8B-B14F-4D97-AF65-F5344CB8AC3E}">
        <p14:creationId xmlns:p14="http://schemas.microsoft.com/office/powerpoint/2010/main" val="118500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Rafael </a:t>
            </a:r>
            <a:r>
              <a:rPr lang="nl-NL" dirty="0" err="1"/>
              <a:t>Argullol</a:t>
            </a:r>
            <a:r>
              <a:rPr lang="nl-NL" dirty="0"/>
              <a:t>, </a:t>
            </a:r>
            <a:r>
              <a:rPr lang="nl-NL" i="1" dirty="0"/>
              <a:t>Zicht vanaf de zeebodem.</a:t>
            </a:r>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7</a:t>
            </a:fld>
            <a:endParaRPr lang="nl-NL"/>
          </a:p>
        </p:txBody>
      </p:sp>
    </p:spTree>
    <p:extLst>
      <p:ext uri="{BB962C8B-B14F-4D97-AF65-F5344CB8AC3E}">
        <p14:creationId xmlns:p14="http://schemas.microsoft.com/office/powerpoint/2010/main" val="246472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https://www.groene.nl/artikel/hoe-zou-het-zijn-om-ontwikkeld-te-zijn</a:t>
            </a:r>
          </a:p>
        </p:txBody>
      </p:sp>
      <p:sp>
        <p:nvSpPr>
          <p:cNvPr id="4" name="Tijdelijke aanduiding voor dianummer 3"/>
          <p:cNvSpPr>
            <a:spLocks noGrp="1"/>
          </p:cNvSpPr>
          <p:nvPr>
            <p:ph type="sldNum" sz="quarter" idx="5"/>
          </p:nvPr>
        </p:nvSpPr>
        <p:spPr/>
        <p:txBody>
          <a:bodyPr/>
          <a:lstStyle/>
          <a:p>
            <a:fld id="{14A1390A-C667-4E03-BB6B-3FA60C62FD76}" type="slidenum">
              <a:rPr lang="nl-NL" smtClean="0"/>
              <a:t>8</a:t>
            </a:fld>
            <a:endParaRPr lang="nl-NL"/>
          </a:p>
        </p:txBody>
      </p:sp>
    </p:spTree>
    <p:extLst>
      <p:ext uri="{BB962C8B-B14F-4D97-AF65-F5344CB8AC3E}">
        <p14:creationId xmlns:p14="http://schemas.microsoft.com/office/powerpoint/2010/main" val="30279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44444"/>
                </a:solidFill>
                <a:effectLst/>
                <a:latin typeface="acumin-pro-semi-condensed"/>
              </a:rPr>
              <a:t>Speciale postzegel met scène uit </a:t>
            </a:r>
            <a:r>
              <a:rPr lang="nl-NL" b="0" i="1" dirty="0">
                <a:solidFill>
                  <a:srgbClr val="444444"/>
                </a:solidFill>
                <a:effectLst/>
                <a:latin typeface="acumin-pro-semi-condensed"/>
              </a:rPr>
              <a:t>De droom van de rode kamer,</a:t>
            </a:r>
            <a:r>
              <a:rPr lang="nl-NL" b="0" i="0" dirty="0">
                <a:solidFill>
                  <a:srgbClr val="444444"/>
                </a:solidFill>
                <a:effectLst/>
                <a:latin typeface="acumin-pro-semi-condensed"/>
              </a:rPr>
              <a:t> de achttiende-eeuwse roman van Cao </a:t>
            </a:r>
            <a:r>
              <a:rPr lang="nl-NL" b="0" i="0" dirty="0" err="1">
                <a:solidFill>
                  <a:srgbClr val="444444"/>
                </a:solidFill>
                <a:effectLst/>
                <a:latin typeface="acumin-pro-semi-condensed"/>
              </a:rPr>
              <a:t>Xueqin</a:t>
            </a:r>
            <a:r>
              <a:rPr lang="nl-NL" b="0" i="0" dirty="0">
                <a:solidFill>
                  <a:srgbClr val="444444"/>
                </a:solidFill>
                <a:effectLst/>
                <a:latin typeface="acumin-pro-semi-condensed"/>
              </a:rPr>
              <a:t>, China, 2018</a:t>
            </a:r>
            <a:r>
              <a:rPr lang="nl-NL" b="0" i="0" dirty="0">
                <a:effectLst/>
                <a:latin typeface="inherit"/>
              </a:rPr>
              <a:t>©</a:t>
            </a:r>
            <a:r>
              <a:rPr lang="nl-NL" b="0" i="0" dirty="0">
                <a:effectLst/>
                <a:latin typeface="acumin-pro-semi-condensed"/>
              </a:rPr>
              <a:t> </a:t>
            </a:r>
            <a:r>
              <a:rPr lang="nl-NL" b="0" i="0" dirty="0" err="1">
                <a:effectLst/>
                <a:latin typeface="acumin-pro-semi-condensed"/>
              </a:rPr>
              <a:t>Imagine</a:t>
            </a:r>
            <a:r>
              <a:rPr lang="nl-NL" b="0" i="0" dirty="0">
                <a:effectLst/>
                <a:latin typeface="acumin-pro-semi-condensed"/>
              </a:rPr>
              <a:t> China / ANP</a:t>
            </a:r>
          </a:p>
          <a:p>
            <a:r>
              <a:rPr lang="nl-NL" dirty="0"/>
              <a:t>https://www.groene.nl/artikel/feniksvanen-pauwenstaarten-en-paleiswaaiers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9</a:t>
            </a:fld>
            <a:endParaRPr lang="nl-NL"/>
          </a:p>
        </p:txBody>
      </p:sp>
    </p:spTree>
    <p:extLst>
      <p:ext uri="{BB962C8B-B14F-4D97-AF65-F5344CB8AC3E}">
        <p14:creationId xmlns:p14="http://schemas.microsoft.com/office/powerpoint/2010/main" val="196469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Pankaj</a:t>
            </a:r>
            <a:r>
              <a:rPr lang="nl-NL" dirty="0"/>
              <a:t> </a:t>
            </a:r>
            <a:r>
              <a:rPr lang="nl-NL" dirty="0" err="1"/>
              <a:t>Mishra</a:t>
            </a:r>
            <a:r>
              <a:rPr lang="nl-NL" dirty="0"/>
              <a:t>, Op de ruïnes van het imperialisme. De opstand tegen het westen en het nieuwe Azië. p. 17</a:t>
            </a:r>
          </a:p>
          <a:p>
            <a:endParaRPr lang="nl-NL" dirty="0"/>
          </a:p>
        </p:txBody>
      </p:sp>
      <p:sp>
        <p:nvSpPr>
          <p:cNvPr id="4" name="Tijdelijke aanduiding voor dianummer 3"/>
          <p:cNvSpPr>
            <a:spLocks noGrp="1"/>
          </p:cNvSpPr>
          <p:nvPr>
            <p:ph type="sldNum" sz="quarter" idx="5"/>
          </p:nvPr>
        </p:nvSpPr>
        <p:spPr/>
        <p:txBody>
          <a:bodyPr/>
          <a:lstStyle/>
          <a:p>
            <a:fld id="{C9E480C0-6DD0-4F33-817A-9F7784A134FC}" type="slidenum">
              <a:rPr lang="nl-NL" smtClean="0"/>
              <a:t>10</a:t>
            </a:fld>
            <a:endParaRPr lang="nl-NL"/>
          </a:p>
        </p:txBody>
      </p:sp>
    </p:spTree>
    <p:extLst>
      <p:ext uri="{BB962C8B-B14F-4D97-AF65-F5344CB8AC3E}">
        <p14:creationId xmlns:p14="http://schemas.microsoft.com/office/powerpoint/2010/main" val="29411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Haroon </a:t>
            </a:r>
            <a:r>
              <a:rPr lang="nl-NL" dirty="0" err="1"/>
              <a:t>Sheikh</a:t>
            </a:r>
            <a:r>
              <a:rPr lang="nl-NL" dirty="0"/>
              <a:t>, De opkomst van het Oosten. </a:t>
            </a:r>
            <a:r>
              <a:rPr lang="nl-NL" dirty="0" err="1"/>
              <a:t>EurAzië</a:t>
            </a:r>
            <a:r>
              <a:rPr lang="nl-NL" dirty="0"/>
              <a:t> en de nieuwe wereldorde. p. 15 - 18</a:t>
            </a:r>
          </a:p>
          <a:p>
            <a:endParaRPr lang="nl-NL" dirty="0"/>
          </a:p>
        </p:txBody>
      </p:sp>
      <p:sp>
        <p:nvSpPr>
          <p:cNvPr id="4" name="Tijdelijke aanduiding voor dianummer 3"/>
          <p:cNvSpPr>
            <a:spLocks noGrp="1"/>
          </p:cNvSpPr>
          <p:nvPr>
            <p:ph type="sldNum" sz="quarter" idx="5"/>
          </p:nvPr>
        </p:nvSpPr>
        <p:spPr/>
        <p:txBody>
          <a:bodyPr/>
          <a:lstStyle/>
          <a:p>
            <a:fld id="{3760F77B-FAFF-486A-B1DE-ACE102A37149}" type="slidenum">
              <a:rPr lang="nl-NL" smtClean="0"/>
              <a:t>11</a:t>
            </a:fld>
            <a:endParaRPr lang="nl-NL"/>
          </a:p>
        </p:txBody>
      </p:sp>
    </p:spTree>
    <p:extLst>
      <p:ext uri="{BB962C8B-B14F-4D97-AF65-F5344CB8AC3E}">
        <p14:creationId xmlns:p14="http://schemas.microsoft.com/office/powerpoint/2010/main" val="2602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60A974-D73C-4AB7-B97E-06C4FAB3952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8A541D-E631-4B3C-A42D-E834417E3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737B163-4BAF-47B9-ABBE-7FB047799771}"/>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57738720-72C1-409E-A6AD-D37A2F8EA4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BAFF60-3752-40C6-AD5A-B1488850A9AD}"/>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199543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38EC1-B0BE-4AEF-B3EE-43F3719DD17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BE4C0A-756D-4EAD-BCD9-97EEE0B8365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6F9DBD-3563-444D-BD92-481C6E52FF29}"/>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DAF5DA68-0B8F-4DD4-A91D-9193EAA019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D0CD74-8B91-4402-A716-D6B374A5ECCD}"/>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240511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5CC1152-9FC1-4DF4-9218-65236270978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15CEE8E-2808-467A-BFFF-074E1C14E20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62A767-92D7-4AAF-92EA-427F45647BB8}"/>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A4F232A6-3A62-4512-8C47-56B2436ED5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F6F9EE-F7AB-446E-887B-AC4F8D44742F}"/>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3693545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89D7E-FDE9-4460-B119-1F18922893C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4E9BF0E-705B-496F-B5A7-68D31CC76B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B3A5845-76D0-47E0-97E3-671162C863F0}"/>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0DA3D13D-99C6-4D9E-82EC-570ACC2331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C24F06-421B-4EE8-99E3-94AF71ECF9E0}"/>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314748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5255D-9555-473E-AD77-9FF8A165C4C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3E885FF-88CF-4228-978D-6EA6C74131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5F2CDDF-5FAB-4178-BEBA-5F6DC3CEF7B2}"/>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755ACBB7-86C5-442F-94F6-8F417066BC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AE524DD-25D2-418A-A07B-59ADEA361071}"/>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340056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749B5-F11A-44CF-B693-1C9B1E0A84E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D1DE83-62CC-4FA6-8E93-F649D2DC46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04BCD89-DC90-434F-ACE9-F0A6969E9BA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1D022CE-A28D-45A9-8B42-383A1F27B858}"/>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6CA00DFB-06B4-4B5C-ADBF-D4FEE81CD5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21F737-52A0-477B-9A76-E117C23BC1D8}"/>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69847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A4423-2112-48C6-9EEA-3E6D9E520E8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995343D-E713-4640-8683-17FD4988B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9FAF58C-64B4-43EB-B27E-258CA7128E5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8F46650-843E-4009-AD7C-FAC5F4598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6C8D93F-DBBD-4767-9FD2-02382D63CEB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46C6AAF-AAA9-4822-A1F4-EC4C2AA06B2E}"/>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8" name="Tijdelijke aanduiding voor voettekst 7">
            <a:extLst>
              <a:ext uri="{FF2B5EF4-FFF2-40B4-BE49-F238E27FC236}">
                <a16:creationId xmlns:a16="http://schemas.microsoft.com/office/drawing/2014/main" id="{A5C0B853-AAA6-485E-B7EC-44A9E45FA89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2EB0FF3-1E8B-4F6A-BE50-F08B556F8CA1}"/>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297106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5047B-42BC-4362-A9A7-DBD87B86D6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1B7548E-B8DA-40B0-ACD3-029859587744}"/>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4" name="Tijdelijke aanduiding voor voettekst 3">
            <a:extLst>
              <a:ext uri="{FF2B5EF4-FFF2-40B4-BE49-F238E27FC236}">
                <a16:creationId xmlns:a16="http://schemas.microsoft.com/office/drawing/2014/main" id="{46D17A4D-7839-4978-B120-8454D1F3C1F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3D8154D-C55C-4C04-B955-6B76C53EE99F}"/>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278205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7DF039F-979A-4CCF-B8F4-22425DFF8D84}"/>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3" name="Tijdelijke aanduiding voor voettekst 2">
            <a:extLst>
              <a:ext uri="{FF2B5EF4-FFF2-40B4-BE49-F238E27FC236}">
                <a16:creationId xmlns:a16="http://schemas.microsoft.com/office/drawing/2014/main" id="{64DA70C9-2FA7-4978-AFE3-D2D23004E5D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63AB223-4256-4EC2-8808-EA2016295303}"/>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3657528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253D7-CB03-4B32-B03D-BC99B187096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98ACE66-6C16-45AD-AEFF-38D1257A0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421DDEA-402F-4FA4-88C7-24A756DB6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3313845-D490-40F2-920E-1080328CE8E9}"/>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E4CB3C87-DC53-405E-997C-93971842BE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3099ED-04A3-44F4-A46E-8BB310133993}"/>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26619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1C56B-4592-45E4-A5D9-A06400EF8D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2B68F04-DB10-450B-BA3F-24D2FF92B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ADF1067-AFB5-4B0D-A37E-E7B885439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B3D721-29B5-4638-975C-4CABB093765A}"/>
              </a:ext>
            </a:extLst>
          </p:cNvPr>
          <p:cNvSpPr>
            <a:spLocks noGrp="1"/>
          </p:cNvSpPr>
          <p:nvPr>
            <p:ph type="dt" sz="half" idx="10"/>
          </p:nvPr>
        </p:nvSpPr>
        <p:spPr/>
        <p:txBody>
          <a:bodyPr/>
          <a:lstStyle/>
          <a:p>
            <a:fld id="{60F77451-70AE-4220-9BA1-713E334CC25E}" type="datetimeFigureOut">
              <a:rPr lang="nl-NL" smtClean="0"/>
              <a:t>12-4-2022</a:t>
            </a:fld>
            <a:endParaRPr lang="nl-NL"/>
          </a:p>
        </p:txBody>
      </p:sp>
      <p:sp>
        <p:nvSpPr>
          <p:cNvPr id="6" name="Tijdelijke aanduiding voor voettekst 5">
            <a:extLst>
              <a:ext uri="{FF2B5EF4-FFF2-40B4-BE49-F238E27FC236}">
                <a16:creationId xmlns:a16="http://schemas.microsoft.com/office/drawing/2014/main" id="{7F7C401A-E70D-49B7-BC98-C3C21A7D05C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99267E3-FD8F-4412-9595-E86F0D508724}"/>
              </a:ext>
            </a:extLst>
          </p:cNvPr>
          <p:cNvSpPr>
            <a:spLocks noGrp="1"/>
          </p:cNvSpPr>
          <p:nvPr>
            <p:ph type="sldNum" sz="quarter" idx="12"/>
          </p:nvPr>
        </p:nvSpPr>
        <p:spPr/>
        <p:txBody>
          <a:bodyPr/>
          <a:lstStyle/>
          <a:p>
            <a:fld id="{D301DFA5-46E1-42BE-A71A-B9C961FCD715}" type="slidenum">
              <a:rPr lang="nl-NL" smtClean="0"/>
              <a:t>‹nr.›</a:t>
            </a:fld>
            <a:endParaRPr lang="nl-NL"/>
          </a:p>
        </p:txBody>
      </p:sp>
    </p:spTree>
    <p:extLst>
      <p:ext uri="{BB962C8B-B14F-4D97-AF65-F5344CB8AC3E}">
        <p14:creationId xmlns:p14="http://schemas.microsoft.com/office/powerpoint/2010/main" val="46211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1495B3-ADFB-4ABF-865F-4DDBD7C7B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8659DF-C76E-4FA7-B3B5-60884C7A0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A63DEE-A3B9-44FC-9E90-F1FCF923F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77451-70AE-4220-9BA1-713E334CC25E}" type="datetimeFigureOut">
              <a:rPr lang="nl-NL" smtClean="0"/>
              <a:t>12-4-2022</a:t>
            </a:fld>
            <a:endParaRPr lang="nl-NL"/>
          </a:p>
        </p:txBody>
      </p:sp>
      <p:sp>
        <p:nvSpPr>
          <p:cNvPr id="5" name="Tijdelijke aanduiding voor voettekst 4">
            <a:extLst>
              <a:ext uri="{FF2B5EF4-FFF2-40B4-BE49-F238E27FC236}">
                <a16:creationId xmlns:a16="http://schemas.microsoft.com/office/drawing/2014/main" id="{B1E0C09B-5B16-4E21-9862-51B9A8ED5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528C0CA-4B88-4281-8E4F-C93CA8709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1DFA5-46E1-42BE-A71A-B9C961FCD715}" type="slidenum">
              <a:rPr lang="nl-NL" smtClean="0"/>
              <a:t>‹nr.›</a:t>
            </a:fld>
            <a:endParaRPr lang="nl-NL"/>
          </a:p>
        </p:txBody>
      </p:sp>
    </p:spTree>
    <p:extLst>
      <p:ext uri="{BB962C8B-B14F-4D97-AF65-F5344CB8AC3E}">
        <p14:creationId xmlns:p14="http://schemas.microsoft.com/office/powerpoint/2010/main" val="7531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ash.harvard.edu/publications/understanding-ccp-resilience-surveying-chinese-public-opinion-through-tim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vpro.nl/programmas/tegenlicht/kijk/afleveringen/2022-2023/de-wereldkaart-volgens-china.html"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nrc.nl/nieuws/2020/09/11/argwaan-alom-maar-hoe-groot-is-de-chinese-macht-nou-werkelijk-a4011508"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ted.com/talks/martin_jacques_understanding_the_rise_of_china?language=nl" TargetMode="External"/><Relationship Id="rId2" Type="http://schemas.openxmlformats.org/officeDocument/2006/relationships/hyperlink" Target="http://www.martinjacques.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nese vlag. vlag van de volksrepubliek china met gele sterren op een rode achtergrond. chinese vlag met zijden plooien in de wind en een textuur van textiel en stof Premium Foto">
            <a:extLst>
              <a:ext uri="{FF2B5EF4-FFF2-40B4-BE49-F238E27FC236}">
                <a16:creationId xmlns:a16="http://schemas.microsoft.com/office/drawing/2014/main" id="{D9EEF4D7-C6FF-41C3-B158-EB4CCB5022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39" b="8075"/>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647D5E1-2CED-472D-B957-3BF8C4ACABB5}"/>
              </a:ext>
            </a:extLst>
          </p:cNvPr>
          <p:cNvSpPr>
            <a:spLocks noGrp="1"/>
          </p:cNvSpPr>
          <p:nvPr>
            <p:ph type="ctrTitle"/>
          </p:nvPr>
        </p:nvSpPr>
        <p:spPr>
          <a:xfrm>
            <a:off x="404553" y="3091928"/>
            <a:ext cx="9078562" cy="2387600"/>
          </a:xfrm>
        </p:spPr>
        <p:txBody>
          <a:bodyPr>
            <a:normAutofit/>
          </a:bodyPr>
          <a:lstStyle/>
          <a:p>
            <a:pPr algn="l"/>
            <a:r>
              <a:rPr lang="nl-NL" sz="6600" dirty="0"/>
              <a:t>China 1842-2002 </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C5D75C06-1D0B-4009-BAF1-4FCDDA94782A}"/>
              </a:ext>
            </a:extLst>
          </p:cNvPr>
          <p:cNvSpPr>
            <a:spLocks noGrp="1"/>
          </p:cNvSpPr>
          <p:nvPr>
            <p:ph type="subTitle" idx="1"/>
          </p:nvPr>
        </p:nvSpPr>
        <p:spPr>
          <a:xfrm>
            <a:off x="404553" y="5624945"/>
            <a:ext cx="9078562" cy="592975"/>
          </a:xfrm>
        </p:spPr>
        <p:txBody>
          <a:bodyPr anchor="ctr">
            <a:normAutofit/>
          </a:bodyPr>
          <a:lstStyle/>
          <a:p>
            <a:pPr algn="l"/>
            <a:r>
              <a:rPr lang="nl-NL" dirty="0"/>
              <a:t>ZN 13-04-2022</a:t>
            </a:r>
          </a:p>
        </p:txBody>
      </p:sp>
    </p:spTree>
    <p:extLst>
      <p:ext uri="{BB962C8B-B14F-4D97-AF65-F5344CB8AC3E}">
        <p14:creationId xmlns:p14="http://schemas.microsoft.com/office/powerpoint/2010/main" val="178965584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648" y="1078992"/>
            <a:ext cx="6268770" cy="1536192"/>
          </a:xfrm>
        </p:spPr>
        <p:txBody>
          <a:bodyPr vert="horz" lIns="91440" tIns="45720" rIns="91440" bIns="45720" rtlCol="0" anchor="b">
            <a:normAutofit/>
          </a:bodyPr>
          <a:lstStyle/>
          <a:p>
            <a:r>
              <a:rPr lang="en-US" sz="5200"/>
              <a:t>EEN ANDER PERSPECTIEF…</a:t>
            </a:r>
          </a:p>
        </p:txBody>
      </p:sp>
      <p:sp>
        <p:nvSpPr>
          <p:cNvPr id="3" name="Tijdelijke aanduiding voor inhoud 2"/>
          <p:cNvSpPr>
            <a:spLocks noGrp="1"/>
          </p:cNvSpPr>
          <p:nvPr>
            <p:ph type="body" sz="half" idx="2"/>
          </p:nvPr>
        </p:nvSpPr>
        <p:spPr>
          <a:xfrm>
            <a:off x="615458" y="3355848"/>
            <a:ext cx="6268770" cy="2825496"/>
          </a:xfrm>
        </p:spPr>
        <p:txBody>
          <a:bodyPr vert="horz" lIns="91440" tIns="45720" rIns="91440" bIns="45720" rtlCol="0">
            <a:normAutofit/>
          </a:bodyPr>
          <a:lstStyle/>
          <a:p>
            <a:pPr indent="-228600">
              <a:buFont typeface="Arial" panose="020B0604020202020204" pitchFamily="34" charset="0"/>
              <a:buChar char="•"/>
            </a:pPr>
            <a:r>
              <a:rPr lang="en-US" sz="1900" dirty="0"/>
              <a:t>‘IN DE OGEN VAN </a:t>
            </a:r>
            <a:r>
              <a:rPr lang="en-US" sz="1900" i="1" dirty="0"/>
              <a:t>DE MEESTE MENSEN IN EUROPA </a:t>
            </a:r>
            <a:r>
              <a:rPr lang="en-US" sz="1900" dirty="0"/>
              <a:t>EN AMERIKA IS DE GS VAN DE 20</a:t>
            </a:r>
            <a:r>
              <a:rPr lang="en-US" sz="1900" baseline="30000" dirty="0"/>
              <a:t>E</a:t>
            </a:r>
            <a:r>
              <a:rPr lang="en-US" sz="1900" dirty="0"/>
              <a:t> EEUW GROTENDEELS BEPAALD DOOR DE </a:t>
            </a:r>
            <a:r>
              <a:rPr lang="en-US" sz="1900" b="1" dirty="0"/>
              <a:t>TWEE WERELDOORLOGEN </a:t>
            </a:r>
            <a:r>
              <a:rPr lang="en-US" sz="1900" dirty="0"/>
              <a:t>EN DE LANGDURIGE </a:t>
            </a:r>
            <a:r>
              <a:rPr lang="en-US" sz="1900" b="1" dirty="0"/>
              <a:t>NUCLEAIRE IMPASSE </a:t>
            </a:r>
            <a:r>
              <a:rPr lang="en-US" sz="1900" dirty="0"/>
              <a:t>MET HET SOVJET COMMUNISME.</a:t>
            </a:r>
          </a:p>
          <a:p>
            <a:pPr indent="-228600">
              <a:buFont typeface="Arial" panose="020B0604020202020204" pitchFamily="34" charset="0"/>
              <a:buChar char="•"/>
            </a:pPr>
            <a:r>
              <a:rPr lang="en-US" sz="1900" dirty="0"/>
              <a:t>MAAR INMIDDELS IS DUIDELIJK DAT HET </a:t>
            </a:r>
            <a:r>
              <a:rPr lang="en-US" sz="1900" b="1" dirty="0"/>
              <a:t>INTELLECTUELE EN POLITIEKE ONTWAKEN VAN AZIË </a:t>
            </a:r>
            <a:r>
              <a:rPr lang="en-US" sz="1900" dirty="0"/>
              <a:t>EN DE </a:t>
            </a:r>
            <a:r>
              <a:rPr lang="en-US" sz="1900" b="1" dirty="0"/>
              <a:t>VERRIJZENIS</a:t>
            </a:r>
            <a:r>
              <a:rPr lang="en-US" sz="1900" dirty="0"/>
              <a:t> VAN HET CONTINENT UIT DE RESTEN VAN AZIATISCHE EN EUROPESE RIJKEN </a:t>
            </a:r>
            <a:r>
              <a:rPr lang="en-US" sz="1900" i="1" dirty="0"/>
              <a:t>VOOR DE MEERDERHEID VAN DE WERELDBEVOLKING </a:t>
            </a:r>
            <a:r>
              <a:rPr lang="en-US" sz="1900" dirty="0"/>
              <a:t>DE BELANGRIJKSTE GEBEURTENISSEN VAN DE VORIGE EEUW WAREN.’</a:t>
            </a:r>
          </a:p>
          <a:p>
            <a:pPr marL="0" indent="-228600">
              <a:buFont typeface="Arial" panose="020B0604020202020204" pitchFamily="34" charset="0"/>
              <a:buChar char="•"/>
            </a:pPr>
            <a:endParaRPr lang="en-US" sz="1900" dirty="0"/>
          </a:p>
        </p:txBody>
      </p:sp>
      <p:pic>
        <p:nvPicPr>
          <p:cNvPr id="1026" name="Picture 2" descr="Op de ruïnes van het imperialisme - Pankaj Mishra | Geschiedeniswinkel">
            <a:extLst>
              <a:ext uri="{FF2B5EF4-FFF2-40B4-BE49-F238E27FC236}">
                <a16:creationId xmlns:a16="http://schemas.microsoft.com/office/drawing/2014/main" id="{D26F4E64-30D3-43FE-B6E5-49E4E4F9A2D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735"/>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82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8929" y="629266"/>
            <a:ext cx="6586491" cy="1676603"/>
          </a:xfrm>
        </p:spPr>
        <p:txBody>
          <a:bodyPr vert="horz" lIns="91440" tIns="45720" rIns="91440" bIns="45720" rtlCol="0" anchor="ctr">
            <a:normAutofit/>
          </a:bodyPr>
          <a:lstStyle/>
          <a:p>
            <a:r>
              <a:rPr lang="en-US" sz="4400" dirty="0"/>
              <a:t>EEN ANDER PERSPECTIEF …</a:t>
            </a:r>
          </a:p>
        </p:txBody>
      </p:sp>
      <p:sp>
        <p:nvSpPr>
          <p:cNvPr id="3" name="Tijdelijke aanduiding voor inhoud 2"/>
          <p:cNvSpPr>
            <a:spLocks noGrp="1"/>
          </p:cNvSpPr>
          <p:nvPr>
            <p:ph type="body" sz="half" idx="2"/>
          </p:nvPr>
        </p:nvSpPr>
        <p:spPr>
          <a:xfrm>
            <a:off x="648930" y="2438400"/>
            <a:ext cx="6586489" cy="3785419"/>
          </a:xfrm>
        </p:spPr>
        <p:txBody>
          <a:bodyPr vert="horz" lIns="91440" tIns="45720" rIns="91440" bIns="45720" rtlCol="0">
            <a:noAutofit/>
          </a:bodyPr>
          <a:lstStyle/>
          <a:p>
            <a:pPr indent="-228600">
              <a:buFont typeface="Arial" panose="020B0604020202020204" pitchFamily="34" charset="0"/>
              <a:buChar char="•"/>
            </a:pPr>
            <a:r>
              <a:rPr lang="en-US" sz="2400" dirty="0"/>
              <a:t>‘HIERMEE KOMEN WE OP MISSCHIEN WEL HET MEEST OVERKOEPELENDE VRAAGSTUK VAN ONZE TIJD: DE </a:t>
            </a:r>
            <a:r>
              <a:rPr lang="en-US" sz="2400" b="1" dirty="0"/>
              <a:t>VERANDERENDE WERELDVERHOUDINGEN</a:t>
            </a:r>
            <a:r>
              <a:rPr lang="en-US" sz="2400" dirty="0"/>
              <a:t>. (…) WE STAAN AAN HET </a:t>
            </a:r>
            <a:r>
              <a:rPr lang="en-US" sz="2400" dirty="0">
                <a:solidFill>
                  <a:srgbClr val="FF0000"/>
                </a:solidFill>
                <a:highlight>
                  <a:srgbClr val="FFFF00"/>
                </a:highlight>
              </a:rPr>
              <a:t>EINDE VAN EEN TIJDPERK DAT VIJF EEUWEN HEEFT GEDUURD: HET ATLANTISCH TIJDPERK.’</a:t>
            </a:r>
          </a:p>
          <a:p>
            <a:pPr indent="-228600">
              <a:buFont typeface="Arial" panose="020B0604020202020204" pitchFamily="34" charset="0"/>
              <a:buChar char="•"/>
            </a:pPr>
            <a:r>
              <a:rPr lang="en-US" sz="2400" dirty="0"/>
              <a:t>‘DE DOMINANTE POSITIE VAN EUROPA IS EEN ABERRATIE, IN HISTORISCH OPZICHT EEN UITZONDERINGSPOSITIE.’ </a:t>
            </a:r>
          </a:p>
          <a:p>
            <a:pPr indent="-228600">
              <a:buFont typeface="Arial" panose="020B0604020202020204" pitchFamily="34" charset="0"/>
              <a:buChar char="•"/>
            </a:pPr>
            <a:r>
              <a:rPr lang="en-US" sz="2400" dirty="0"/>
              <a:t>‘HET OOSTEN IS IN OPKOMST EN DAARMEE KEREN WIJ LANGZAAM TERUG NAAR DE SITUATIE VAN DE WERELD ZOALS DIE WAS VOOR 1500.’</a:t>
            </a:r>
          </a:p>
        </p:txBody>
      </p:sp>
      <p:pic>
        <p:nvPicPr>
          <p:cNvPr id="5" name="Tijdelijke aanduiding voor afbeelding 4">
            <a:extLst>
              <a:ext uri="{FF2B5EF4-FFF2-40B4-BE49-F238E27FC236}">
                <a16:creationId xmlns:a16="http://schemas.microsoft.com/office/drawing/2014/main" id="{FC09C3F3-9BDD-48F3-9564-9E89D07C8976}"/>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r="1" b="5688"/>
          <a:stretch/>
        </p:blipFill>
        <p:spPr>
          <a:xfrm>
            <a:off x="7556408" y="10"/>
            <a:ext cx="4635591" cy="6857990"/>
          </a:xfrm>
          <a:prstGeom prst="rect">
            <a:avLst/>
          </a:prstGeom>
          <a:effectLst/>
        </p:spPr>
      </p:pic>
    </p:spTree>
    <p:extLst>
      <p:ext uri="{BB962C8B-B14F-4D97-AF65-F5344CB8AC3E}">
        <p14:creationId xmlns:p14="http://schemas.microsoft.com/office/powerpoint/2010/main" val="237682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ANDER PERSPECTIEF …</a:t>
            </a:r>
          </a:p>
        </p:txBody>
      </p:sp>
      <p:sp>
        <p:nvSpPr>
          <p:cNvPr id="3" name="Tijdelijke aanduiding voor inhoud 2"/>
          <p:cNvSpPr>
            <a:spLocks noGrp="1"/>
          </p:cNvSpPr>
          <p:nvPr>
            <p:ph idx="1"/>
          </p:nvPr>
        </p:nvSpPr>
        <p:spPr/>
        <p:txBody>
          <a:bodyPr>
            <a:normAutofit/>
          </a:bodyPr>
          <a:lstStyle/>
          <a:p>
            <a:r>
              <a:rPr lang="nl-NL" dirty="0"/>
              <a:t>‘ALS DIT </a:t>
            </a:r>
            <a:r>
              <a:rPr lang="nl-NL" dirty="0">
                <a:solidFill>
                  <a:srgbClr val="FF0000"/>
                </a:solidFill>
              </a:rPr>
              <a:t>NIET HET EINDE VAN DE GS IS, MAAR SLECHTS </a:t>
            </a:r>
            <a:r>
              <a:rPr lang="nl-NL" i="1" dirty="0">
                <a:solidFill>
                  <a:srgbClr val="FF0000"/>
                </a:solidFill>
              </a:rPr>
              <a:t>HET EINDE VAN DE ATLANTISCHE GESCHIEDENIS</a:t>
            </a:r>
            <a:r>
              <a:rPr lang="nl-NL" dirty="0"/>
              <a:t>, DAN BEGINT HOE DAN OOK EEN NIEUWE GESCHIEDENIS. MEER EN MEER ZAL DE GESCHIEDENIS WEER IN HET OOSTEN GESCHREVEN WORDEN EN DAAROM MOETEN WIJ ALVAST</a:t>
            </a:r>
            <a:r>
              <a:rPr lang="nl-NL" b="1" dirty="0"/>
              <a:t> </a:t>
            </a:r>
            <a:r>
              <a:rPr lang="nl-NL" dirty="0"/>
              <a:t>PROBEREN OM </a:t>
            </a:r>
            <a:r>
              <a:rPr lang="nl-NL" b="1" dirty="0"/>
              <a:t>VANUIT DAT NIEUWE PERSPECTIEF DE WERELD IN TE KIJKEN</a:t>
            </a:r>
            <a:r>
              <a:rPr lang="nl-NL" dirty="0"/>
              <a:t>.’</a:t>
            </a:r>
          </a:p>
        </p:txBody>
      </p:sp>
    </p:spTree>
    <p:extLst>
      <p:ext uri="{BB962C8B-B14F-4D97-AF65-F5344CB8AC3E}">
        <p14:creationId xmlns:p14="http://schemas.microsoft.com/office/powerpoint/2010/main" val="146938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D951C3D-F036-40A5-8899-8A2F5C107D27}"/>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nl-NL" sz="4400" dirty="0"/>
              <a:t>Een</a:t>
            </a:r>
            <a:r>
              <a:rPr lang="en-US" sz="4400" dirty="0"/>
              <a:t> ander perspectief</a:t>
            </a:r>
          </a:p>
        </p:txBody>
      </p:sp>
      <p:pic>
        <p:nvPicPr>
          <p:cNvPr id="7" name="Tijdelijke aanduiding voor afbeelding 6">
            <a:extLst>
              <a:ext uri="{FF2B5EF4-FFF2-40B4-BE49-F238E27FC236}">
                <a16:creationId xmlns:a16="http://schemas.microsoft.com/office/drawing/2014/main" id="{83B46F7C-D016-4A88-AD56-7930A72E000B}"/>
              </a:ext>
            </a:extLst>
          </p:cNvPr>
          <p:cNvPicPr>
            <a:picLocks noGrp="1" noChangeAspect="1"/>
          </p:cNvPicPr>
          <p:nvPr>
            <p:ph type="pic" idx="1"/>
          </p:nvPr>
        </p:nvPicPr>
        <p:blipFill rotWithShape="1">
          <a:blip r:embed="rId3">
            <a:extLst>
              <a:ext uri="{28A0092B-C50C-407E-A947-70E740481C1C}">
                <a14:useLocalDpi xmlns:a14="http://schemas.microsoft.com/office/drawing/2010/main"/>
              </a:ext>
            </a:extLst>
          </a:blip>
          <a:srcRect t="3768" r="-2" b="3766"/>
          <a:stretch/>
        </p:blipFill>
        <p:spPr>
          <a:xfrm>
            <a:off x="20" y="10"/>
            <a:ext cx="4635571" cy="6857990"/>
          </a:xfrm>
          <a:prstGeom prst="rect">
            <a:avLst/>
          </a:prstGeom>
          <a:effectLst/>
        </p:spPr>
      </p:pic>
      <p:sp>
        <p:nvSpPr>
          <p:cNvPr id="6" name="Tijdelijke aanduiding voor tekst 5">
            <a:extLst>
              <a:ext uri="{FF2B5EF4-FFF2-40B4-BE49-F238E27FC236}">
                <a16:creationId xmlns:a16="http://schemas.microsoft.com/office/drawing/2014/main" id="{589C3EB5-7D91-4033-B1DD-23F37A2A4514}"/>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r>
              <a:rPr lang="en-US" sz="2000" dirty="0"/>
              <a:t>‘CHINA’S BESTAAN OP ZICHZELF VORMT AL EEN PROBLEEM VOOR DE WESTERSE VERSIE VAN DE WERELDGESCHIEDENIS. DE BIJBEL ZEGT NIETS OVER CHINA. HEGEL LIET DE WERELDGESCHIEDENIS BEGINNEN MET HET PRIMITIEVE CHINA EN EINDIGEN IN EEN CLIMAX VAN VOLMAAKTHEID MET DE DUITSE BESCHAVING. FUKUYAMA VERVANGT  IN ZIJN ‘EINDE VAN DE GESCHIEDENIS’ DUITSLAND EENVOUDIG DOOR AMERIKA</a:t>
            </a:r>
            <a:r>
              <a:rPr lang="en-US" sz="2000" i="1" dirty="0"/>
              <a:t>. </a:t>
            </a:r>
            <a:r>
              <a:rPr lang="en-US" sz="2000" i="1" dirty="0">
                <a:solidFill>
                  <a:srgbClr val="FF0000"/>
                </a:solidFill>
              </a:rPr>
              <a:t>MAAR PLOTSELING HEEFT HET WESTEN ONTDEKT DAT IN HET OOSTEN CHINA LIGT: EEN GROOT RIJK MET EEN LANGE  GESCHIEDENIS EN EEN GLORIEUS VERLEDEN.</a:t>
            </a:r>
            <a:r>
              <a:rPr lang="en-US" sz="2000" dirty="0">
                <a:solidFill>
                  <a:srgbClr val="FF0000"/>
                </a:solidFill>
              </a:rPr>
              <a:t> </a:t>
            </a:r>
            <a:r>
              <a:rPr lang="en-US" sz="2000" b="1" dirty="0"/>
              <a:t>ER IS EEN HELE NIEUWE WERELD OPGEDOEMD.’</a:t>
            </a:r>
          </a:p>
          <a:p>
            <a:pPr indent="-228600">
              <a:buFont typeface="Arial" panose="020B0604020202020204" pitchFamily="34" charset="0"/>
              <a:buChar char="•"/>
            </a:pPr>
            <a:r>
              <a:rPr lang="en-US" sz="2000" dirty="0"/>
              <a:t>Gan Yang in H. </a:t>
            </a:r>
            <a:r>
              <a:rPr lang="nl-NL" sz="2000" dirty="0"/>
              <a:t>Schulte </a:t>
            </a:r>
            <a:r>
              <a:rPr lang="nl-NL" sz="2000" dirty="0" err="1"/>
              <a:t>Nordholt</a:t>
            </a:r>
            <a:r>
              <a:rPr lang="nl-NL" sz="2000" dirty="0"/>
              <a:t>, China en de barbaren. Het verzet tegen de westerse wereldorde,</a:t>
            </a:r>
            <a:r>
              <a:rPr lang="en-US" sz="2000" dirty="0"/>
              <a:t> p. 19</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52819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6F42567-1BA0-474E-833F-DE42D9BF6255}"/>
              </a:ext>
            </a:extLst>
          </p:cNvPr>
          <p:cNvPicPr>
            <a:picLocks noChangeAspect="1"/>
          </p:cNvPicPr>
          <p:nvPr/>
        </p:nvPicPr>
        <p:blipFill rotWithShape="1">
          <a:blip r:embed="rId2">
            <a:extLst>
              <a:ext uri="{28A0092B-C50C-407E-A947-70E740481C1C}">
                <a14:useLocalDpi xmlns:a14="http://schemas.microsoft.com/office/drawing/2010/main"/>
              </a:ext>
            </a:extLst>
          </a:blip>
          <a:srcRect t="11470" b="35618"/>
          <a:stretch/>
        </p:blipFill>
        <p:spPr>
          <a:xfrm>
            <a:off x="20" y="3469102"/>
            <a:ext cx="4003019" cy="3388893"/>
          </a:xfrm>
          <a:prstGeom prst="rect">
            <a:avLst/>
          </a:prstGeom>
        </p:spPr>
      </p:pic>
      <p:pic>
        <p:nvPicPr>
          <p:cNvPr id="2" name="Picture 2" descr="De eeuw van Xi">
            <a:extLst>
              <a:ext uri="{FF2B5EF4-FFF2-40B4-BE49-F238E27FC236}">
                <a16:creationId xmlns:a16="http://schemas.microsoft.com/office/drawing/2014/main" id="{027938C8-0BF9-4D55-A9BC-F5CCD01BC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0" r="2694"/>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de nieuwe wereldorde">
            <a:extLst>
              <a:ext uri="{FF2B5EF4-FFF2-40B4-BE49-F238E27FC236}">
                <a16:creationId xmlns:a16="http://schemas.microsoft.com/office/drawing/2014/main" id="{53105EBA-119E-4DAD-8DDE-1CAFB4CAA06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5063" r="-2" b="31901"/>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fbeeldingsresultaat voor china's asian dream">
            <a:extLst>
              <a:ext uri="{FF2B5EF4-FFF2-40B4-BE49-F238E27FC236}">
                <a16:creationId xmlns:a16="http://schemas.microsoft.com/office/drawing/2014/main" id="{2483127B-FDED-48F4-94EC-DFEF1E0032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46" r="1" b="23477"/>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fbeeldingsresultaat voor de CHINESE DROOM">
            <a:extLst>
              <a:ext uri="{FF2B5EF4-FFF2-40B4-BE49-F238E27FC236}">
                <a16:creationId xmlns:a16="http://schemas.microsoft.com/office/drawing/2014/main" id="{B45A7A20-FC38-4A48-BD8D-E9D8FF74BE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757" r="1" b="28996"/>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6FC2DAD8-6B95-4BD4-84DD-6E8ECB7FE8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2878" y="643466"/>
            <a:ext cx="1699469" cy="26246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s China nog te stoppen?, Henk Schulte Nordholt | 9789021425863 | Boeken |  bol.com">
            <a:extLst>
              <a:ext uri="{FF2B5EF4-FFF2-40B4-BE49-F238E27FC236}">
                <a16:creationId xmlns:a16="http://schemas.microsoft.com/office/drawing/2014/main" id="{4A1C85B2-A8ED-4ADD-A23B-1A220C1745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4305" y="643466"/>
            <a:ext cx="3481913" cy="55710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l.com | Heeft China al gewonnen?, Kishore Mahbubani | 9789046827154 |  Boeken">
            <a:extLst>
              <a:ext uri="{FF2B5EF4-FFF2-40B4-BE49-F238E27FC236}">
                <a16:creationId xmlns:a16="http://schemas.microsoft.com/office/drawing/2014/main" id="{FF43FCE3-1F05-4078-BD24-0E96E1AA4E89}"/>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9085476" y="643466"/>
            <a:ext cx="1686345" cy="26246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nees denken - Uitgeverij Nieuwezijds">
            <a:extLst>
              <a:ext uri="{FF2B5EF4-FFF2-40B4-BE49-F238E27FC236}">
                <a16:creationId xmlns:a16="http://schemas.microsoft.com/office/drawing/2014/main" id="{AB039E12-D7FE-4C89-BAB5-BA7B0FC7208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26316" y="3589863"/>
            <a:ext cx="1712593" cy="26246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eft China al gewonnen? door Kishore Mahbubani - Managementboek.nl">
            <a:extLst>
              <a:ext uri="{FF2B5EF4-FFF2-40B4-BE49-F238E27FC236}">
                <a16:creationId xmlns:a16="http://schemas.microsoft.com/office/drawing/2014/main" id="{68E530E2-C52F-4DD3-BA41-6C351B099CB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1214" y="3589863"/>
            <a:ext cx="1694866" cy="26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88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tODD BENSON THE LAST EMPEROR">
            <a:extLst>
              <a:ext uri="{FF2B5EF4-FFF2-40B4-BE49-F238E27FC236}">
                <a16:creationId xmlns:a16="http://schemas.microsoft.com/office/drawing/2014/main" id="{8C24677B-352A-409F-9B89-5D45E45E281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337" r="-1" b="29860"/>
          <a:stretch/>
        </p:blipFill>
        <p:spPr bwMode="auto">
          <a:xfrm>
            <a:off x="0" y="-75414"/>
            <a:ext cx="12192000" cy="804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086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970F1-94E8-4A2B-A0C3-FF6C41B78B90}"/>
              </a:ext>
            </a:extLst>
          </p:cNvPr>
          <p:cNvSpPr>
            <a:spLocks noGrp="1"/>
          </p:cNvSpPr>
          <p:nvPr>
            <p:ph type="title" idx="4294967295"/>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Continuïteit en verandering</a:t>
            </a:r>
          </a:p>
        </p:txBody>
      </p:sp>
      <p:sp>
        <p:nvSpPr>
          <p:cNvPr id="3" name="Tijdelijke aanduiding voor inhoud 2">
            <a:extLst>
              <a:ext uri="{FF2B5EF4-FFF2-40B4-BE49-F238E27FC236}">
                <a16:creationId xmlns:a16="http://schemas.microsoft.com/office/drawing/2014/main" id="{8FB3E56E-EE47-4922-87B3-6869534F7159}"/>
              </a:ext>
            </a:extLst>
          </p:cNvPr>
          <p:cNvSpPr>
            <a:spLocks noGrp="1"/>
          </p:cNvSpPr>
          <p:nvPr>
            <p:ph idx="4294967295"/>
          </p:nvPr>
        </p:nvSpPr>
        <p:spPr>
          <a:xfrm>
            <a:off x="5126418" y="552091"/>
            <a:ext cx="6224335" cy="5431536"/>
          </a:xfrm>
        </p:spPr>
        <p:txBody>
          <a:bodyPr vert="horz" lIns="91440" tIns="45720" rIns="91440" bIns="45720" rtlCol="0" anchor="ctr">
            <a:normAutofit/>
          </a:bodyPr>
          <a:lstStyle/>
          <a:p>
            <a:r>
              <a:rPr lang="nl-NL" sz="2200" dirty="0"/>
              <a:t>De kandidaat kan: </a:t>
            </a:r>
          </a:p>
          <a:p>
            <a:pPr marL="0" indent="0">
              <a:buNone/>
            </a:pPr>
            <a:r>
              <a:rPr lang="nl-NL" sz="2200" dirty="0"/>
              <a:t>- (12) herkennen dat elke tijd materiële en </a:t>
            </a:r>
            <a:r>
              <a:rPr lang="nl-NL" sz="2200" dirty="0">
                <a:solidFill>
                  <a:srgbClr val="FF0000"/>
                </a:solidFill>
              </a:rPr>
              <a:t>immateriële</a:t>
            </a:r>
            <a:r>
              <a:rPr lang="nl-NL" sz="2200" dirty="0"/>
              <a:t> sporen van het verleden in zich draagt; </a:t>
            </a:r>
          </a:p>
          <a:p>
            <a:pPr marL="0" indent="0">
              <a:buNone/>
            </a:pPr>
            <a:r>
              <a:rPr lang="nl-NL" sz="2200" dirty="0"/>
              <a:t>- (14) uitleggen dat elke ordening van continuïteit en verandering een </a:t>
            </a:r>
            <a:r>
              <a:rPr lang="nl-NL" sz="2200" dirty="0">
                <a:solidFill>
                  <a:srgbClr val="FF0000"/>
                </a:solidFill>
              </a:rPr>
              <a:t>interpretatie</a:t>
            </a:r>
            <a:r>
              <a:rPr lang="nl-NL" sz="2200" dirty="0"/>
              <a:t> is (zie ook onderdeel 3.2).</a:t>
            </a:r>
          </a:p>
        </p:txBody>
      </p:sp>
    </p:spTree>
    <p:extLst>
      <p:ext uri="{BB962C8B-B14F-4D97-AF65-F5344CB8AC3E}">
        <p14:creationId xmlns:p14="http://schemas.microsoft.com/office/powerpoint/2010/main" val="120427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21F6D0-5BCE-4831-93E1-542A8D6BE3B6}"/>
              </a:ext>
            </a:extLst>
          </p:cNvPr>
          <p:cNvSpPr>
            <a:spLocks noGrp="1"/>
          </p:cNvSpPr>
          <p:nvPr>
            <p:ph idx="4294967295"/>
          </p:nvPr>
        </p:nvSpPr>
        <p:spPr>
          <a:xfrm>
            <a:off x="1045029" y="2524721"/>
            <a:ext cx="4991629" cy="3677123"/>
          </a:xfrm>
        </p:spPr>
        <p:txBody>
          <a:bodyPr vert="horz" lIns="91440" tIns="45720" rIns="91440" bIns="45720" rtlCol="0" anchor="ctr">
            <a:noAutofit/>
          </a:bodyPr>
          <a:lstStyle/>
          <a:p>
            <a:pPr marL="0" indent="0">
              <a:buNone/>
            </a:pPr>
            <a:r>
              <a:rPr lang="en-US" sz="2000" i="1" dirty="0"/>
              <a:t>“VERGEET TRUMP. VERGEET POETIN. GEEN ENKELE WERELDLEIDER HEEFT MEER INVLOED OP JOUW TOEKOMST DAN CHINA’S MACHTIGSTE MAN SINDS MAO, XI JINPING</a:t>
            </a:r>
          </a:p>
          <a:p>
            <a:pPr marL="0" indent="0">
              <a:buNone/>
            </a:pPr>
            <a:r>
              <a:rPr lang="en-US" sz="2000" i="1" dirty="0"/>
              <a:t>EN WAT WEET JE VAN HEM? </a:t>
            </a:r>
          </a:p>
          <a:p>
            <a:pPr marL="0" indent="0">
              <a:buNone/>
            </a:pPr>
            <a:endParaRPr lang="en-US" sz="2000" i="1" dirty="0"/>
          </a:p>
          <a:p>
            <a:pPr marL="0" indent="0">
              <a:buNone/>
            </a:pPr>
            <a:r>
              <a:rPr lang="en-US" sz="2000" i="1" dirty="0"/>
              <a:t>DAT DACHT IK AL. </a:t>
            </a:r>
          </a:p>
          <a:p>
            <a:pPr marL="0"/>
            <a:endParaRPr lang="en-US" sz="2000" i="1" dirty="0"/>
          </a:p>
          <a:p>
            <a:pPr marL="0" indent="0">
              <a:buNone/>
            </a:pPr>
            <a:r>
              <a:rPr lang="en-US" sz="2000" i="1" dirty="0"/>
              <a:t>WAT BLIJKT? CHI IS DE CHINESE MACHT. EN DIE MACHT MAAKT ZICH OP VOOR DE WERELDHEERSCHAPPIJ.”</a:t>
            </a:r>
          </a:p>
        </p:txBody>
      </p:sp>
      <p:sp>
        <p:nvSpPr>
          <p:cNvPr id="80" name="Rectangle 7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e nieuwe keizer - Ties Dams | gedrukt boek | Bibliotheek.nl">
            <a:extLst>
              <a:ext uri="{FF2B5EF4-FFF2-40B4-BE49-F238E27FC236}">
                <a16:creationId xmlns:a16="http://schemas.microsoft.com/office/drawing/2014/main" id="{505505C2-EE52-46C2-AA1A-85622A4B3D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79347" y="901032"/>
            <a:ext cx="3325543" cy="5116220"/>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452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3DCB9E-0DC6-4F07-972D-A4ED04914F13}"/>
              </a:ext>
            </a:extLst>
          </p:cNvPr>
          <p:cNvSpPr>
            <a:spLocks noGrp="1"/>
          </p:cNvSpPr>
          <p:nvPr>
            <p:ph type="title" idx="4294967295"/>
          </p:nvPr>
        </p:nvSpPr>
        <p:spPr>
          <a:xfrm>
            <a:off x="686834" y="1153572"/>
            <a:ext cx="3200400" cy="4461163"/>
          </a:xfrm>
        </p:spPr>
        <p:txBody>
          <a:bodyPr vert="horz" lIns="91440" tIns="45720" rIns="91440" bIns="45720" rtlCol="0" anchor="ctr">
            <a:normAutofit/>
          </a:bodyPr>
          <a:lstStyle/>
          <a:p>
            <a:r>
              <a:rPr lang="en-US" sz="3400" b="0" i="0" kern="1200" dirty="0">
                <a:solidFill>
                  <a:srgbClr val="FFFFFF"/>
                </a:solidFill>
                <a:effectLst/>
                <a:latin typeface="+mj-lt"/>
                <a:ea typeface="+mj-ea"/>
                <a:cs typeface="+mj-cs"/>
              </a:rPr>
              <a:t>‘</a:t>
            </a:r>
            <a:r>
              <a:rPr lang="nl-NL" sz="3400" b="0" i="0" kern="1200" dirty="0">
                <a:solidFill>
                  <a:srgbClr val="FFFFFF"/>
                </a:solidFill>
                <a:effectLst/>
                <a:latin typeface="+mj-lt"/>
                <a:ea typeface="+mj-ea"/>
                <a:cs typeface="+mj-cs"/>
              </a:rPr>
              <a:t>Met een eigen visie op de geschiedenis ontstijgt de Chinese president </a:t>
            </a:r>
            <a:r>
              <a:rPr lang="nl-NL" sz="3400" b="0" i="0" kern="1200" dirty="0" err="1">
                <a:solidFill>
                  <a:srgbClr val="FFFFFF"/>
                </a:solidFill>
                <a:effectLst/>
                <a:latin typeface="+mj-lt"/>
                <a:ea typeface="+mj-ea"/>
                <a:cs typeface="+mj-cs"/>
              </a:rPr>
              <a:t>Xi</a:t>
            </a:r>
            <a:r>
              <a:rPr lang="nl-NL" sz="3400" b="0" i="0" kern="1200" dirty="0">
                <a:solidFill>
                  <a:srgbClr val="FFFFFF"/>
                </a:solidFill>
                <a:effectLst/>
                <a:latin typeface="+mj-lt"/>
                <a:ea typeface="+mj-ea"/>
                <a:cs typeface="+mj-cs"/>
              </a:rPr>
              <a:t> Jinping zijn voorgangers</a:t>
            </a:r>
            <a:r>
              <a:rPr lang="en-US" sz="3400" b="0" i="0" kern="1200" dirty="0">
                <a:solidFill>
                  <a:srgbClr val="FFFFFF"/>
                </a:solidFill>
                <a:effectLst/>
                <a:latin typeface="+mj-lt"/>
                <a:ea typeface="+mj-ea"/>
                <a:cs typeface="+mj-cs"/>
              </a:rPr>
              <a:t>’</a:t>
            </a:r>
            <a:br>
              <a:rPr lang="en-US" sz="3400" b="0" i="0" kern="1200" dirty="0">
                <a:solidFill>
                  <a:srgbClr val="FFFFFF"/>
                </a:solidFill>
                <a:effectLst/>
                <a:latin typeface="+mj-lt"/>
                <a:ea typeface="+mj-ea"/>
                <a:cs typeface="+mj-cs"/>
              </a:rPr>
            </a:br>
            <a:endParaRPr lang="en-US" sz="3400" kern="1200" dirty="0">
              <a:solidFill>
                <a:srgbClr val="FFFFFF"/>
              </a:solidFill>
              <a:latin typeface="+mj-lt"/>
              <a:ea typeface="+mj-ea"/>
              <a:cs typeface="+mj-cs"/>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10F1EA35-F0D2-4E4D-90D1-909FB993BAEF}"/>
              </a:ext>
            </a:extLst>
          </p:cNvPr>
          <p:cNvSpPr>
            <a:spLocks noGrp="1"/>
          </p:cNvSpPr>
          <p:nvPr>
            <p:ph idx="4294967295"/>
          </p:nvPr>
        </p:nvSpPr>
        <p:spPr>
          <a:xfrm>
            <a:off x="4447308" y="591344"/>
            <a:ext cx="6906491" cy="5585619"/>
          </a:xfrm>
        </p:spPr>
        <p:txBody>
          <a:bodyPr vert="horz" lIns="91440" tIns="45720" rIns="91440" bIns="45720" rtlCol="0" anchor="ctr">
            <a:normAutofit/>
          </a:bodyPr>
          <a:lstStyle/>
          <a:p>
            <a:pPr marL="0"/>
            <a:r>
              <a:rPr lang="nl-NL" sz="2400" b="1" i="0" dirty="0">
                <a:effectLst/>
              </a:rPr>
              <a:t>‘Met </a:t>
            </a:r>
            <a:r>
              <a:rPr lang="nl-NL" sz="2400" b="1" i="0" dirty="0" err="1">
                <a:effectLst/>
              </a:rPr>
              <a:t>Xi</a:t>
            </a:r>
            <a:r>
              <a:rPr lang="nl-NL" sz="2400" b="1" i="0" dirty="0">
                <a:effectLst/>
              </a:rPr>
              <a:t> Jinping als kern heeft </a:t>
            </a:r>
            <a:r>
              <a:rPr lang="nl-NL" sz="2400" b="1" i="0" dirty="0">
                <a:effectLst/>
                <a:highlight>
                  <a:srgbClr val="FFFF00"/>
                </a:highlight>
              </a:rPr>
              <a:t>de Partij </a:t>
            </a:r>
            <a:r>
              <a:rPr lang="nl-NL" sz="2400" b="1" i="0" dirty="0">
                <a:effectLst/>
              </a:rPr>
              <a:t>een anker, heeft het hele Chinese volk een ruggengraat en heeft het reusachtige schip van de </a:t>
            </a:r>
            <a:r>
              <a:rPr lang="nl-NL" sz="2400" b="1" i="0" dirty="0">
                <a:effectLst/>
                <a:highlight>
                  <a:srgbClr val="FFFF00"/>
                </a:highlight>
              </a:rPr>
              <a:t>Chinese herrijzenis </a:t>
            </a:r>
            <a:r>
              <a:rPr lang="nl-NL" sz="2400" b="1" i="0" dirty="0">
                <a:effectLst/>
              </a:rPr>
              <a:t>een stabiele hand aan het roer.’</a:t>
            </a:r>
          </a:p>
          <a:p>
            <a:pPr marL="0"/>
            <a:endParaRPr lang="nl-NL" sz="2400" b="1" i="0" dirty="0">
              <a:effectLst/>
            </a:endParaRPr>
          </a:p>
          <a:p>
            <a:pPr marL="0"/>
            <a:r>
              <a:rPr lang="nl-NL" sz="2400" b="1" i="0" dirty="0">
                <a:effectLst/>
              </a:rPr>
              <a:t>‘Terugkijkend op de inspanningen van </a:t>
            </a:r>
            <a:r>
              <a:rPr lang="nl-NL" sz="2400" b="1" i="0" dirty="0">
                <a:effectLst/>
                <a:highlight>
                  <a:srgbClr val="FFFF00"/>
                </a:highlight>
              </a:rPr>
              <a:t>de Partij </a:t>
            </a:r>
            <a:r>
              <a:rPr lang="nl-NL" sz="2400" b="1" i="0" dirty="0">
                <a:effectLst/>
              </a:rPr>
              <a:t>in de afgelopen eeuw kunnen we zien waarom we succesvol waren in het verleden en hoe we in de toekomst kunnen blijven slagen.’</a:t>
            </a:r>
          </a:p>
          <a:p>
            <a:endParaRPr lang="nl-NL" sz="2400" dirty="0"/>
          </a:p>
          <a:p>
            <a:pPr marL="0"/>
            <a:r>
              <a:rPr lang="nl-NL" sz="2400" b="1" i="0" dirty="0">
                <a:effectLst/>
              </a:rPr>
              <a:t>‘Het </a:t>
            </a:r>
            <a:r>
              <a:rPr lang="nl-NL" sz="2400" b="1" i="0" dirty="0" err="1">
                <a:effectLst/>
                <a:highlight>
                  <a:srgbClr val="FFFF00"/>
                </a:highlight>
              </a:rPr>
              <a:t>Xi</a:t>
            </a:r>
            <a:r>
              <a:rPr lang="nl-NL" sz="2400" b="1" i="0" dirty="0">
                <a:effectLst/>
                <a:highlight>
                  <a:srgbClr val="FFFF00"/>
                </a:highlight>
              </a:rPr>
              <a:t> Jinping Denken</a:t>
            </a:r>
            <a:r>
              <a:rPr lang="nl-NL" sz="2400" b="1" i="0" dirty="0">
                <a:effectLst/>
              </a:rPr>
              <a:t> voor </a:t>
            </a:r>
            <a:r>
              <a:rPr lang="nl-NL" sz="2400" b="1" i="0" dirty="0">
                <a:effectLst/>
                <a:highlight>
                  <a:srgbClr val="FFFF00"/>
                </a:highlight>
              </a:rPr>
              <a:t>Socialisme met Chinese Karakteristieken </a:t>
            </a:r>
            <a:r>
              <a:rPr lang="nl-NL" sz="2400" b="1" i="0" dirty="0">
                <a:effectLst/>
              </a:rPr>
              <a:t>voor het Nieuwe Tijdperk is het Marxisme van het hedendaagse China en van de 21ste eeuw.’</a:t>
            </a:r>
          </a:p>
          <a:p>
            <a:endParaRPr lang="en-US" sz="2400" dirty="0"/>
          </a:p>
        </p:txBody>
      </p:sp>
    </p:spTree>
    <p:extLst>
      <p:ext uri="{BB962C8B-B14F-4D97-AF65-F5344CB8AC3E}">
        <p14:creationId xmlns:p14="http://schemas.microsoft.com/office/powerpoint/2010/main" val="252947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F5585-0F83-469A-848A-DDB18F984C20}"/>
              </a:ext>
            </a:extLst>
          </p:cNvPr>
          <p:cNvSpPr>
            <a:spLocks noGrp="1"/>
          </p:cNvSpPr>
          <p:nvPr>
            <p:ph type="title" idx="4294967295"/>
          </p:nvPr>
        </p:nvSpPr>
        <p:spPr>
          <a:xfrm>
            <a:off x="524741" y="620392"/>
            <a:ext cx="3808268" cy="5504688"/>
          </a:xfrm>
        </p:spPr>
        <p:txBody>
          <a:bodyPr vert="horz" lIns="91440" tIns="45720" rIns="91440" bIns="45720" rtlCol="0" anchor="ctr">
            <a:normAutofit/>
          </a:bodyPr>
          <a:lstStyle/>
          <a:p>
            <a:r>
              <a:rPr lang="en-US" sz="6000" kern="1200">
                <a:solidFill>
                  <a:schemeClr val="accent5"/>
                </a:solidFill>
                <a:latin typeface="+mj-lt"/>
                <a:ea typeface="+mj-ea"/>
                <a:cs typeface="+mj-cs"/>
              </a:rPr>
              <a:t>CHINA 1842-2002</a:t>
            </a:r>
          </a:p>
        </p:txBody>
      </p:sp>
      <p:graphicFrame>
        <p:nvGraphicFramePr>
          <p:cNvPr id="5" name="Tijdelijke aanduiding voor inhoud 2">
            <a:extLst>
              <a:ext uri="{FF2B5EF4-FFF2-40B4-BE49-F238E27FC236}">
                <a16:creationId xmlns:a16="http://schemas.microsoft.com/office/drawing/2014/main" id="{C97CF2BD-A415-935F-7C3A-A29284610FE6}"/>
              </a:ext>
            </a:extLst>
          </p:cNvPr>
          <p:cNvGraphicFramePr>
            <a:graphicFrameLocks noGrp="1"/>
          </p:cNvGraphicFramePr>
          <p:nvPr>
            <p:ph idx="4294967295"/>
            <p:extLst>
              <p:ext uri="{D42A27DB-BD31-4B8C-83A1-F6EECF244321}">
                <p14:modId xmlns:p14="http://schemas.microsoft.com/office/powerpoint/2010/main" val="65476431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504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A7974-E111-40A3-905B-B6B42AD93B1D}"/>
              </a:ext>
            </a:extLst>
          </p:cNvPr>
          <p:cNvSpPr>
            <a:spLocks noGrp="1"/>
          </p:cNvSpPr>
          <p:nvPr>
            <p:ph type="title"/>
          </p:nvPr>
        </p:nvSpPr>
        <p:spPr>
          <a:xfrm>
            <a:off x="838200" y="365125"/>
            <a:ext cx="10515600" cy="1325563"/>
          </a:xfrm>
        </p:spPr>
        <p:txBody>
          <a:bodyPr>
            <a:normAutofit/>
          </a:bodyPr>
          <a:lstStyle/>
          <a:p>
            <a:r>
              <a:rPr lang="en-US" sz="5400"/>
              <a:t>XI JING PING</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24722E-FC51-4847-A351-D63258784017}"/>
              </a:ext>
            </a:extLst>
          </p:cNvPr>
          <p:cNvSpPr>
            <a:spLocks noGrp="1"/>
          </p:cNvSpPr>
          <p:nvPr>
            <p:ph idx="1"/>
          </p:nvPr>
        </p:nvSpPr>
        <p:spPr>
          <a:xfrm>
            <a:off x="838200" y="1929384"/>
            <a:ext cx="10515600" cy="4251960"/>
          </a:xfrm>
        </p:spPr>
        <p:txBody>
          <a:bodyPr>
            <a:normAutofit/>
          </a:bodyPr>
          <a:lstStyle/>
          <a:p>
            <a:r>
              <a:rPr lang="en-US" sz="2200"/>
              <a:t>NOSTALGISCH NATIONALISME</a:t>
            </a:r>
          </a:p>
          <a:p>
            <a:pPr marL="0" indent="0">
              <a:buNone/>
            </a:pPr>
            <a:endParaRPr lang="en-US" sz="2200"/>
          </a:p>
          <a:p>
            <a:r>
              <a:rPr lang="en-US" sz="2200"/>
              <a:t>CONSERVATIEVE WAARDEN</a:t>
            </a:r>
          </a:p>
          <a:p>
            <a:pPr marL="0" indent="0">
              <a:buNone/>
            </a:pPr>
            <a:endParaRPr lang="en-US" sz="2200"/>
          </a:p>
          <a:p>
            <a:r>
              <a:rPr lang="en-US" sz="2200"/>
              <a:t>TECHNOLOGISCH UTOPISME</a:t>
            </a:r>
          </a:p>
          <a:p>
            <a:pPr marL="0" indent="0">
              <a:buNone/>
            </a:pPr>
            <a:endParaRPr lang="en-US" sz="2200"/>
          </a:p>
          <a:p>
            <a:r>
              <a:rPr lang="en-US" sz="2200"/>
              <a:t>STRAKKE LEIDING VAN MARKT DOOR (STAATS) MACHT</a:t>
            </a:r>
          </a:p>
          <a:p>
            <a:pPr marL="0" indent="0">
              <a:buNone/>
            </a:pPr>
            <a:endParaRPr lang="en-US" sz="2200"/>
          </a:p>
          <a:p>
            <a:r>
              <a:rPr lang="en-US" sz="2200"/>
              <a:t>ZELFBEWUST WERELDLEIDERSCHAP</a:t>
            </a:r>
          </a:p>
          <a:p>
            <a:endParaRPr lang="en-US" sz="2200" dirty="0"/>
          </a:p>
        </p:txBody>
      </p:sp>
    </p:spTree>
    <p:extLst>
      <p:ext uri="{BB962C8B-B14F-4D97-AF65-F5344CB8AC3E}">
        <p14:creationId xmlns:p14="http://schemas.microsoft.com/office/powerpoint/2010/main" val="102328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0A5CDD05-4045-4D7E-953C-E5F2EC60931D}"/>
              </a:ext>
            </a:extLst>
          </p:cNvPr>
          <p:cNvSpPr>
            <a:spLocks noGrp="1"/>
          </p:cNvSpPr>
          <p:nvPr>
            <p:ph idx="4294967295"/>
          </p:nvPr>
        </p:nvSpPr>
        <p:spPr>
          <a:xfrm>
            <a:off x="5370153" y="1526033"/>
            <a:ext cx="5536397" cy="3935281"/>
          </a:xfrm>
        </p:spPr>
        <p:txBody>
          <a:bodyPr vert="horz" lIns="91440" tIns="45720" rIns="91440" bIns="45720" rtlCol="0">
            <a:normAutofit/>
          </a:bodyPr>
          <a:lstStyle/>
          <a:p>
            <a:pPr marL="0" indent="0">
              <a:buNone/>
            </a:pPr>
            <a:r>
              <a:rPr lang="en-US" sz="3600" i="1" dirty="0"/>
              <a:t>‘JONGE WERELDRIJKEN HEBBEN SIMPELE WENSEN: </a:t>
            </a:r>
            <a:r>
              <a:rPr lang="en-US" sz="3600" i="1" dirty="0">
                <a:highlight>
                  <a:srgbClr val="FFFF00"/>
                </a:highlight>
              </a:rPr>
              <a:t>ZE WILLEN GEWOON ALLES</a:t>
            </a:r>
            <a:r>
              <a:rPr lang="en-US" sz="3600" i="1" dirty="0"/>
              <a:t>. MILITAIRE MACHT, ECONOMISCHE HEGEMONIE EN OOK DE LUISTER VAN VROEGER TIJDEN.’</a:t>
            </a:r>
          </a:p>
        </p:txBody>
      </p:sp>
    </p:spTree>
    <p:extLst>
      <p:ext uri="{BB962C8B-B14F-4D97-AF65-F5344CB8AC3E}">
        <p14:creationId xmlns:p14="http://schemas.microsoft.com/office/powerpoint/2010/main" val="2924966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8CFD-0451-4363-AA2B-641D5C411528}"/>
              </a:ext>
            </a:extLst>
          </p:cNvPr>
          <p:cNvSpPr>
            <a:spLocks noGrp="1"/>
          </p:cNvSpPr>
          <p:nvPr>
            <p:ph type="title"/>
          </p:nvPr>
        </p:nvSpPr>
        <p:spPr>
          <a:xfrm flipV="1">
            <a:off x="674237" y="3801979"/>
            <a:ext cx="3657600" cy="119572"/>
          </a:xfrm>
        </p:spPr>
        <p:txBody>
          <a:bodyPr vert="horz" lIns="91440" tIns="45720" rIns="91440" bIns="45720" rtlCol="0" anchor="b">
            <a:normAutofit fontScale="90000"/>
          </a:bodyPr>
          <a:lstStyle/>
          <a:p>
            <a:pPr algn="ctr"/>
            <a:r>
              <a:rPr lang="en-US" sz="4800" kern="1200">
                <a:solidFill>
                  <a:srgbClr val="FFFFFF"/>
                </a:solidFill>
                <a:latin typeface="+mj-lt"/>
                <a:ea typeface="+mj-ea"/>
                <a:cs typeface="+mj-cs"/>
              </a:rPr>
              <a:t>CHINA NU: ECONOMISCH</a:t>
            </a:r>
            <a:endParaRPr lang="en-US" sz="4800" kern="1200" dirty="0">
              <a:solidFill>
                <a:srgbClr val="FFFFFF"/>
              </a:solidFill>
              <a:latin typeface="+mj-lt"/>
              <a:ea typeface="+mj-ea"/>
              <a:cs typeface="+mj-cs"/>
            </a:endParaRPr>
          </a:p>
        </p:txBody>
      </p:sp>
      <p:pic>
        <p:nvPicPr>
          <p:cNvPr id="3074" name="Picture 2" descr="Afbeeldingsresultaat voor ONTWIKKELING CHINESE ECONOMIE VANAF 1980">
            <a:extLst>
              <a:ext uri="{FF2B5EF4-FFF2-40B4-BE49-F238E27FC236}">
                <a16:creationId xmlns:a16="http://schemas.microsoft.com/office/drawing/2014/main" id="{3F2D6C5C-F71C-4380-B5C0-EE347A3728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75415"/>
            <a:ext cx="12192000" cy="780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2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arallelle wereldorde – De Groene Amsterdammer">
            <a:extLst>
              <a:ext uri="{FF2B5EF4-FFF2-40B4-BE49-F238E27FC236}">
                <a16:creationId xmlns:a16="http://schemas.microsoft.com/office/drawing/2014/main" id="{8F4ADE23-AEEC-47B7-960F-BDA78200051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81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fbeelding met water, gebouw, licht, fabriek&#10;&#10;Automatisch gegenereerde beschrijving">
            <a:extLst>
              <a:ext uri="{FF2B5EF4-FFF2-40B4-BE49-F238E27FC236}">
                <a16:creationId xmlns:a16="http://schemas.microsoft.com/office/drawing/2014/main" id="{06401423-A92D-43F8-9757-D9FD600F4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31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fbeelding met binnen, persoon, tafel, voedsel&#10;&#10;Automatisch gegenereerde beschrijving">
            <a:extLst>
              <a:ext uri="{FF2B5EF4-FFF2-40B4-BE49-F238E27FC236}">
                <a16:creationId xmlns:a16="http://schemas.microsoft.com/office/drawing/2014/main" id="{75519F36-7CC0-403C-B3B9-781903450F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21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fbeelding met gebouw, grond, steen, verschillende&#10;&#10;Automatisch gegenereerde beschrijving">
            <a:extLst>
              <a:ext uri="{FF2B5EF4-FFF2-40B4-BE49-F238E27FC236}">
                <a16:creationId xmlns:a16="http://schemas.microsoft.com/office/drawing/2014/main" id="{D3C1A43D-1A1F-4C77-91C2-1F47FB9550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0" b="609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0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3FBA899-ED84-437C-B58F-69E69250C6E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38351" y="0"/>
            <a:ext cx="19097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BC7229C-D202-412B-B7A5-10DA6A81A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597" y="0"/>
            <a:ext cx="17129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35A0C5A-485E-4832-A5B7-07721226A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577" y="0"/>
            <a:ext cx="1468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AC0FF42-240C-4F17-BF80-15C33AB03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976" y="0"/>
            <a:ext cx="14684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854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1129 - EE">
            <a:extLst>
              <a:ext uri="{FF2B5EF4-FFF2-40B4-BE49-F238E27FC236}">
                <a16:creationId xmlns:a16="http://schemas.microsoft.com/office/drawing/2014/main" id="{BB77295B-BEFD-4C59-926F-A343D13C2A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59"/>
          <a:stretch/>
        </p:blipFill>
        <p:spPr bwMode="auto">
          <a:xfrm>
            <a:off x="615790" y="50800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05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581C5CA9-39EE-49F5-9644-5FEC7ABFD89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051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44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6E391-B964-4ED4-BBE2-562E89BE6B3D}"/>
              </a:ext>
            </a:extLst>
          </p:cNvPr>
          <p:cNvSpPr>
            <a:spLocks noGrp="1"/>
          </p:cNvSpPr>
          <p:nvPr>
            <p:ph type="title"/>
          </p:nvPr>
        </p:nvSpPr>
        <p:spPr>
          <a:xfrm>
            <a:off x="524741" y="620392"/>
            <a:ext cx="3808268" cy="5504688"/>
          </a:xfrm>
        </p:spPr>
        <p:txBody>
          <a:bodyPr>
            <a:normAutofit/>
          </a:bodyPr>
          <a:lstStyle/>
          <a:p>
            <a:r>
              <a:rPr lang="nl-NL" sz="5600"/>
              <a:t>4 minicolleges</a:t>
            </a:r>
          </a:p>
        </p:txBody>
      </p:sp>
      <p:graphicFrame>
        <p:nvGraphicFramePr>
          <p:cNvPr id="5" name="Tijdelijke aanduiding voor inhoud 2">
            <a:extLst>
              <a:ext uri="{FF2B5EF4-FFF2-40B4-BE49-F238E27FC236}">
                <a16:creationId xmlns:a16="http://schemas.microsoft.com/office/drawing/2014/main" id="{B978A644-34C5-4CE2-A587-D58082A1CBD6}"/>
              </a:ext>
            </a:extLst>
          </p:cNvPr>
          <p:cNvGraphicFramePr>
            <a:graphicFrameLocks noGrp="1"/>
          </p:cNvGraphicFramePr>
          <p:nvPr>
            <p:ph idx="1"/>
            <p:extLst>
              <p:ext uri="{D42A27DB-BD31-4B8C-83A1-F6EECF244321}">
                <p14:modId xmlns:p14="http://schemas.microsoft.com/office/powerpoint/2010/main" val="267525915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675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449764-31C7-4726-9C82-4BBF7A5D1B98}"/>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Tevredenheid over CCP</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EA68600-1087-4DDC-B119-F2EAA14F7A24}"/>
              </a:ext>
            </a:extLst>
          </p:cNvPr>
          <p:cNvSpPr>
            <a:spLocks noGrp="1"/>
          </p:cNvSpPr>
          <p:nvPr>
            <p:ph idx="4294967295"/>
          </p:nvPr>
        </p:nvSpPr>
        <p:spPr>
          <a:xfrm>
            <a:off x="838200" y="1929384"/>
            <a:ext cx="10515600" cy="4251960"/>
          </a:xfrm>
        </p:spPr>
        <p:txBody>
          <a:bodyPr vert="horz" lIns="91440" tIns="45720" rIns="91440" bIns="45720" rtlCol="0">
            <a:normAutofit/>
          </a:bodyPr>
          <a:lstStyle/>
          <a:p>
            <a:r>
              <a:rPr lang="nl-NL" dirty="0"/>
              <a:t>(…) dat de burgers van China meer vertrouwen hebben in hun politieke instituties dan de burgers in alle acht andere onderzochte maatschappijen, waaronder democratieën als Japan, Zuid-Korea, de Filippijnen en Taiwan.’</a:t>
            </a:r>
          </a:p>
          <a:p>
            <a:endParaRPr lang="nl-NL" dirty="0"/>
          </a:p>
          <a:p>
            <a:r>
              <a:rPr lang="nl-NL" dirty="0"/>
              <a:t>‘Elk jaar kiezen 134 miljoen Chinezen er voor om naar het buitenland te reizen, ook naar westerse democratieën in Noord-Amerika en Europa, en naar democratische buurlanden als Japan en Zuid-Korea. Nog opzienbarender is het dat die 134 miljoen Chinezen er uit vrije wil voor kiezen om na hun vakantie weer naar huis te gaan.’</a:t>
            </a:r>
          </a:p>
        </p:txBody>
      </p:sp>
    </p:spTree>
    <p:extLst>
      <p:ext uri="{BB962C8B-B14F-4D97-AF65-F5344CB8AC3E}">
        <p14:creationId xmlns:p14="http://schemas.microsoft.com/office/powerpoint/2010/main" val="876099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4E72918D-A2EF-43A0-BE4B-0346208BE136}"/>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b="1" dirty="0">
                <a:hlinkClick r:id="rId3"/>
              </a:rPr>
              <a:t>‘Understanding CCP Resilience</a:t>
            </a:r>
            <a:r>
              <a:rPr lang="en-US" sz="4000" b="1" dirty="0">
                <a:solidFill>
                  <a:schemeClr val="accent1"/>
                </a:solidFill>
              </a:rPr>
              <a:t>’ (2020)</a:t>
            </a:r>
            <a:endParaRPr lang="en-US" sz="4000" kern="1200" dirty="0">
              <a:solidFill>
                <a:schemeClr val="accent1"/>
              </a:solidFill>
            </a:endParaRPr>
          </a:p>
        </p:txBody>
      </p:sp>
      <p:sp>
        <p:nvSpPr>
          <p:cNvPr id="43" name="Rectangle 42">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jdelijke aanduiding voor inhoud 3">
            <a:extLst>
              <a:ext uri="{FF2B5EF4-FFF2-40B4-BE49-F238E27FC236}">
                <a16:creationId xmlns:a16="http://schemas.microsoft.com/office/drawing/2014/main" id="{A5A9ED16-24F7-47C0-99B6-7A702CF6287D}"/>
              </a:ext>
            </a:extLst>
          </p:cNvPr>
          <p:cNvSpPr>
            <a:spLocks noGrp="1"/>
          </p:cNvSpPr>
          <p:nvPr>
            <p:ph idx="1"/>
          </p:nvPr>
        </p:nvSpPr>
        <p:spPr>
          <a:xfrm>
            <a:off x="1115568" y="2481943"/>
            <a:ext cx="10168128" cy="3695020"/>
          </a:xfrm>
        </p:spPr>
        <p:txBody>
          <a:bodyPr vert="horz" lIns="91440" tIns="45720" rIns="91440" bIns="45720" rtlCol="0">
            <a:normAutofit/>
          </a:bodyPr>
          <a:lstStyle/>
          <a:p>
            <a:pPr marL="0" indent="0">
              <a:buNone/>
            </a:pPr>
            <a:r>
              <a:rPr lang="en-US" sz="2200" dirty="0"/>
              <a:t>‘We find that first, since the start of the survey in 2003, Chinese citizen satisfaction with government has increased virtually across the board. From the impact of broad national policies to the conduct of local town officials,</a:t>
            </a:r>
            <a:r>
              <a:rPr lang="en-US" sz="2200" dirty="0">
                <a:solidFill>
                  <a:srgbClr val="FF0000"/>
                </a:solidFill>
              </a:rPr>
              <a:t> Chinese citizens rate the government as more capable and effective than ever before</a:t>
            </a:r>
            <a:r>
              <a:rPr lang="en-US" sz="2200" dirty="0"/>
              <a:t>. Interestingly, more marginalized groups in poorer, inland regions are actually comparatively more likely to report increases in satisfaction. Second, the attitudes of Chinese citizens appear to respond (both positively and negatively) to real changes in their material well-being, which suggests that support </a:t>
            </a:r>
            <a:r>
              <a:rPr lang="en-US" sz="2200" dirty="0">
                <a:solidFill>
                  <a:srgbClr val="FF0000"/>
                </a:solidFill>
              </a:rPr>
              <a:t>could be undermined by the twin challenges of declining economic growth and a deteriorating natural environment</a:t>
            </a:r>
            <a:r>
              <a:rPr lang="en-US" sz="2200" dirty="0"/>
              <a:t>.’</a:t>
            </a:r>
          </a:p>
        </p:txBody>
      </p:sp>
    </p:spTree>
    <p:extLst>
      <p:ext uri="{BB962C8B-B14F-4D97-AF65-F5344CB8AC3E}">
        <p14:creationId xmlns:p14="http://schemas.microsoft.com/office/powerpoint/2010/main" val="165829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8C5116-FFDE-48B0-A87A-A977EE700D6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2600" b="1" i="0" u="none" strike="noStrike" kern="1200">
                <a:solidFill>
                  <a:schemeClr val="tx1"/>
                </a:solidFill>
                <a:effectLst/>
                <a:latin typeface="+mj-lt"/>
                <a:ea typeface="+mj-ea"/>
                <a:cs typeface="+mj-cs"/>
              </a:rPr>
              <a:t>‘China Is Both Weak and Dangerous</a:t>
            </a:r>
            <a:br>
              <a:rPr lang="en-US" sz="2600" b="1" i="0" u="none" strike="noStrike" kern="1200">
                <a:solidFill>
                  <a:schemeClr val="tx1"/>
                </a:solidFill>
                <a:effectLst/>
                <a:latin typeface="+mj-lt"/>
                <a:ea typeface="+mj-ea"/>
                <a:cs typeface="+mj-cs"/>
              </a:rPr>
            </a:br>
            <a:br>
              <a:rPr lang="en-US" sz="2600" b="1" i="0" u="none" strike="noStrike" kern="1200">
                <a:solidFill>
                  <a:schemeClr val="tx1"/>
                </a:solidFill>
                <a:effectLst/>
                <a:latin typeface="+mj-lt"/>
                <a:ea typeface="+mj-ea"/>
                <a:cs typeface="+mj-cs"/>
              </a:rPr>
            </a:br>
            <a:r>
              <a:rPr lang="en-US" sz="2600" b="0" i="0" u="none" strike="noStrike" kern="1200">
                <a:solidFill>
                  <a:schemeClr val="tx1"/>
                </a:solidFill>
                <a:effectLst/>
                <a:latin typeface="+mj-lt"/>
                <a:ea typeface="+mj-ea"/>
                <a:cs typeface="+mj-cs"/>
              </a:rPr>
              <a:t>“The China Nightmare” lays out the risks of a surprisingly fragile state.’</a:t>
            </a:r>
            <a:br>
              <a:rPr lang="en-US" sz="2600" b="0" i="0" u="none" strike="noStrike" kern="1200">
                <a:solidFill>
                  <a:schemeClr val="tx1"/>
                </a:solidFill>
                <a:effectLst/>
                <a:latin typeface="+mj-lt"/>
                <a:ea typeface="+mj-ea"/>
                <a:cs typeface="+mj-cs"/>
              </a:rPr>
            </a:br>
            <a:endParaRPr lang="en-US" sz="2600" kern="1200">
              <a:solidFill>
                <a:schemeClr val="tx1"/>
              </a:solidFill>
              <a:latin typeface="+mj-lt"/>
              <a:ea typeface="+mj-ea"/>
              <a:cs typeface="+mj-cs"/>
            </a:endParaRPr>
          </a:p>
        </p:txBody>
      </p:sp>
      <p:sp>
        <p:nvSpPr>
          <p:cNvPr id="8204" name="Content Placeholder 8203">
            <a:extLst>
              <a:ext uri="{FF2B5EF4-FFF2-40B4-BE49-F238E27FC236}">
                <a16:creationId xmlns:a16="http://schemas.microsoft.com/office/drawing/2014/main" id="{43E157CD-4D17-48AC-843D-171BD34941EC}"/>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endParaRPr lang="en-US" sz="2400" kern="1200" dirty="0">
              <a:solidFill>
                <a:schemeClr val="tx1"/>
              </a:solidFill>
              <a:latin typeface="+mn-lt"/>
              <a:ea typeface="+mn-ea"/>
              <a:cs typeface="+mn-cs"/>
            </a:endParaRPr>
          </a:p>
          <a:p>
            <a:pPr marL="0" indent="0">
              <a:buNone/>
            </a:pPr>
            <a:r>
              <a:rPr lang="en-US" sz="2400" kern="1200" dirty="0">
                <a:solidFill>
                  <a:schemeClr val="tx1"/>
                </a:solidFill>
                <a:latin typeface="+mn-lt"/>
                <a:ea typeface="+mn-ea"/>
                <a:cs typeface="+mn-cs"/>
              </a:rPr>
              <a:t>Wishful thinking … (?)</a:t>
            </a:r>
          </a:p>
        </p:txBody>
      </p:sp>
      <p:sp>
        <p:nvSpPr>
          <p:cNvPr id="8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0" name="Picture 8" descr="The China nightmare: A conversation with Dan Blumenthal and Lt. Gen. H. R.  McMaster | American Enterprise Institute - AEI">
            <a:extLst>
              <a:ext uri="{FF2B5EF4-FFF2-40B4-BE49-F238E27FC236}">
                <a16:creationId xmlns:a16="http://schemas.microsoft.com/office/drawing/2014/main" id="{559364AF-F1D3-4EFA-934A-84FEE26B13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95991"/>
            <a:ext cx="7214616" cy="423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952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F40758C0-0E06-4EF2-A39C-FD6F694E814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205"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893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extLst>
              <a:ext uri="{FF2B5EF4-FFF2-40B4-BE49-F238E27FC236}">
                <a16:creationId xmlns:a16="http://schemas.microsoft.com/office/drawing/2014/main" id="{2CBBA91A-2AE8-45D4-AAE5-4B98D64CB3A9}"/>
              </a:ext>
            </a:extLst>
          </p:cNvPr>
          <p:cNvSpPr txBox="1"/>
          <p:nvPr/>
        </p:nvSpPr>
        <p:spPr>
          <a:xfrm>
            <a:off x="7380407" y="743447"/>
            <a:ext cx="3973385" cy="3692028"/>
          </a:xfrm>
          <a:prstGeom prst="rect">
            <a:avLst/>
          </a:prstGeom>
          <a:noFill/>
        </p:spPr>
        <p:txBody>
          <a:bodyPr vert="horz" lIns="91440" tIns="45720" rIns="91440" bIns="45720" rtlCol="0" anchor="b">
            <a:normAutofit lnSpcReduction="10000"/>
          </a:bodyPr>
          <a:lstStyle/>
          <a:p>
            <a:pPr>
              <a:lnSpc>
                <a:spcPct val="90000"/>
              </a:lnSpc>
              <a:spcBef>
                <a:spcPct val="0"/>
              </a:spcBef>
              <a:spcAft>
                <a:spcPts val="600"/>
              </a:spcAft>
            </a:pPr>
            <a:r>
              <a:rPr lang="en-US" sz="4000" u="none" strike="noStrike" dirty="0">
                <a:effectLst/>
                <a:latin typeface="+mj-lt"/>
                <a:ea typeface="+mj-ea"/>
                <a:cs typeface="+mj-cs"/>
              </a:rPr>
              <a:t>Ascension Reveals the Absurdity and Humanity Behind the Made-in-China Label</a:t>
            </a:r>
          </a:p>
          <a:p>
            <a:pPr>
              <a:lnSpc>
                <a:spcPct val="90000"/>
              </a:lnSpc>
              <a:spcBef>
                <a:spcPct val="0"/>
              </a:spcBef>
              <a:spcAft>
                <a:spcPts val="600"/>
              </a:spcAft>
            </a:pPr>
            <a:endParaRPr lang="en-US" sz="4000" b="1" dirty="0">
              <a:latin typeface="+mj-lt"/>
              <a:ea typeface="+mj-ea"/>
              <a:cs typeface="+mj-cs"/>
            </a:endParaRPr>
          </a:p>
          <a:p>
            <a:pPr>
              <a:lnSpc>
                <a:spcPct val="90000"/>
              </a:lnSpc>
              <a:spcBef>
                <a:spcPct val="0"/>
              </a:spcBef>
              <a:spcAft>
                <a:spcPts val="600"/>
              </a:spcAft>
            </a:pPr>
            <a:r>
              <a:rPr lang="en-US" sz="4000" i="0" u="none" strike="noStrike" dirty="0">
                <a:effectLst/>
                <a:latin typeface="+mj-lt"/>
                <a:ea typeface="+mj-ea"/>
                <a:cs typeface="+mj-cs"/>
              </a:rPr>
              <a:t>JACK MA: 996</a:t>
            </a:r>
          </a:p>
        </p:txBody>
      </p:sp>
      <p:pic>
        <p:nvPicPr>
          <p:cNvPr id="2050" name="Picture 2" descr="Ascension (2021) - IMDb">
            <a:extLst>
              <a:ext uri="{FF2B5EF4-FFF2-40B4-BE49-F238E27FC236}">
                <a16:creationId xmlns:a16="http://schemas.microsoft.com/office/drawing/2014/main" id="{0BA27171-4488-4112-8880-B10EB375ED74}"/>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6959" r="2" b="17580"/>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40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Twee personen houden elkaars handen vast">
            <a:extLst>
              <a:ext uri="{FF2B5EF4-FFF2-40B4-BE49-F238E27FC236}">
                <a16:creationId xmlns:a16="http://schemas.microsoft.com/office/drawing/2014/main" id="{5CFE6C25-AEBE-20BB-7183-2180B712E9FF}"/>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5"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4C4F389-9699-455B-9DB3-FE00E2B5B7F8}"/>
              </a:ext>
            </a:extLst>
          </p:cNvPr>
          <p:cNvSpPr>
            <a:spLocks noGrp="1"/>
          </p:cNvSpPr>
          <p:nvPr>
            <p:ph type="title"/>
          </p:nvPr>
        </p:nvSpPr>
        <p:spPr>
          <a:xfrm>
            <a:off x="7531610" y="365125"/>
            <a:ext cx="3822189" cy="1899912"/>
          </a:xfrm>
        </p:spPr>
        <p:txBody>
          <a:bodyPr>
            <a:normAutofit/>
          </a:bodyPr>
          <a:lstStyle/>
          <a:p>
            <a:r>
              <a:rPr lang="nl-NL" sz="3100"/>
              <a:t>‘GEMEENSCHAP-</a:t>
            </a:r>
            <a:br>
              <a:rPr lang="nl-NL" sz="3100"/>
            </a:br>
            <a:r>
              <a:rPr lang="nl-NL" sz="3100"/>
              <a:t> PELIJKE </a:t>
            </a:r>
            <a:r>
              <a:rPr lang="nl-NL" sz="3100" dirty="0"/>
              <a:t>WELVAART’</a:t>
            </a:r>
          </a:p>
        </p:txBody>
      </p:sp>
      <p:sp>
        <p:nvSpPr>
          <p:cNvPr id="3" name="Tijdelijke aanduiding voor inhoud 2">
            <a:extLst>
              <a:ext uri="{FF2B5EF4-FFF2-40B4-BE49-F238E27FC236}">
                <a16:creationId xmlns:a16="http://schemas.microsoft.com/office/drawing/2014/main" id="{80C9937D-2105-421D-830C-6A2892A57651}"/>
              </a:ext>
            </a:extLst>
          </p:cNvPr>
          <p:cNvSpPr>
            <a:spLocks noGrp="1"/>
          </p:cNvSpPr>
          <p:nvPr>
            <p:ph idx="1"/>
          </p:nvPr>
        </p:nvSpPr>
        <p:spPr>
          <a:xfrm>
            <a:off x="7531610" y="2434201"/>
            <a:ext cx="3822189" cy="3742762"/>
          </a:xfrm>
        </p:spPr>
        <p:txBody>
          <a:bodyPr>
            <a:normAutofit lnSpcReduction="10000"/>
          </a:bodyPr>
          <a:lstStyle/>
          <a:p>
            <a:pPr marL="0" indent="0">
              <a:buNone/>
            </a:pPr>
            <a:r>
              <a:rPr lang="nl-NL" sz="2000" dirty="0"/>
              <a:t>RIJKEN (IETS) MINDER RIJK – ARMEN (IETS) MINDER ARM:</a:t>
            </a:r>
          </a:p>
          <a:p>
            <a:pPr marL="0" indent="0">
              <a:buNone/>
            </a:pPr>
            <a:endParaRPr lang="nl-NL" sz="2000" dirty="0"/>
          </a:p>
          <a:p>
            <a:pPr>
              <a:buFontTx/>
              <a:buChar char="-"/>
            </a:pPr>
            <a:r>
              <a:rPr lang="nl-NL" sz="2000" dirty="0"/>
              <a:t>RIJKEN TE VEEL INVLOED &gt; ONDERWIJNING MACHT CCP</a:t>
            </a:r>
          </a:p>
          <a:p>
            <a:pPr>
              <a:buFontTx/>
              <a:buChar char="-"/>
            </a:pPr>
            <a:r>
              <a:rPr lang="nl-NL" sz="2000" dirty="0"/>
              <a:t>VERGRIJZING &gt; LAGE GEBOORTECIJFERS</a:t>
            </a:r>
          </a:p>
          <a:p>
            <a:pPr>
              <a:buFontTx/>
              <a:buChar char="-"/>
            </a:pPr>
            <a:r>
              <a:rPr lang="nl-NL" sz="2000" dirty="0"/>
              <a:t>STIMULANS BINNENLANDSE CONSUMPTIE</a:t>
            </a:r>
          </a:p>
          <a:p>
            <a:pPr>
              <a:buFontTx/>
              <a:buChar char="-"/>
            </a:pPr>
            <a:r>
              <a:rPr lang="nl-NL" sz="2000" dirty="0"/>
              <a:t>ANGST VOOR EXPLOSIE VAN ONVREDE / ONRUST</a:t>
            </a:r>
          </a:p>
        </p:txBody>
      </p:sp>
    </p:spTree>
    <p:extLst>
      <p:ext uri="{BB962C8B-B14F-4D97-AF65-F5344CB8AC3E}">
        <p14:creationId xmlns:p14="http://schemas.microsoft.com/office/powerpoint/2010/main" val="1619825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2515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8" y="0"/>
            <a:ext cx="12126012" cy="7098384"/>
          </a:xfrm>
          <a:prstGeom prst="rect">
            <a:avLst/>
          </a:prstGeom>
        </p:spPr>
      </p:pic>
    </p:spTree>
    <p:extLst>
      <p:ext uri="{BB962C8B-B14F-4D97-AF65-F5344CB8AC3E}">
        <p14:creationId xmlns:p14="http://schemas.microsoft.com/office/powerpoint/2010/main" val="20606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63FA942-148D-4397-957F-F19AEFB8BAB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743604" y="643466"/>
            <a:ext cx="8704792"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74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E6DD-A03D-4E1F-A6BE-50950008286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CHWÀ-WEJ</a:t>
            </a:r>
          </a:p>
        </p:txBody>
      </p:sp>
      <p:pic>
        <p:nvPicPr>
          <p:cNvPr id="4" name="Picture 2">
            <a:extLst>
              <a:ext uri="{FF2B5EF4-FFF2-40B4-BE49-F238E27FC236}">
                <a16:creationId xmlns:a16="http://schemas.microsoft.com/office/drawing/2014/main" id="{D0697BBA-9C61-4432-8AD3-5AF483EF8A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7650" y="866775"/>
            <a:ext cx="7494270" cy="49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1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450EE1A-6A0F-49E4-B767-3ACDDA82772F}"/>
              </a:ext>
            </a:extLst>
          </p:cNvPr>
          <p:cNvSpPr>
            <a:spLocks noGrp="1"/>
          </p:cNvSpPr>
          <p:nvPr>
            <p:ph type="ctrTitle" idx="4294967295"/>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Mini-college 1: De Chinese eeuw…(?)</a:t>
            </a:r>
          </a:p>
        </p:txBody>
      </p:sp>
      <p:sp>
        <p:nvSpPr>
          <p:cNvPr id="4" name="Ondertitel 3">
            <a:extLst>
              <a:ext uri="{FF2B5EF4-FFF2-40B4-BE49-F238E27FC236}">
                <a16:creationId xmlns:a16="http://schemas.microsoft.com/office/drawing/2014/main" id="{8E74A06A-4BD9-4AAE-8564-DFB6D4181930}"/>
              </a:ext>
            </a:extLst>
          </p:cNvPr>
          <p:cNvSpPr>
            <a:spLocks noGrp="1"/>
          </p:cNvSpPr>
          <p:nvPr>
            <p:ph type="subTitle" idx="4294967295"/>
          </p:nvPr>
        </p:nvSpPr>
        <p:spPr>
          <a:xfrm>
            <a:off x="1966912" y="5645150"/>
            <a:ext cx="8258176" cy="631825"/>
          </a:xfrm>
        </p:spPr>
        <p:txBody>
          <a:bodyPr vert="horz" lIns="91440" tIns="45720" rIns="91440" bIns="45720" rtlCol="0" anchor="ctr">
            <a:normAutofit/>
          </a:bodyPr>
          <a:lstStyle/>
          <a:p>
            <a:pPr marL="0" indent="0" algn="ctr">
              <a:buNone/>
            </a:pPr>
            <a:r>
              <a:rPr lang="en-US" kern="1200">
                <a:solidFill>
                  <a:schemeClr val="tx1"/>
                </a:solidFill>
                <a:latin typeface="+mn-lt"/>
                <a:ea typeface="+mn-ea"/>
                <a:cs typeface="+mn-cs"/>
              </a:rPr>
              <a:t>ZN 02-12-2021</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3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5F69-CCA0-4F45-9F1F-18874489008C}"/>
              </a:ext>
            </a:extLst>
          </p:cNvPr>
          <p:cNvSpPr>
            <a:spLocks noGrp="1"/>
          </p:cNvSpPr>
          <p:nvPr>
            <p:ph type="title"/>
          </p:nvPr>
        </p:nvSpPr>
        <p:spPr>
          <a:xfrm>
            <a:off x="4965430" y="629268"/>
            <a:ext cx="6586491" cy="1286160"/>
          </a:xfrm>
        </p:spPr>
        <p:txBody>
          <a:bodyPr anchor="b">
            <a:normAutofit/>
          </a:bodyPr>
          <a:lstStyle/>
          <a:p>
            <a:r>
              <a:rPr lang="en-US"/>
              <a:t>‘MADE IN CHINA 2025’</a:t>
            </a:r>
            <a:endParaRPr lang="en-US" dirty="0"/>
          </a:p>
        </p:txBody>
      </p:sp>
      <p:sp>
        <p:nvSpPr>
          <p:cNvPr id="3" name="Content Placeholder 2">
            <a:extLst>
              <a:ext uri="{FF2B5EF4-FFF2-40B4-BE49-F238E27FC236}">
                <a16:creationId xmlns:a16="http://schemas.microsoft.com/office/drawing/2014/main" id="{C859C2CD-C4D1-4150-8E81-437AC44C637F}"/>
              </a:ext>
            </a:extLst>
          </p:cNvPr>
          <p:cNvSpPr>
            <a:spLocks noGrp="1"/>
          </p:cNvSpPr>
          <p:nvPr>
            <p:ph idx="1"/>
          </p:nvPr>
        </p:nvSpPr>
        <p:spPr>
          <a:xfrm>
            <a:off x="4965431" y="2438400"/>
            <a:ext cx="6586489" cy="3785419"/>
          </a:xfrm>
        </p:spPr>
        <p:txBody>
          <a:bodyPr>
            <a:normAutofit/>
          </a:bodyPr>
          <a:lstStyle/>
          <a:p>
            <a:r>
              <a:rPr lang="en-US" sz="2000"/>
              <a:t>70% VAN PRODUCTIE UIT EIGEN KNOW HOW</a:t>
            </a:r>
          </a:p>
          <a:p>
            <a:r>
              <a:rPr lang="en-US" sz="2000"/>
              <a:t>HIGHTECH, ROBOTISERING, ARTIFICIAL INTELLIGENCE</a:t>
            </a:r>
          </a:p>
        </p:txBody>
      </p:sp>
      <p:pic>
        <p:nvPicPr>
          <p:cNvPr id="1026" name="Picture 2" descr="Virus and the Chinese Dream: The CCP Watches All Citizens 24/7">
            <a:extLst>
              <a:ext uri="{FF2B5EF4-FFF2-40B4-BE49-F238E27FC236}">
                <a16:creationId xmlns:a16="http://schemas.microsoft.com/office/drawing/2014/main" id="{F536ADC6-7637-47E6-84B1-7819E1FA9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9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28"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E2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359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04AD2-701D-4195-B9A1-58894EC625AF}"/>
              </a:ext>
            </a:extLst>
          </p:cNvPr>
          <p:cNvSpPr>
            <a:spLocks noGrp="1"/>
          </p:cNvSpPr>
          <p:nvPr>
            <p:ph type="title" idx="4294967295"/>
          </p:nvPr>
        </p:nvSpPr>
        <p:spPr>
          <a:xfrm>
            <a:off x="0" y="365125"/>
            <a:ext cx="10515600" cy="1325563"/>
          </a:xfrm>
        </p:spPr>
        <p:txBody>
          <a:bodyPr/>
          <a:lstStyle/>
          <a:p>
            <a:r>
              <a:rPr lang="nl-NL" dirty="0"/>
              <a:t>Dat kan China dus ook …</a:t>
            </a:r>
          </a:p>
        </p:txBody>
      </p:sp>
      <p:sp>
        <p:nvSpPr>
          <p:cNvPr id="3" name="Tijdelijke aanduiding voor inhoud 2">
            <a:extLst>
              <a:ext uri="{FF2B5EF4-FFF2-40B4-BE49-F238E27FC236}">
                <a16:creationId xmlns:a16="http://schemas.microsoft.com/office/drawing/2014/main" id="{EE2B9EA4-4906-448D-B3A5-7A9904BB267A}"/>
              </a:ext>
            </a:extLst>
          </p:cNvPr>
          <p:cNvSpPr>
            <a:spLocks noGrp="1"/>
          </p:cNvSpPr>
          <p:nvPr>
            <p:ph idx="4294967295"/>
          </p:nvPr>
        </p:nvSpPr>
        <p:spPr>
          <a:xfrm>
            <a:off x="0" y="1546225"/>
            <a:ext cx="10674350" cy="4630738"/>
          </a:xfrm>
        </p:spPr>
        <p:txBody>
          <a:bodyPr>
            <a:normAutofit fontScale="25000" lnSpcReduction="20000"/>
          </a:bodyPr>
          <a:lstStyle/>
          <a:p>
            <a:pPr marL="0" indent="0">
              <a:buNone/>
            </a:pPr>
            <a:r>
              <a:rPr lang="nl-NL" sz="8600" dirty="0"/>
              <a:t>“EEN PARADE VAN (Westerse / Europese) ONDERSCHATTING EN NAÏVITEIT”:</a:t>
            </a:r>
          </a:p>
          <a:p>
            <a:pPr marL="0" indent="0">
              <a:buNone/>
            </a:pPr>
            <a:endParaRPr lang="nl-NL" sz="8600" dirty="0"/>
          </a:p>
          <a:p>
            <a:pPr marL="0" indent="0">
              <a:buNone/>
            </a:pPr>
            <a:r>
              <a:rPr lang="nl-NL" sz="8600" strike="sngStrike" dirty="0"/>
              <a:t>Japan</a:t>
            </a:r>
            <a:r>
              <a:rPr lang="nl-NL" sz="8600" dirty="0"/>
              <a:t> </a:t>
            </a:r>
          </a:p>
          <a:p>
            <a:pPr marL="0" indent="0">
              <a:buNone/>
            </a:pPr>
            <a:r>
              <a:rPr lang="nl-NL" sz="8600" strike="sngStrike" dirty="0"/>
              <a:t>Zuid-Korea</a:t>
            </a:r>
          </a:p>
          <a:p>
            <a:pPr marL="0" indent="0">
              <a:buNone/>
            </a:pPr>
            <a:r>
              <a:rPr lang="nl-NL" sz="8600" strike="sngStrike" dirty="0"/>
              <a:t>Taiwan</a:t>
            </a:r>
            <a:r>
              <a:rPr lang="nl-NL" sz="8600" dirty="0"/>
              <a:t> </a:t>
            </a:r>
          </a:p>
          <a:p>
            <a:pPr marL="0" indent="0">
              <a:buNone/>
            </a:pPr>
            <a:r>
              <a:rPr lang="nl-NL" sz="8600" dirty="0"/>
              <a:t>CHINA KAN NIET </a:t>
            </a:r>
            <a:r>
              <a:rPr lang="nl-NL" sz="8600" strike="sngStrike" dirty="0"/>
              <a:t>PRODUCEREN</a:t>
            </a:r>
          </a:p>
          <a:p>
            <a:pPr marL="0" indent="0">
              <a:buNone/>
            </a:pPr>
            <a:r>
              <a:rPr lang="nl-NL" sz="8600" dirty="0"/>
              <a:t>                               </a:t>
            </a:r>
            <a:r>
              <a:rPr lang="nl-NL" sz="8600" strike="sngStrike" dirty="0"/>
              <a:t>UITONTWIKKELEN</a:t>
            </a:r>
          </a:p>
          <a:p>
            <a:pPr marL="0" indent="0">
              <a:buNone/>
            </a:pPr>
            <a:r>
              <a:rPr lang="nl-NL" sz="8600" dirty="0"/>
              <a:t>                               </a:t>
            </a:r>
            <a:r>
              <a:rPr lang="nl-NL" sz="8600" strike="sngStrike" dirty="0"/>
              <a:t>AAN R&amp;D DOEN</a:t>
            </a:r>
            <a:endParaRPr lang="nl-NL" sz="8600" dirty="0"/>
          </a:p>
          <a:p>
            <a:pPr marL="0" indent="0">
              <a:buNone/>
            </a:pPr>
            <a:r>
              <a:rPr lang="nl-NL" sz="8600" dirty="0"/>
              <a:t>                               </a:t>
            </a:r>
            <a:r>
              <a:rPr lang="nl-NL" sz="8600" strike="sngStrike" dirty="0"/>
              <a:t>ONTWERPEN</a:t>
            </a:r>
            <a:endParaRPr lang="nl-NL" sz="8600" dirty="0"/>
          </a:p>
          <a:p>
            <a:pPr marL="0" indent="0">
              <a:buNone/>
            </a:pPr>
            <a:r>
              <a:rPr lang="nl-NL" sz="8600" dirty="0"/>
              <a:t>                               </a:t>
            </a:r>
            <a:r>
              <a:rPr lang="nl-NL" sz="8600" strike="sngStrike" dirty="0"/>
              <a:t>MERKEN OPBOUWEN </a:t>
            </a:r>
            <a:endParaRPr lang="nl-NL" sz="8600" dirty="0"/>
          </a:p>
          <a:p>
            <a:pPr marL="0" indent="0">
              <a:buNone/>
            </a:pPr>
            <a:r>
              <a:rPr lang="nl-NL" sz="8600" dirty="0"/>
              <a:t>                               ONDERSCHAT WORDEN </a:t>
            </a:r>
          </a:p>
          <a:p>
            <a:pPr marL="0" indent="0">
              <a:buNone/>
            </a:pPr>
            <a:r>
              <a:rPr lang="nl-NL" strike="sngStrike" dirty="0"/>
              <a:t>                               </a:t>
            </a:r>
          </a:p>
          <a:p>
            <a:pPr marL="0" indent="0">
              <a:buNone/>
            </a:pPr>
            <a:r>
              <a:rPr lang="nl-NL" strike="sngStrike" dirty="0"/>
              <a:t>                           </a:t>
            </a:r>
          </a:p>
          <a:p>
            <a:pPr marL="0" indent="0">
              <a:buNone/>
            </a:pPr>
            <a:r>
              <a:rPr lang="nl-NL" strike="sngStrike" dirty="0"/>
              <a:t>                               </a:t>
            </a:r>
          </a:p>
          <a:p>
            <a:pPr marL="0" indent="0">
              <a:buNone/>
            </a:pPr>
            <a:r>
              <a:rPr lang="nl-NL" strike="sngStrike" dirty="0"/>
              <a:t>                               </a:t>
            </a:r>
          </a:p>
          <a:p>
            <a:pPr marL="0" indent="0">
              <a:buNone/>
            </a:pPr>
            <a:r>
              <a:rPr lang="nl-NL" dirty="0"/>
              <a:t>                             </a:t>
            </a:r>
          </a:p>
        </p:txBody>
      </p:sp>
    </p:spTree>
    <p:extLst>
      <p:ext uri="{BB962C8B-B14F-4D97-AF65-F5344CB8AC3E}">
        <p14:creationId xmlns:p14="http://schemas.microsoft.com/office/powerpoint/2010/main" val="2432045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098F-20E2-4395-9879-7F9885594E4C}"/>
              </a:ext>
            </a:extLst>
          </p:cNvPr>
          <p:cNvSpPr>
            <a:spLocks noGrp="1"/>
          </p:cNvSpPr>
          <p:nvPr>
            <p:ph type="title" idx="4294967295"/>
          </p:nvPr>
        </p:nvSpPr>
        <p:spPr>
          <a:xfrm>
            <a:off x="0" y="365125"/>
            <a:ext cx="10515600" cy="1325563"/>
          </a:xfrm>
        </p:spPr>
        <p:txBody>
          <a:bodyPr/>
          <a:lstStyle/>
          <a:p>
            <a:r>
              <a:rPr lang="en-US" dirty="0"/>
              <a:t>MILITAIR</a:t>
            </a:r>
          </a:p>
        </p:txBody>
      </p:sp>
      <p:pic>
        <p:nvPicPr>
          <p:cNvPr id="6146" name="Picture 2" descr="https://www.rtlz.nl/sites/default/files/styles/liggend/public/content/images/2019/07/16/china%20defensie%20grafiek.png?itok=av-JVmJN">
            <a:extLst>
              <a:ext uri="{FF2B5EF4-FFF2-40B4-BE49-F238E27FC236}">
                <a16:creationId xmlns:a16="http://schemas.microsoft.com/office/drawing/2014/main" id="{3B9531AA-6854-4C59-8392-71258DFE4E6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1285875"/>
            <a:ext cx="10039350"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164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B5EB863-C087-4985-BBAE-476F9257FC0D}"/>
              </a:ext>
            </a:extLst>
          </p:cNvPr>
          <p:cNvSpPr>
            <a:spLocks noGrp="1"/>
          </p:cNvSpPr>
          <p:nvPr>
            <p:ph type="title"/>
          </p:nvPr>
        </p:nvSpPr>
        <p:spPr>
          <a:xfrm>
            <a:off x="838200" y="1412488"/>
            <a:ext cx="2899189" cy="4363844"/>
          </a:xfrm>
        </p:spPr>
        <p:txBody>
          <a:bodyPr anchor="t">
            <a:normAutofit/>
          </a:bodyPr>
          <a:lstStyle/>
          <a:p>
            <a:r>
              <a:rPr lang="nl-NL" sz="4000">
                <a:solidFill>
                  <a:srgbClr val="FFFFFF"/>
                </a:solidFill>
              </a:rPr>
              <a:t>Maar ….</a:t>
            </a:r>
          </a:p>
        </p:txBody>
      </p:sp>
      <p:sp>
        <p:nvSpPr>
          <p:cNvPr id="3" name="Tijdelijke aanduiding voor inhoud 2">
            <a:extLst>
              <a:ext uri="{FF2B5EF4-FFF2-40B4-BE49-F238E27FC236}">
                <a16:creationId xmlns:a16="http://schemas.microsoft.com/office/drawing/2014/main" id="{869A66BE-EEA9-46E1-815A-E74F08CA57BE}"/>
              </a:ext>
            </a:extLst>
          </p:cNvPr>
          <p:cNvSpPr>
            <a:spLocks noGrp="1"/>
          </p:cNvSpPr>
          <p:nvPr>
            <p:ph sz="half" idx="1"/>
          </p:nvPr>
        </p:nvSpPr>
        <p:spPr>
          <a:xfrm>
            <a:off x="4380855" y="856034"/>
            <a:ext cx="3427283" cy="5223753"/>
          </a:xfrm>
        </p:spPr>
        <p:txBody>
          <a:bodyPr>
            <a:normAutofit/>
          </a:bodyPr>
          <a:lstStyle/>
          <a:p>
            <a:endParaRPr lang="nl-NL" sz="2000" dirty="0"/>
          </a:p>
          <a:p>
            <a:r>
              <a:rPr lang="nl-NL" sz="3200" dirty="0"/>
              <a:t>Berekend op koopkrachtpari-teit: China: $504 miljard</a:t>
            </a:r>
          </a:p>
          <a:p>
            <a:endParaRPr lang="nl-NL" sz="3200" dirty="0"/>
          </a:p>
          <a:p>
            <a:r>
              <a:rPr lang="nl-NL" sz="3200" dirty="0"/>
              <a:t>VS: van $732 miljard &gt; $215 miljard aan zorg voor veteranen</a:t>
            </a:r>
          </a:p>
        </p:txBody>
      </p:sp>
      <p:cxnSp>
        <p:nvCxnSpPr>
          <p:cNvPr id="14" name="Straight Connector 1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ijdelijke aanduiding voor inhoud 6">
            <a:extLst>
              <a:ext uri="{FF2B5EF4-FFF2-40B4-BE49-F238E27FC236}">
                <a16:creationId xmlns:a16="http://schemas.microsoft.com/office/drawing/2014/main" id="{FAE8B6A8-586E-43ED-B091-517A6043ADA5}"/>
              </a:ext>
            </a:extLst>
          </p:cNvPr>
          <p:cNvSpPr>
            <a:spLocks noGrp="1"/>
          </p:cNvSpPr>
          <p:nvPr>
            <p:ph sz="half" idx="2"/>
          </p:nvPr>
        </p:nvSpPr>
        <p:spPr>
          <a:xfrm>
            <a:off x="8451604" y="1274323"/>
            <a:ext cx="3197701" cy="5107022"/>
          </a:xfrm>
        </p:spPr>
        <p:txBody>
          <a:bodyPr>
            <a:normAutofit/>
          </a:bodyPr>
          <a:lstStyle/>
          <a:p>
            <a:pPr marL="0" indent="0" fontAlgn="base">
              <a:buNone/>
            </a:pPr>
            <a:r>
              <a:rPr lang="nl-NL" sz="2000" i="1" dirty="0"/>
              <a:t>‘Een leger is gebouwd voor het gevecht. Ons leger moet […] zich concentreren op hoe te winnen wanneer er een beroep op wordt gedaan.’</a:t>
            </a:r>
          </a:p>
          <a:p>
            <a:pPr fontAlgn="base"/>
            <a:r>
              <a:rPr lang="nl-NL" sz="2000" dirty="0"/>
              <a:t>Xi Jinping Uit een beleidsspeech op het Partijcongres in 2017</a:t>
            </a:r>
          </a:p>
          <a:p>
            <a:endParaRPr lang="nl-NL" sz="2000" dirty="0"/>
          </a:p>
        </p:txBody>
      </p:sp>
    </p:spTree>
    <p:extLst>
      <p:ext uri="{BB962C8B-B14F-4D97-AF65-F5344CB8AC3E}">
        <p14:creationId xmlns:p14="http://schemas.microsoft.com/office/powerpoint/2010/main" val="1003430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2BC853E9-757E-4022-8C48-84C5CB337629}"/>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b="1789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791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127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0" name="Rectangle 13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Chinese President Xi Jinping aboard the Chinese destroyer Xining">
            <a:extLst>
              <a:ext uri="{FF2B5EF4-FFF2-40B4-BE49-F238E27FC236}">
                <a16:creationId xmlns:a16="http://schemas.microsoft.com/office/drawing/2014/main" id="{0EF0119A-5DEE-4B7D-AAD2-4D243970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68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4542E2AF-5C73-4E88-A7C5-2BAD4D861007}"/>
              </a:ext>
            </a:extLst>
          </p:cNvPr>
          <p:cNvSpPr>
            <a:spLocks noGrp="1"/>
          </p:cNvSpPr>
          <p:nvPr>
            <p:ph type="title" idx="4294967295"/>
          </p:nvPr>
        </p:nvSpPr>
        <p:spPr>
          <a:xfrm>
            <a:off x="7935402" y="743447"/>
            <a:ext cx="3445765" cy="3692028"/>
          </a:xfrm>
          <a:noFill/>
        </p:spPr>
        <p:txBody>
          <a:bodyPr vert="horz" lIns="91440" tIns="45720" rIns="91440" bIns="45720" rtlCol="0" anchor="b">
            <a:normAutofit/>
          </a:bodyPr>
          <a:lstStyle/>
          <a:p>
            <a:r>
              <a:rPr lang="en-US" sz="2100" b="1">
                <a:effectLst/>
              </a:rPr>
              <a:t>China has the world's largest navy — what now for the US?</a:t>
            </a:r>
            <a:br>
              <a:rPr lang="en-US" sz="2100" b="1">
                <a:effectLst/>
              </a:rPr>
            </a:br>
            <a:r>
              <a:rPr lang="en-US" sz="2100" b="0">
                <a:effectLst/>
              </a:rPr>
              <a:t>A US defense report estimates China has the world's largest naval fleet and is churning out new ships faster than ever. The US continues to have a technological edge, but China is becoming more capable close to home.</a:t>
            </a:r>
            <a:br>
              <a:rPr lang="en-US" sz="2100" b="0">
                <a:effectLst/>
              </a:rPr>
            </a:br>
            <a:endParaRPr lang="en-US" sz="2100"/>
          </a:p>
        </p:txBody>
      </p:sp>
    </p:spTree>
    <p:extLst>
      <p:ext uri="{BB962C8B-B14F-4D97-AF65-F5344CB8AC3E}">
        <p14:creationId xmlns:p14="http://schemas.microsoft.com/office/powerpoint/2010/main" val="13938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hina heeft nu &amp;#39;s werelds grootste marine - met nog een nieuw vliegdekschip  dat wordt gelanceerd">
            <a:extLst>
              <a:ext uri="{FF2B5EF4-FFF2-40B4-BE49-F238E27FC236}">
                <a16:creationId xmlns:a16="http://schemas.microsoft.com/office/drawing/2014/main" id="{D103A6D0-5894-4A4A-ABBA-4F93EF788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3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tellietbeelden: China bouwt oorlogsschepen VS na in woestijn | RTL Nieuws">
            <a:extLst>
              <a:ext uri="{FF2B5EF4-FFF2-40B4-BE49-F238E27FC236}">
                <a16:creationId xmlns:a16="http://schemas.microsoft.com/office/drawing/2014/main" id="{91AC8042-5E0C-4A68-9B9A-CE786A6E4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3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litaire voertuigen met daarop de hypersonische raket DF-17.  Beeld EPA">
            <a:extLst>
              <a:ext uri="{FF2B5EF4-FFF2-40B4-BE49-F238E27FC236}">
                <a16:creationId xmlns:a16="http://schemas.microsoft.com/office/drawing/2014/main" id="{000223DF-835A-410A-8C63-D01121CA1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3" b="1296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57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79D9E-A08B-474A-ADA2-204E2BCCDB4C}"/>
              </a:ext>
            </a:extLst>
          </p:cNvPr>
          <p:cNvSpPr>
            <a:spLocks noGrp="1"/>
          </p:cNvSpPr>
          <p:nvPr>
            <p:ph type="title"/>
          </p:nvPr>
        </p:nvSpPr>
        <p:spPr>
          <a:xfrm>
            <a:off x="841248" y="548640"/>
            <a:ext cx="3600860" cy="5431536"/>
          </a:xfrm>
        </p:spPr>
        <p:txBody>
          <a:bodyPr>
            <a:normAutofit/>
          </a:bodyPr>
          <a:lstStyle/>
          <a:p>
            <a:r>
              <a:rPr lang="nl-NL" sz="4000" dirty="0"/>
              <a:t>Standplaatsge-bondenheid</a:t>
            </a:r>
          </a:p>
        </p:txBody>
      </p:sp>
      <p:sp>
        <p:nvSpPr>
          <p:cNvPr id="3" name="Tijdelijke aanduiding voor inhoud 2">
            <a:extLst>
              <a:ext uri="{FF2B5EF4-FFF2-40B4-BE49-F238E27FC236}">
                <a16:creationId xmlns:a16="http://schemas.microsoft.com/office/drawing/2014/main" id="{6BE6B76F-B280-42E2-993B-23E2BC2C285E}"/>
              </a:ext>
            </a:extLst>
          </p:cNvPr>
          <p:cNvSpPr>
            <a:spLocks noGrp="1"/>
          </p:cNvSpPr>
          <p:nvPr>
            <p:ph idx="1"/>
          </p:nvPr>
        </p:nvSpPr>
        <p:spPr>
          <a:xfrm>
            <a:off x="5126418" y="552091"/>
            <a:ext cx="6224335" cy="5431536"/>
          </a:xfrm>
        </p:spPr>
        <p:txBody>
          <a:bodyPr anchor="ctr">
            <a:normAutofit/>
          </a:bodyPr>
          <a:lstStyle/>
          <a:p>
            <a:pPr marL="0" indent="0">
              <a:buNone/>
            </a:pPr>
            <a:r>
              <a:rPr lang="nl-NL" sz="2400" dirty="0"/>
              <a:t>De kandidaat kan: </a:t>
            </a:r>
          </a:p>
          <a:p>
            <a:pPr marL="0" indent="0">
              <a:buNone/>
            </a:pPr>
            <a:r>
              <a:rPr lang="nl-NL" sz="2400" dirty="0"/>
              <a:t>15 Menselijk gedrag (denken en doen) </a:t>
            </a:r>
            <a:r>
              <a:rPr lang="nl-NL" sz="2400" dirty="0">
                <a:solidFill>
                  <a:srgbClr val="FF0000"/>
                </a:solidFill>
              </a:rPr>
              <a:t>in het verleden</a:t>
            </a:r>
            <a:r>
              <a:rPr lang="nl-NL" sz="2400" dirty="0"/>
              <a:t> verklaren vanuit de </a:t>
            </a:r>
            <a:r>
              <a:rPr lang="nl-NL" sz="2400" dirty="0">
                <a:solidFill>
                  <a:srgbClr val="FF0000"/>
                </a:solidFill>
              </a:rPr>
              <a:t>toen </a:t>
            </a:r>
            <a:r>
              <a:rPr lang="nl-NL" sz="2400" dirty="0"/>
              <a:t>en </a:t>
            </a:r>
            <a:r>
              <a:rPr lang="nl-NL" sz="2400" dirty="0">
                <a:solidFill>
                  <a:srgbClr val="FF0000"/>
                </a:solidFill>
              </a:rPr>
              <a:t>daar </a:t>
            </a:r>
            <a:r>
              <a:rPr lang="nl-NL" sz="2400" dirty="0"/>
              <a:t>bekende en geaccepteerde kennis en </a:t>
            </a:r>
            <a:r>
              <a:rPr lang="nl-NL" sz="2400" dirty="0">
                <a:solidFill>
                  <a:srgbClr val="FF0000"/>
                </a:solidFill>
              </a:rPr>
              <a:t>waarden </a:t>
            </a:r>
            <a:r>
              <a:rPr lang="nl-NL" sz="2400" dirty="0"/>
              <a:t>en vanuit </a:t>
            </a:r>
            <a:r>
              <a:rPr lang="nl-NL" sz="2400" dirty="0">
                <a:solidFill>
                  <a:srgbClr val="FF0000"/>
                </a:solidFill>
              </a:rPr>
              <a:t>de identiteit </a:t>
            </a:r>
            <a:r>
              <a:rPr lang="nl-NL" sz="2400" dirty="0"/>
              <a:t>van individuen en groepen die in die tijd en/of op die plaats leefden en hierbij rekening houden met verschillende factoren die de standplaatsgebondenheid van mensen of een groep bepalen. (Bijvoorbeeld: </a:t>
            </a:r>
            <a:r>
              <a:rPr lang="nl-NL" sz="2400" dirty="0">
                <a:solidFill>
                  <a:srgbClr val="FF0000"/>
                </a:solidFill>
              </a:rPr>
              <a:t>waardesystemen</a:t>
            </a:r>
            <a:r>
              <a:rPr lang="nl-NL" sz="2400" dirty="0"/>
              <a:t>, politieke, sociaaleconomische en culturele oriëntatie, kennis, gender, karakter, toevallige factoren)</a:t>
            </a:r>
          </a:p>
        </p:txBody>
      </p:sp>
    </p:spTree>
    <p:extLst>
      <p:ext uri="{BB962C8B-B14F-4D97-AF65-F5344CB8AC3E}">
        <p14:creationId xmlns:p14="http://schemas.microsoft.com/office/powerpoint/2010/main" val="2268338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beelding met binnen, plafond, persoon, staand&#10;&#10;Automatisch gegenereerde beschrijving">
            <a:extLst>
              <a:ext uri="{FF2B5EF4-FFF2-40B4-BE49-F238E27FC236}">
                <a16:creationId xmlns:a16="http://schemas.microsoft.com/office/drawing/2014/main" id="{2CAFB44B-EAB0-406C-BBEA-3EC0270C7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298"/>
          <a:stretch/>
        </p:blipFill>
        <p:spPr bwMode="auto">
          <a:xfrm>
            <a:off x="3523488"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el 4">
            <a:extLst>
              <a:ext uri="{FF2B5EF4-FFF2-40B4-BE49-F238E27FC236}">
                <a16:creationId xmlns:a16="http://schemas.microsoft.com/office/drawing/2014/main" id="{D92CE7A3-1D7C-4AB3-8E3A-B2B5740A45D5}"/>
              </a:ext>
            </a:extLst>
          </p:cNvPr>
          <p:cNvSpPr>
            <a:spLocks noGrp="1"/>
          </p:cNvSpPr>
          <p:nvPr>
            <p:ph type="title"/>
          </p:nvPr>
        </p:nvSpPr>
        <p:spPr>
          <a:xfrm>
            <a:off x="371094" y="1161288"/>
            <a:ext cx="3438144" cy="1124712"/>
          </a:xfrm>
        </p:spPr>
        <p:txBody>
          <a:bodyPr anchor="b">
            <a:normAutofit/>
          </a:bodyPr>
          <a:lstStyle/>
          <a:p>
            <a:r>
              <a:rPr lang="nl-NL" sz="2400" i="1" dirty="0"/>
              <a:t>Het is naïef om nog te spreken over de ‘opkomst’ van China. </a:t>
            </a:r>
            <a:r>
              <a:rPr lang="nl-NL" sz="2400" i="1" dirty="0">
                <a:solidFill>
                  <a:srgbClr val="FF0000"/>
                </a:solidFill>
              </a:rPr>
              <a:t>China is er…</a:t>
            </a:r>
          </a:p>
        </p:txBody>
      </p:sp>
      <p:sp>
        <p:nvSpPr>
          <p:cNvPr id="80" name="Rectangle 7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 name="Rectangle 8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86A8D40E-088C-443F-953B-E3841A90840A}"/>
              </a:ext>
            </a:extLst>
          </p:cNvPr>
          <p:cNvSpPr>
            <a:spLocks noGrp="1"/>
          </p:cNvSpPr>
          <p:nvPr>
            <p:ph idx="1"/>
          </p:nvPr>
        </p:nvSpPr>
        <p:spPr>
          <a:xfrm>
            <a:off x="371094" y="2718054"/>
            <a:ext cx="3438906" cy="3207258"/>
          </a:xfrm>
        </p:spPr>
        <p:txBody>
          <a:bodyPr anchor="t">
            <a:normAutofit/>
          </a:bodyPr>
          <a:lstStyle/>
          <a:p>
            <a:r>
              <a:rPr lang="nl-NL" sz="1700" b="1"/>
              <a:t>Soft Power</a:t>
            </a:r>
            <a:r>
              <a:rPr lang="nl-NL" sz="1700"/>
              <a:t>: de officiële kanalen</a:t>
            </a:r>
          </a:p>
          <a:p>
            <a:r>
              <a:rPr lang="nl-NL" sz="1700" b="1"/>
              <a:t>Sharp Power</a:t>
            </a:r>
            <a:r>
              <a:rPr lang="nl-NL" sz="1700"/>
              <a:t>: duister handwerk</a:t>
            </a:r>
          </a:p>
          <a:p>
            <a:r>
              <a:rPr lang="nl-NL" sz="1700" b="1"/>
              <a:t>Hard Power</a:t>
            </a:r>
            <a:r>
              <a:rPr lang="nl-NL" sz="1700"/>
              <a:t>: dreiging en dwang</a:t>
            </a:r>
          </a:p>
          <a:p>
            <a:r>
              <a:rPr lang="nl-NL" sz="1700" b="1"/>
              <a:t>Buying Power</a:t>
            </a:r>
            <a:r>
              <a:rPr lang="nl-NL" sz="1700"/>
              <a:t>: openstaande rekeningen</a:t>
            </a:r>
          </a:p>
          <a:p>
            <a:r>
              <a:rPr lang="nl-NL" sz="1700" b="1"/>
              <a:t>Tech Power</a:t>
            </a:r>
            <a:r>
              <a:rPr lang="nl-NL" sz="1700"/>
              <a:t>: ‘op naar de sterren’</a:t>
            </a:r>
          </a:p>
          <a:p>
            <a:endParaRPr lang="nl-NL" sz="1700"/>
          </a:p>
          <a:p>
            <a:pPr marL="0" indent="0">
              <a:buNone/>
            </a:pPr>
            <a:endParaRPr lang="nl-NL" sz="1700" dirty="0"/>
          </a:p>
        </p:txBody>
      </p:sp>
    </p:spTree>
    <p:extLst>
      <p:ext uri="{BB962C8B-B14F-4D97-AF65-F5344CB8AC3E}">
        <p14:creationId xmlns:p14="http://schemas.microsoft.com/office/powerpoint/2010/main" val="1439121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4E8D1F-DAA7-4EAD-BA00-770701D319B6}"/>
              </a:ext>
            </a:extLst>
          </p:cNvPr>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SOFT POWER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89E1EEC-AE14-41E4-BEA3-45E64FD1ED64}"/>
              </a:ext>
            </a:extLst>
          </p:cNvPr>
          <p:cNvSpPr>
            <a:spLocks noGrp="1"/>
          </p:cNvSpPr>
          <p:nvPr>
            <p:ph idx="4294967295"/>
          </p:nvPr>
        </p:nvSpPr>
        <p:spPr>
          <a:xfrm>
            <a:off x="838200" y="1929384"/>
            <a:ext cx="10515600" cy="4251960"/>
          </a:xfrm>
        </p:spPr>
        <p:txBody>
          <a:bodyPr vert="horz" lIns="91440" tIns="45720" rIns="91440" bIns="45720" rtlCol="0">
            <a:normAutofit/>
          </a:bodyPr>
          <a:lstStyle/>
          <a:p>
            <a:pPr marL="0"/>
            <a:endParaRPr lang="en-US" sz="2200" dirty="0"/>
          </a:p>
          <a:p>
            <a:pPr marL="0" indent="0">
              <a:buNone/>
            </a:pPr>
            <a:r>
              <a:rPr lang="en-US" i="1" dirty="0"/>
              <a:t>“DE AMERIKAANSE EEUW WERD O.A. GEKENMERKT DOOR DWAZE OORLOGEN, IDEOLOGISCHE ONBUIGZAAMHEID EN STEUN AAN ENKELE ZEER ONFRISSE REGIMES.</a:t>
            </a:r>
          </a:p>
          <a:p>
            <a:pPr marL="0" indent="0">
              <a:buNone/>
            </a:pPr>
            <a:r>
              <a:rPr lang="en-US" i="1" dirty="0"/>
              <a:t>TOCH WAS DE GEHECHTHEID AAN AMERIKAANS LEIDERSCHAP NIET ALLEEN EEN KWESTIE VAN DWANG. ER WAS OOK RESPECT VOOR HET POLITIEKE SYSTEEM DAT , ONDANKS ALLE GEBREKEN, MENSEN OVER DE HELE WERELD, ONDER WIE MILJOENEN CHINEZEN, HOOP GAF OP MEER VRIJHEID.</a:t>
            </a:r>
          </a:p>
          <a:p>
            <a:pPr marL="0" indent="0">
              <a:buNone/>
            </a:pPr>
            <a:r>
              <a:rPr lang="en-US" i="1" dirty="0"/>
              <a:t>HET ZELFDE GELDT NIET VOOR CHINA”</a:t>
            </a:r>
          </a:p>
        </p:txBody>
      </p:sp>
    </p:spTree>
    <p:extLst>
      <p:ext uri="{BB962C8B-B14F-4D97-AF65-F5344CB8AC3E}">
        <p14:creationId xmlns:p14="http://schemas.microsoft.com/office/powerpoint/2010/main" val="4224475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7A7109A-96F5-40DE-BF80-DC68747C5AC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6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088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hina's Civilian Army">
            <a:extLst>
              <a:ext uri="{FF2B5EF4-FFF2-40B4-BE49-F238E27FC236}">
                <a16:creationId xmlns:a16="http://schemas.microsoft.com/office/drawing/2014/main" id="{8E4AD24D-9DCE-4CB0-9195-5FE0FC5B3C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82738" y="1844675"/>
            <a:ext cx="2905125" cy="4449763"/>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descr="Wolf Warrior Diplomacy">
            <a:extLst>
              <a:ext uri="{FF2B5EF4-FFF2-40B4-BE49-F238E27FC236}">
                <a16:creationId xmlns:a16="http://schemas.microsoft.com/office/drawing/2014/main" id="{2B139732-46D5-4483-B5D1-4F2B2F29B8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49775" y="1844675"/>
            <a:ext cx="6056313" cy="4449763"/>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A370ACE-B3F5-4097-B859-60CA8AD68972}"/>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WOLF WARRIOR DIPLOMACY</a:t>
            </a:r>
          </a:p>
        </p:txBody>
      </p:sp>
    </p:spTree>
    <p:extLst>
      <p:ext uri="{BB962C8B-B14F-4D97-AF65-F5344CB8AC3E}">
        <p14:creationId xmlns:p14="http://schemas.microsoft.com/office/powerpoint/2010/main" val="743515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1FE130-3E3D-480F-A66B-D655DEB11743}"/>
              </a:ext>
            </a:extLst>
          </p:cNvPr>
          <p:cNvSpPr>
            <a:spLocks noGrp="1"/>
          </p:cNvSpPr>
          <p:nvPr>
            <p:ph idx="4294967295"/>
          </p:nvPr>
        </p:nvSpPr>
        <p:spPr>
          <a:xfrm>
            <a:off x="0" y="1825625"/>
            <a:ext cx="10515600" cy="4351338"/>
          </a:xfrm>
        </p:spPr>
        <p:txBody>
          <a:bodyPr/>
          <a:lstStyle/>
          <a:p>
            <a:r>
              <a:rPr lang="nl-NL" dirty="0">
                <a:hlinkClick r:id="rId2"/>
              </a:rPr>
              <a:t>https://www.vpro.nl/programmas/tegenlicht/kijk/afleveringen/2022-2023/de-wereldkaart-volgens-china.html</a:t>
            </a:r>
            <a:endParaRPr lang="nl-NL" dirty="0"/>
          </a:p>
          <a:p>
            <a:pPr marL="0" indent="0">
              <a:buNone/>
            </a:pPr>
            <a:endParaRPr lang="nl-NL" dirty="0"/>
          </a:p>
        </p:txBody>
      </p:sp>
    </p:spTree>
    <p:extLst>
      <p:ext uri="{BB962C8B-B14F-4D97-AF65-F5344CB8AC3E}">
        <p14:creationId xmlns:p14="http://schemas.microsoft.com/office/powerpoint/2010/main" val="1099315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1ED2794-B421-4734-AE8A-2AAFF5ED6FB1}"/>
              </a:ext>
            </a:extLst>
          </p:cNvPr>
          <p:cNvSpPr/>
          <p:nvPr/>
        </p:nvSpPr>
        <p:spPr>
          <a:xfrm>
            <a:off x="3048000" y="3105835"/>
            <a:ext cx="6096000" cy="646331"/>
          </a:xfrm>
          <a:prstGeom prst="rect">
            <a:avLst/>
          </a:prstGeom>
        </p:spPr>
        <p:txBody>
          <a:bodyPr>
            <a:spAutoFit/>
          </a:bodyPr>
          <a:lstStyle/>
          <a:p>
            <a:r>
              <a:rPr lang="nl-NL" dirty="0">
                <a:hlinkClick r:id="rId2"/>
              </a:rPr>
              <a:t>https://www.nrc.nl/nieuws/2020/09/11/argwaan-alom-maar-hoe-groot-is-de-chinese-macht-nou-werkelijk-a4011508</a:t>
            </a:r>
            <a:endParaRPr lang="nl-NL" dirty="0"/>
          </a:p>
        </p:txBody>
      </p:sp>
    </p:spTree>
    <p:extLst>
      <p:ext uri="{BB962C8B-B14F-4D97-AF65-F5344CB8AC3E}">
        <p14:creationId xmlns:p14="http://schemas.microsoft.com/office/powerpoint/2010/main" val="3169013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‘CHINESE’ PERSPECTIEF:</a:t>
            </a:r>
            <a:br>
              <a:rPr lang="nl-NL" dirty="0"/>
            </a:br>
            <a:endParaRPr lang="nl-NL" dirty="0"/>
          </a:p>
        </p:txBody>
      </p:sp>
      <p:sp>
        <p:nvSpPr>
          <p:cNvPr id="3" name="Tijdelijke aanduiding voor inhoud 2"/>
          <p:cNvSpPr>
            <a:spLocks noGrp="1"/>
          </p:cNvSpPr>
          <p:nvPr>
            <p:ph idx="1"/>
          </p:nvPr>
        </p:nvSpPr>
        <p:spPr/>
        <p:txBody>
          <a:bodyPr/>
          <a:lstStyle/>
          <a:p>
            <a:pPr marL="0" indent="0">
              <a:buNone/>
            </a:pPr>
            <a:endParaRPr lang="nl-NL" dirty="0"/>
          </a:p>
          <a:p>
            <a:r>
              <a:rPr lang="nl-NL" dirty="0"/>
              <a:t>GEEN OPKOMST, MAAR </a:t>
            </a:r>
            <a:r>
              <a:rPr lang="nl-NL" u="sng" dirty="0"/>
              <a:t>TERUGKEER / </a:t>
            </a:r>
          </a:p>
          <a:p>
            <a:pPr marL="0" indent="0">
              <a:buNone/>
            </a:pPr>
            <a:r>
              <a:rPr lang="nl-NL" dirty="0"/>
              <a:t>   </a:t>
            </a:r>
            <a:r>
              <a:rPr lang="nl-NL" u="sng" dirty="0"/>
              <a:t>WEDERGEBOORTE</a:t>
            </a:r>
          </a:p>
          <a:p>
            <a:r>
              <a:rPr lang="nl-NL" dirty="0"/>
              <a:t>ALS WERELDMACHT &gt; EIGEN CHINESE </a:t>
            </a:r>
          </a:p>
          <a:p>
            <a:pPr marL="0" indent="0">
              <a:buNone/>
            </a:pPr>
            <a:r>
              <a:rPr lang="nl-NL" dirty="0"/>
              <a:t>   WAARDEN ZIJN LEIDEND</a:t>
            </a:r>
          </a:p>
          <a:p>
            <a:r>
              <a:rPr lang="nl-NL" dirty="0"/>
              <a:t>WESTEN MOET OPHOUDEN CHINA (alleen) </a:t>
            </a:r>
          </a:p>
          <a:p>
            <a:pPr marL="0" indent="0">
              <a:buNone/>
            </a:pPr>
            <a:r>
              <a:rPr lang="nl-NL" dirty="0"/>
              <a:t>   VANUIT WESTERS PERSPECTIEF TE BEKIJKEN.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458" y="1055802"/>
            <a:ext cx="3521206" cy="5121161"/>
          </a:xfrm>
          <a:prstGeom prst="rect">
            <a:avLst/>
          </a:prstGeom>
        </p:spPr>
      </p:pic>
    </p:spTree>
    <p:extLst>
      <p:ext uri="{BB962C8B-B14F-4D97-AF65-F5344CB8AC3E}">
        <p14:creationId xmlns:p14="http://schemas.microsoft.com/office/powerpoint/2010/main" val="3460832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EE9D5C-6830-4D76-84F4-07923541800E}"/>
              </a:ext>
            </a:extLst>
          </p:cNvPr>
          <p:cNvSpPr>
            <a:spLocks noGrp="1"/>
          </p:cNvSpPr>
          <p:nvPr>
            <p:ph idx="4294967295"/>
          </p:nvPr>
        </p:nvSpPr>
        <p:spPr>
          <a:xfrm>
            <a:off x="838200" y="1929384"/>
            <a:ext cx="10515600" cy="4251960"/>
          </a:xfrm>
        </p:spPr>
        <p:txBody>
          <a:bodyPr vert="horz" lIns="91440" tIns="45720" rIns="91440" bIns="45720" rtlCol="0">
            <a:normAutofit/>
          </a:bodyPr>
          <a:lstStyle/>
          <a:p>
            <a:pPr marL="0" indent="0">
              <a:buNone/>
            </a:pPr>
            <a:endParaRPr lang="en-US" i="1" dirty="0"/>
          </a:p>
          <a:p>
            <a:pPr marL="0" indent="0">
              <a:buNone/>
            </a:pPr>
            <a:r>
              <a:rPr lang="en-US" i="1" dirty="0"/>
              <a:t>TERWIJL IN HET WESTERSE PERSPECTIEF DE AFGELOPEN EEUWEN EEN GLORIETIJD VORMDEN, WAREN ZIJ VANUIT HET OOSTERSE PERSPECTIEF EEN TIJD VAN ZWAKTE EN DUISTERNIS. EEN </a:t>
            </a:r>
            <a:r>
              <a:rPr lang="en-US" b="1" i="1" dirty="0"/>
              <a:t>DARK AGE </a:t>
            </a:r>
            <a:r>
              <a:rPr lang="en-US" i="1" dirty="0"/>
              <a:t>(…)HET VERHAAL VAN HET HEDEN IS VOOR HET OOSTEN EEN VERHAAL VAN ONTWAKEN, VAN </a:t>
            </a:r>
            <a:r>
              <a:rPr lang="en-US" b="1" i="1" dirty="0"/>
              <a:t>RENAISSANCE</a:t>
            </a:r>
            <a:r>
              <a:rPr lang="en-US" i="1" dirty="0"/>
              <a:t>.’</a:t>
            </a:r>
          </a:p>
          <a:p>
            <a:endParaRPr lang="en-US" sz="2200" dirty="0"/>
          </a:p>
        </p:txBody>
      </p:sp>
    </p:spTree>
    <p:extLst>
      <p:ext uri="{BB962C8B-B14F-4D97-AF65-F5344CB8AC3E}">
        <p14:creationId xmlns:p14="http://schemas.microsoft.com/office/powerpoint/2010/main" val="2706438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638E-966D-4667-9EA5-390E5EE572CF}"/>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WORDT CHINA ZOALS WIJ ..??</a:t>
            </a:r>
          </a:p>
        </p:txBody>
      </p:sp>
      <p:pic>
        <p:nvPicPr>
          <p:cNvPr id="4" name="Picture 2" descr="Francis Fukuyama and the End of  History">
            <a:extLst>
              <a:ext uri="{FF2B5EF4-FFF2-40B4-BE49-F238E27FC236}">
                <a16:creationId xmlns:a16="http://schemas.microsoft.com/office/drawing/2014/main" id="{5341691F-CB05-410C-A61E-4ACCBAEF6A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202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4C4F-2A9D-40D6-9649-B08D6C671A80}"/>
              </a:ext>
            </a:extLst>
          </p:cNvPr>
          <p:cNvSpPr>
            <a:spLocks noGrp="1"/>
          </p:cNvSpPr>
          <p:nvPr>
            <p:ph type="title" idx="4294967295"/>
          </p:nvPr>
        </p:nvSpPr>
        <p:spPr>
          <a:xfrm>
            <a:off x="808638" y="386930"/>
            <a:ext cx="9236700" cy="1188950"/>
          </a:xfrm>
        </p:spPr>
        <p:txBody>
          <a:bodyPr vert="horz" lIns="91440" tIns="45720" rIns="91440" bIns="45720" rtlCol="0" anchor="b">
            <a:normAutofit/>
          </a:bodyPr>
          <a:lstStyle/>
          <a:p>
            <a:r>
              <a:rPr lang="en-US" sz="5400" kern="1200">
                <a:solidFill>
                  <a:schemeClr val="tx1"/>
                </a:solidFill>
                <a:latin typeface="+mj-lt"/>
                <a:ea typeface="+mj-ea"/>
                <a:cs typeface="+mj-cs"/>
              </a:rPr>
              <a:t>PERSPECTIEVEN… / WAARDEN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D36F18-BBB9-4033-B900-EA7D57A1AD9D}"/>
              </a:ext>
            </a:extLst>
          </p:cNvPr>
          <p:cNvSpPr>
            <a:spLocks noGrp="1"/>
          </p:cNvSpPr>
          <p:nvPr>
            <p:ph idx="4294967295"/>
          </p:nvPr>
        </p:nvSpPr>
        <p:spPr>
          <a:xfrm>
            <a:off x="793660" y="2599509"/>
            <a:ext cx="10143668" cy="3435531"/>
          </a:xfrm>
        </p:spPr>
        <p:txBody>
          <a:bodyPr vert="horz" lIns="91440" tIns="45720" rIns="91440" bIns="45720" rtlCol="0" anchor="ctr">
            <a:normAutofit/>
          </a:bodyPr>
          <a:lstStyle/>
          <a:p>
            <a:r>
              <a:rPr lang="en-US" sz="2200" dirty="0"/>
              <a:t>   WESTEN: </a:t>
            </a:r>
          </a:p>
          <a:p>
            <a:pPr>
              <a:buFontTx/>
              <a:buChar char="-"/>
            </a:pPr>
            <a:r>
              <a:rPr lang="en-US" sz="2200" dirty="0"/>
              <a:t>VRIJHEID, DEMOCRATIE, INTERNATIONAAL RECHT, </a:t>
            </a:r>
          </a:p>
          <a:p>
            <a:pPr>
              <a:buFontTx/>
              <a:buChar char="-"/>
            </a:pPr>
            <a:r>
              <a:rPr lang="en-US" sz="2200" dirty="0"/>
              <a:t>INTERNATIONALE  INSTITUTIES, MENSENRECHTEN, </a:t>
            </a:r>
          </a:p>
          <a:p>
            <a:pPr>
              <a:buFontTx/>
              <a:buChar char="-"/>
            </a:pPr>
            <a:r>
              <a:rPr lang="en-US" sz="2200" dirty="0"/>
              <a:t>VRIJE MARKTECONOMIE.</a:t>
            </a:r>
          </a:p>
          <a:p>
            <a:pPr marL="0"/>
            <a:endParaRPr lang="en-US" sz="2200" dirty="0"/>
          </a:p>
          <a:p>
            <a:r>
              <a:rPr lang="en-US" sz="2200" dirty="0"/>
              <a:t>CHINA:</a:t>
            </a:r>
          </a:p>
          <a:p>
            <a:pPr marL="0" indent="0">
              <a:buNone/>
            </a:pPr>
            <a:r>
              <a:rPr lang="en-US" sz="2200" dirty="0"/>
              <a:t>-  AUTORITAIR, STAATS-KAPITALISTISCH, ANDER IDEE VAN  </a:t>
            </a:r>
          </a:p>
          <a:p>
            <a:pPr marL="0" indent="0">
              <a:buNone/>
            </a:pPr>
            <a:r>
              <a:rPr lang="en-US" sz="2200" dirty="0"/>
              <a:t>    MENSENRECHTEN</a:t>
            </a:r>
          </a:p>
        </p:txBody>
      </p:sp>
    </p:spTree>
    <p:extLst>
      <p:ext uri="{BB962C8B-B14F-4D97-AF65-F5344CB8AC3E}">
        <p14:creationId xmlns:p14="http://schemas.microsoft.com/office/powerpoint/2010/main" val="227996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B8008-0C97-4D5E-B76C-C3060BAD5002}"/>
              </a:ext>
            </a:extLst>
          </p:cNvPr>
          <p:cNvSpPr>
            <a:spLocks noGrp="1"/>
          </p:cNvSpPr>
          <p:nvPr>
            <p:ph type="title"/>
          </p:nvPr>
        </p:nvSpPr>
        <p:spPr>
          <a:xfrm>
            <a:off x="4965430" y="629268"/>
            <a:ext cx="6586491" cy="1286160"/>
          </a:xfrm>
        </p:spPr>
        <p:txBody>
          <a:bodyPr anchor="b">
            <a:normAutofit/>
          </a:bodyPr>
          <a:lstStyle/>
          <a:p>
            <a:r>
              <a:rPr lang="nl-NL" dirty="0"/>
              <a:t>Standplaatsgebondenheid</a:t>
            </a:r>
          </a:p>
        </p:txBody>
      </p:sp>
      <p:sp>
        <p:nvSpPr>
          <p:cNvPr id="3" name="Tijdelijke aanduiding voor inhoud 2">
            <a:extLst>
              <a:ext uri="{FF2B5EF4-FFF2-40B4-BE49-F238E27FC236}">
                <a16:creationId xmlns:a16="http://schemas.microsoft.com/office/drawing/2014/main" id="{0D0B3ACD-1EB7-489B-975F-4AB77B8D5448}"/>
              </a:ext>
            </a:extLst>
          </p:cNvPr>
          <p:cNvSpPr>
            <a:spLocks noGrp="1"/>
          </p:cNvSpPr>
          <p:nvPr>
            <p:ph idx="1"/>
          </p:nvPr>
        </p:nvSpPr>
        <p:spPr>
          <a:xfrm>
            <a:off x="4965431" y="2438400"/>
            <a:ext cx="6586489" cy="3785419"/>
          </a:xfrm>
        </p:spPr>
        <p:txBody>
          <a:bodyPr>
            <a:noAutofit/>
          </a:bodyPr>
          <a:lstStyle/>
          <a:p>
            <a:pPr marL="0" indent="0">
              <a:buNone/>
            </a:pPr>
            <a:endParaRPr lang="nl-NL" i="1" dirty="0"/>
          </a:p>
          <a:p>
            <a:pPr marL="0" indent="0">
              <a:buNone/>
            </a:pPr>
            <a:endParaRPr lang="nl-NL" i="1" dirty="0"/>
          </a:p>
          <a:p>
            <a:pPr marL="0" indent="0">
              <a:buNone/>
            </a:pPr>
            <a:r>
              <a:rPr lang="nl-NL" i="1" dirty="0"/>
              <a:t>‘Ontmoeting met andere culturen en tijden / andere culturen in andere tijden is altijd manier om eigen tijd / cultuur tegen het licht te houden.’</a:t>
            </a:r>
          </a:p>
          <a:p>
            <a:pPr marL="0" indent="0">
              <a:buNone/>
            </a:pPr>
            <a:endParaRPr lang="nl-NL" dirty="0"/>
          </a:p>
        </p:txBody>
      </p:sp>
      <p:pic>
        <p:nvPicPr>
          <p:cNvPr id="1026" name="Picture 2" descr="bol.com | Hoe de wereld denkt, Julian Baggini | 9789046824283 | Boeken">
            <a:extLst>
              <a:ext uri="{FF2B5EF4-FFF2-40B4-BE49-F238E27FC236}">
                <a16:creationId xmlns:a16="http://schemas.microsoft.com/office/drawing/2014/main" id="{1C257FBD-5AA3-42F0-A170-E1811E89F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3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59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E89F70F-CC4F-4169-A717-B713D46DFDF8}"/>
              </a:ext>
            </a:extLst>
          </p:cNvPr>
          <p:cNvSpPr>
            <a:spLocks noGrp="1"/>
          </p:cNvSpPr>
          <p:nvPr>
            <p:ph type="title"/>
          </p:nvPr>
        </p:nvSpPr>
        <p:spPr>
          <a:xfrm>
            <a:off x="1115568" y="548640"/>
            <a:ext cx="10168128" cy="1179576"/>
          </a:xfrm>
        </p:spPr>
        <p:txBody>
          <a:bodyPr>
            <a:normAutofit/>
          </a:bodyPr>
          <a:lstStyle/>
          <a:p>
            <a:r>
              <a:rPr lang="nl-NL" sz="3700"/>
              <a:t>Modernisering is verwestersing (?)</a:t>
            </a:r>
            <a:br>
              <a:rPr lang="nl-NL" sz="3700" dirty="0"/>
            </a:br>
            <a:endParaRPr lang="nl-NL" sz="3700" dirty="0"/>
          </a:p>
        </p:txBody>
      </p:sp>
      <p:sp>
        <p:nvSpPr>
          <p:cNvPr id="77" name="Rectangle 7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Afbeeldingsresultaat voor document number 9 china">
            <a:extLst>
              <a:ext uri="{FF2B5EF4-FFF2-40B4-BE49-F238E27FC236}">
                <a16:creationId xmlns:a16="http://schemas.microsoft.com/office/drawing/2014/main" id="{5721D64A-4CEA-4454-80AF-948416675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56" r="2235" b="-1"/>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1888DB92-AE0B-43C3-B151-18585F7C8F8A}"/>
              </a:ext>
            </a:extLst>
          </p:cNvPr>
          <p:cNvSpPr>
            <a:spLocks noGrp="1"/>
          </p:cNvSpPr>
          <p:nvPr>
            <p:ph idx="1"/>
          </p:nvPr>
        </p:nvSpPr>
        <p:spPr>
          <a:xfrm>
            <a:off x="7411453" y="2478024"/>
            <a:ext cx="3872243" cy="3694176"/>
          </a:xfrm>
        </p:spPr>
        <p:txBody>
          <a:bodyPr anchor="ctr">
            <a:noAutofit/>
          </a:bodyPr>
          <a:lstStyle/>
          <a:p>
            <a:pPr marL="0" indent="0">
              <a:buNone/>
            </a:pPr>
            <a:r>
              <a:rPr lang="nl-NL" sz="2000" dirty="0"/>
              <a:t>Document nr. 9: zeven verboden thema’s (westerse waarden):</a:t>
            </a:r>
          </a:p>
          <a:p>
            <a:pPr>
              <a:buFontTx/>
              <a:buChar char="-"/>
            </a:pPr>
            <a:r>
              <a:rPr lang="nl-NL" sz="2000" dirty="0"/>
              <a:t>Westerse constitutionele democratie</a:t>
            </a:r>
          </a:p>
          <a:p>
            <a:pPr>
              <a:buFontTx/>
              <a:buChar char="-"/>
            </a:pPr>
            <a:r>
              <a:rPr lang="nl-NL" sz="2000" dirty="0"/>
              <a:t>Universele waarden</a:t>
            </a:r>
          </a:p>
          <a:p>
            <a:pPr>
              <a:buFontTx/>
              <a:buChar char="-"/>
            </a:pPr>
            <a:r>
              <a:rPr lang="nl-NL" sz="2000" dirty="0"/>
              <a:t>Civiele samenleving</a:t>
            </a:r>
          </a:p>
          <a:p>
            <a:pPr>
              <a:buFontTx/>
              <a:buChar char="-"/>
            </a:pPr>
            <a:r>
              <a:rPr lang="nl-NL" sz="2000" dirty="0"/>
              <a:t>Neoliberalisme</a:t>
            </a:r>
          </a:p>
          <a:p>
            <a:pPr>
              <a:buFontTx/>
              <a:buChar char="-"/>
            </a:pPr>
            <a:r>
              <a:rPr lang="nl-NL" sz="2000" dirty="0"/>
              <a:t>Westerse opvatting over onafhankelijke journalistiek</a:t>
            </a:r>
          </a:p>
          <a:p>
            <a:pPr>
              <a:buFontTx/>
              <a:buChar char="-"/>
            </a:pPr>
            <a:r>
              <a:rPr lang="nl-NL" sz="2000" dirty="0"/>
              <a:t>Historisch nihilisme</a:t>
            </a:r>
          </a:p>
          <a:p>
            <a:pPr>
              <a:buFontTx/>
              <a:buChar char="-"/>
            </a:pPr>
            <a:r>
              <a:rPr lang="nl-NL" sz="2000" dirty="0"/>
              <a:t>Kritiek op economische hervormingen van Deng Xiaoping en op socialistisch karakter van officiële ideologie</a:t>
            </a:r>
          </a:p>
        </p:txBody>
      </p:sp>
    </p:spTree>
    <p:extLst>
      <p:ext uri="{BB962C8B-B14F-4D97-AF65-F5344CB8AC3E}">
        <p14:creationId xmlns:p14="http://schemas.microsoft.com/office/powerpoint/2010/main" val="2931801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33EA-7D1A-4E30-B285-31C49B0B1EFE}"/>
              </a:ext>
            </a:extLst>
          </p:cNvPr>
          <p:cNvSpPr>
            <a:spLocks noGrp="1"/>
          </p:cNvSpPr>
          <p:nvPr>
            <p:ph type="title"/>
          </p:nvPr>
        </p:nvSpPr>
        <p:spPr>
          <a:xfrm>
            <a:off x="655320" y="365125"/>
            <a:ext cx="5120114" cy="1692794"/>
          </a:xfrm>
        </p:spPr>
        <p:txBody>
          <a:bodyPr>
            <a:normAutofit fontScale="90000"/>
          </a:bodyPr>
          <a:lstStyle/>
          <a:p>
            <a:r>
              <a:rPr lang="en-US" dirty="0"/>
              <a:t>WESTERS IDEE: MODERNISERING = VERWESTERSING</a:t>
            </a:r>
          </a:p>
        </p:txBody>
      </p:sp>
      <p:sp>
        <p:nvSpPr>
          <p:cNvPr id="3" name="Content Placeholder 2">
            <a:extLst>
              <a:ext uri="{FF2B5EF4-FFF2-40B4-BE49-F238E27FC236}">
                <a16:creationId xmlns:a16="http://schemas.microsoft.com/office/drawing/2014/main" id="{AE1395E0-7D1B-40D6-A0D6-C33F7C42D4C5}"/>
              </a:ext>
            </a:extLst>
          </p:cNvPr>
          <p:cNvSpPr>
            <a:spLocks noGrp="1"/>
          </p:cNvSpPr>
          <p:nvPr>
            <p:ph idx="1"/>
          </p:nvPr>
        </p:nvSpPr>
        <p:spPr>
          <a:xfrm>
            <a:off x="655321" y="2575034"/>
            <a:ext cx="5120113" cy="3462228"/>
          </a:xfrm>
        </p:spPr>
        <p:txBody>
          <a:bodyPr>
            <a:noAutofit/>
          </a:bodyPr>
          <a:lstStyle/>
          <a:p>
            <a:r>
              <a:rPr lang="en-US" sz="2400" dirty="0"/>
              <a:t>ALS CHINA MODERNISEERT WORDT HET (AUTOMATISCH) MEER WESTERS: </a:t>
            </a:r>
          </a:p>
          <a:p>
            <a:pPr marL="0" indent="0">
              <a:buNone/>
            </a:pPr>
            <a:r>
              <a:rPr lang="en-US" sz="2400" dirty="0"/>
              <a:t>   - DEMOCRATISCH</a:t>
            </a:r>
          </a:p>
          <a:p>
            <a:pPr marL="0" indent="0">
              <a:buNone/>
            </a:pPr>
            <a:r>
              <a:rPr lang="en-US" sz="2400" dirty="0"/>
              <a:t>   - LIBERAAL – KAPITALISTISCH</a:t>
            </a:r>
          </a:p>
          <a:p>
            <a:pPr marL="0" indent="0">
              <a:buNone/>
            </a:pPr>
            <a:endParaRPr lang="en-US" sz="2400" dirty="0"/>
          </a:p>
          <a:p>
            <a:r>
              <a:rPr lang="en-US" sz="2400" dirty="0"/>
              <a:t>VRIJHEID EN DEMOCRATIE BRACHTEN WELVAART IN HET WESTEN; VOORWAARDELIJK VOOR  ECONOMISCHE ONTWIKKELING IN DE REST VAN DE WERELD.</a:t>
            </a:r>
          </a:p>
        </p:txBody>
      </p:sp>
      <p:pic>
        <p:nvPicPr>
          <p:cNvPr id="3074" name="Picture 2" descr="Afbeeldingsresultaat voor MCDONALD'S IN CHINA">
            <a:extLst>
              <a:ext uri="{FF2B5EF4-FFF2-40B4-BE49-F238E27FC236}">
                <a16:creationId xmlns:a16="http://schemas.microsoft.com/office/drawing/2014/main" id="{D3FD0D98-13D4-4EBB-9938-C42DA799C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00" r="22252"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50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B65E-DF0F-422B-A2E5-9478BCAB72C1}"/>
              </a:ext>
            </a:extLst>
          </p:cNvPr>
          <p:cNvSpPr>
            <a:spLocks noGrp="1"/>
          </p:cNvSpPr>
          <p:nvPr>
            <p:ph type="title"/>
          </p:nvPr>
        </p:nvSpPr>
        <p:spPr>
          <a:xfrm>
            <a:off x="4965430" y="629268"/>
            <a:ext cx="6586491" cy="1286160"/>
          </a:xfrm>
        </p:spPr>
        <p:txBody>
          <a:bodyPr anchor="b">
            <a:normAutofit/>
          </a:bodyPr>
          <a:lstStyle/>
          <a:p>
            <a:r>
              <a:rPr lang="en-US" sz="4100" dirty="0"/>
              <a:t>MARTIN JAQUES (WHEN CHINA RULES THE WORLD)</a:t>
            </a:r>
          </a:p>
        </p:txBody>
      </p:sp>
      <p:pic>
        <p:nvPicPr>
          <p:cNvPr id="4098" name="Picture 2" descr="9780140276046 - When China rules the world">
            <a:extLst>
              <a:ext uri="{FF2B5EF4-FFF2-40B4-BE49-F238E27FC236}">
                <a16:creationId xmlns:a16="http://schemas.microsoft.com/office/drawing/2014/main" id="{F834B116-DC57-41A9-A4FF-DAA0FFE6C0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9" r="-1" b="248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05611F0-FA8E-40F1-877B-570D19480124}"/>
              </a:ext>
            </a:extLst>
          </p:cNvPr>
          <p:cNvSpPr>
            <a:spLocks noGrp="1"/>
          </p:cNvSpPr>
          <p:nvPr>
            <p:ph idx="1"/>
          </p:nvPr>
        </p:nvSpPr>
        <p:spPr>
          <a:xfrm>
            <a:off x="5080934" y="2111975"/>
            <a:ext cx="6586489" cy="3785419"/>
          </a:xfrm>
        </p:spPr>
        <p:txBody>
          <a:bodyPr>
            <a:normAutofit/>
          </a:bodyPr>
          <a:lstStyle/>
          <a:p>
            <a:r>
              <a:rPr lang="en-US" sz="3200" dirty="0"/>
              <a:t>CHINA IS </a:t>
            </a:r>
            <a:r>
              <a:rPr lang="en-US" sz="3200" dirty="0">
                <a:solidFill>
                  <a:srgbClr val="FF0000"/>
                </a:solidFill>
              </a:rPr>
              <a:t>WEZENLIJK ANDERS</a:t>
            </a:r>
          </a:p>
          <a:p>
            <a:r>
              <a:rPr lang="en-US" sz="3200" dirty="0"/>
              <a:t>RESULTAAT VAN 3000 JAAR GESCHIEDENIS</a:t>
            </a:r>
          </a:p>
          <a:p>
            <a:r>
              <a:rPr lang="en-US" sz="3200" dirty="0"/>
              <a:t>ENORME ECONOMISCHE ONTWIKKELING, ZONDER DEMOCRATIE EN INDIVIDUELE VRIJHEID…</a:t>
            </a:r>
          </a:p>
        </p:txBody>
      </p:sp>
    </p:spTree>
    <p:extLst>
      <p:ext uri="{BB962C8B-B14F-4D97-AF65-F5344CB8AC3E}">
        <p14:creationId xmlns:p14="http://schemas.microsoft.com/office/powerpoint/2010/main" val="890248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A554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FC7E040-8567-494F-81E5-73D121621151}"/>
              </a:ext>
            </a:extLst>
          </p:cNvPr>
          <p:cNvSpPr>
            <a:spLocks noGrp="1"/>
          </p:cNvSpPr>
          <p:nvPr>
            <p:ph type="title"/>
          </p:nvPr>
        </p:nvSpPr>
        <p:spPr>
          <a:xfrm>
            <a:off x="524256" y="4767072"/>
            <a:ext cx="6594189" cy="1625210"/>
          </a:xfrm>
        </p:spPr>
        <p:txBody>
          <a:bodyPr>
            <a:normAutofit/>
          </a:bodyPr>
          <a:lstStyle/>
          <a:p>
            <a:pPr algn="r"/>
            <a:r>
              <a:rPr lang="nl-NL">
                <a:solidFill>
                  <a:srgbClr val="FFFFFF"/>
                </a:solidFill>
              </a:rPr>
              <a:t>De eeuw van China…?</a:t>
            </a:r>
          </a:p>
        </p:txBody>
      </p:sp>
      <p:pic>
        <p:nvPicPr>
          <p:cNvPr id="3074" name="Picture 2" descr="Afbeeldingsresultaat voor martin jacques">
            <a:extLst>
              <a:ext uri="{FF2B5EF4-FFF2-40B4-BE49-F238E27FC236}">
                <a16:creationId xmlns:a16="http://schemas.microsoft.com/office/drawing/2014/main" id="{56EAC633-50D0-45A6-B57C-EB45B22999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29"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F95F9BCF-FB1D-4620-9134-687A10B73D3F}"/>
              </a:ext>
            </a:extLst>
          </p:cNvPr>
          <p:cNvSpPr>
            <a:spLocks noGrp="1"/>
          </p:cNvSpPr>
          <p:nvPr>
            <p:ph idx="1"/>
          </p:nvPr>
        </p:nvSpPr>
        <p:spPr>
          <a:xfrm>
            <a:off x="8029319" y="917725"/>
            <a:ext cx="3424739" cy="4852362"/>
          </a:xfrm>
        </p:spPr>
        <p:txBody>
          <a:bodyPr anchor="ctr">
            <a:normAutofit fontScale="92500" lnSpcReduction="10000"/>
          </a:bodyPr>
          <a:lstStyle/>
          <a:p>
            <a:r>
              <a:rPr lang="nl-NL" sz="2000" dirty="0">
                <a:solidFill>
                  <a:srgbClr val="FFFFFF"/>
                </a:solidFill>
              </a:rPr>
              <a:t>Martin Jaques: dit (westers universalisme) is een misverstand</a:t>
            </a:r>
          </a:p>
          <a:p>
            <a:r>
              <a:rPr lang="nl-NL" sz="2000" dirty="0">
                <a:solidFill>
                  <a:srgbClr val="FFFFFF"/>
                </a:solidFill>
              </a:rPr>
              <a:t>China zal nooit een westers land worden&gt; miskenning van duizenden jaren geschiedenis:</a:t>
            </a:r>
          </a:p>
          <a:p>
            <a:pPr>
              <a:buFontTx/>
              <a:buChar char="-"/>
            </a:pPr>
            <a:r>
              <a:rPr lang="nl-NL" sz="2000" dirty="0">
                <a:solidFill>
                  <a:srgbClr val="FFFFFF"/>
                </a:solidFill>
              </a:rPr>
              <a:t>Westen: 1776, 1789, Industriële revolutie, twee wereldoorlogen, 1917, 1989  </a:t>
            </a:r>
          </a:p>
          <a:p>
            <a:pPr>
              <a:buFontTx/>
              <a:buChar char="-"/>
            </a:pPr>
            <a:r>
              <a:rPr lang="nl-NL" sz="2000" dirty="0">
                <a:solidFill>
                  <a:srgbClr val="FFFFFF"/>
                </a:solidFill>
              </a:rPr>
              <a:t>China: 221 </a:t>
            </a:r>
            <a:r>
              <a:rPr lang="nl-NL" sz="2000" dirty="0" err="1">
                <a:solidFill>
                  <a:srgbClr val="FFFFFF"/>
                </a:solidFill>
              </a:rPr>
              <a:t>vChr</a:t>
            </a:r>
            <a:r>
              <a:rPr lang="nl-NL" sz="2000" dirty="0">
                <a:solidFill>
                  <a:srgbClr val="FFFFFF"/>
                </a:solidFill>
              </a:rPr>
              <a:t>., Tang, Song, </a:t>
            </a:r>
            <a:r>
              <a:rPr lang="nl-NL" sz="2000" dirty="0" err="1">
                <a:solidFill>
                  <a:srgbClr val="FFFFFF"/>
                </a:solidFill>
              </a:rPr>
              <a:t>Ming</a:t>
            </a:r>
            <a:r>
              <a:rPr lang="nl-NL" sz="2000" dirty="0">
                <a:solidFill>
                  <a:srgbClr val="FFFFFF"/>
                </a:solidFill>
              </a:rPr>
              <a:t>, </a:t>
            </a:r>
            <a:r>
              <a:rPr lang="nl-NL" sz="2000" dirty="0" err="1">
                <a:solidFill>
                  <a:srgbClr val="FFFFFF"/>
                </a:solidFill>
              </a:rPr>
              <a:t>Qing</a:t>
            </a:r>
            <a:r>
              <a:rPr lang="nl-NL" sz="2000" dirty="0">
                <a:solidFill>
                  <a:srgbClr val="FFFFFF"/>
                </a:solidFill>
              </a:rPr>
              <a:t>, Opiumoorlogen, 1911, Japanse kolonisatie, 1949, 1978</a:t>
            </a:r>
          </a:p>
          <a:p>
            <a:pPr>
              <a:buFontTx/>
              <a:buChar char="-"/>
            </a:pPr>
            <a:endParaRPr lang="nl-NL" sz="2000" dirty="0">
              <a:solidFill>
                <a:srgbClr val="FFFFFF"/>
              </a:solidFill>
            </a:endParaRPr>
          </a:p>
          <a:p>
            <a:r>
              <a:rPr lang="nl-NL" sz="2000" dirty="0">
                <a:solidFill>
                  <a:srgbClr val="FFFFFF"/>
                </a:solidFill>
              </a:rPr>
              <a:t>(Integendeel: de wereld zal ‘</a:t>
            </a:r>
            <a:r>
              <a:rPr lang="nl-NL" sz="2000" dirty="0" err="1">
                <a:solidFill>
                  <a:srgbClr val="FFFFFF"/>
                </a:solidFill>
              </a:rPr>
              <a:t>Chineser</a:t>
            </a:r>
            <a:r>
              <a:rPr lang="nl-NL" sz="2000" dirty="0">
                <a:solidFill>
                  <a:srgbClr val="FFFFFF"/>
                </a:solidFill>
              </a:rPr>
              <a:t>’ worden)</a:t>
            </a:r>
          </a:p>
          <a:p>
            <a:pPr marL="0" indent="0">
              <a:buNone/>
            </a:pPr>
            <a:endParaRPr lang="nl-NL" sz="1700" dirty="0">
              <a:solidFill>
                <a:srgbClr val="FFFFFF"/>
              </a:solidFill>
            </a:endParaRPr>
          </a:p>
        </p:txBody>
      </p:sp>
    </p:spTree>
    <p:extLst>
      <p:ext uri="{BB962C8B-B14F-4D97-AF65-F5344CB8AC3E}">
        <p14:creationId xmlns:p14="http://schemas.microsoft.com/office/powerpoint/2010/main" val="1743088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1D61C-3C51-4AEE-933B-D5F8EEA4980E}"/>
              </a:ext>
            </a:extLst>
          </p:cNvPr>
          <p:cNvSpPr>
            <a:spLocks noGrp="1"/>
          </p:cNvSpPr>
          <p:nvPr>
            <p:ph type="title"/>
          </p:nvPr>
        </p:nvSpPr>
        <p:spPr>
          <a:xfrm>
            <a:off x="4965430" y="629268"/>
            <a:ext cx="6586491" cy="1286160"/>
          </a:xfrm>
        </p:spPr>
        <p:txBody>
          <a:bodyPr anchor="b">
            <a:normAutofit/>
          </a:bodyPr>
          <a:lstStyle/>
          <a:p>
            <a:r>
              <a:rPr lang="nl-NL" dirty="0"/>
              <a:t>Van der Putten:  </a:t>
            </a:r>
          </a:p>
        </p:txBody>
      </p:sp>
      <p:sp>
        <p:nvSpPr>
          <p:cNvPr id="3" name="Tijdelijke aanduiding voor inhoud 2">
            <a:extLst>
              <a:ext uri="{FF2B5EF4-FFF2-40B4-BE49-F238E27FC236}">
                <a16:creationId xmlns:a16="http://schemas.microsoft.com/office/drawing/2014/main" id="{08B021C4-43E3-41BC-89D8-6BFF513F9F83}"/>
              </a:ext>
            </a:extLst>
          </p:cNvPr>
          <p:cNvSpPr>
            <a:spLocks noGrp="1"/>
          </p:cNvSpPr>
          <p:nvPr>
            <p:ph idx="1"/>
          </p:nvPr>
        </p:nvSpPr>
        <p:spPr>
          <a:xfrm>
            <a:off x="4965431" y="2438400"/>
            <a:ext cx="6586489" cy="3785419"/>
          </a:xfrm>
        </p:spPr>
        <p:txBody>
          <a:bodyPr>
            <a:normAutofit/>
          </a:bodyPr>
          <a:lstStyle/>
          <a:p>
            <a:pPr marL="0" indent="0">
              <a:buNone/>
            </a:pPr>
            <a:r>
              <a:rPr lang="nl-NL" sz="2000" i="1" dirty="0"/>
              <a:t>‘</a:t>
            </a:r>
            <a:r>
              <a:rPr lang="nl-NL" sz="2400" i="1" dirty="0"/>
              <a:t>De moeder van alle misvattingen is het idee dat China een land is als alle andere. China beschouwt zich als een superieure beschavingsstaat waarin de rest van de wereld haar natuurlijke leider dient te herkennen.’</a:t>
            </a:r>
          </a:p>
          <a:p>
            <a:pPr marL="0" indent="0">
              <a:buNone/>
            </a:pPr>
            <a:endParaRPr lang="nl-NL" sz="2000" dirty="0"/>
          </a:p>
          <a:p>
            <a:pPr marL="0" indent="0">
              <a:buNone/>
            </a:pPr>
            <a:r>
              <a:rPr lang="nl-NL" sz="2400" dirty="0"/>
              <a:t>‘</a:t>
            </a:r>
            <a:r>
              <a:rPr lang="nl-NL" sz="2400" i="1" dirty="0"/>
              <a:t>De stiefmoeder van het westers wanbegrip over China is de vanzelfsprekendheid waarmee het Westen zichzelf zag – en nog vaak ziet – als de mondiale maat.’</a:t>
            </a:r>
          </a:p>
          <a:p>
            <a:pPr marL="0" indent="0">
              <a:buNone/>
            </a:pPr>
            <a:endParaRPr lang="nl-NL" sz="2000" dirty="0"/>
          </a:p>
        </p:txBody>
      </p:sp>
      <p:pic>
        <p:nvPicPr>
          <p:cNvPr id="1026" name="Picture 2" descr="bol.com | Fabels over China, Jan van der Putten | 9789044541809 ...">
            <a:extLst>
              <a:ext uri="{FF2B5EF4-FFF2-40B4-BE49-F238E27FC236}">
                <a16:creationId xmlns:a16="http://schemas.microsoft.com/office/drawing/2014/main" id="{0A9099DE-30F7-49F8-80C4-C53D0BA27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79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4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244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A7AE4-9DE2-49B3-8C3F-276301CFA869}"/>
              </a:ext>
            </a:extLst>
          </p:cNvPr>
          <p:cNvSpPr>
            <a:spLocks noGrp="1"/>
          </p:cNvSpPr>
          <p:nvPr>
            <p:ph type="title"/>
          </p:nvPr>
        </p:nvSpPr>
        <p:spPr>
          <a:xfrm>
            <a:off x="838200" y="365125"/>
            <a:ext cx="10515599" cy="1325563"/>
          </a:xfrm>
        </p:spPr>
        <p:txBody>
          <a:bodyPr>
            <a:normAutofit/>
          </a:bodyPr>
          <a:lstStyle/>
          <a:p>
            <a:r>
              <a:rPr lang="nl-NL"/>
              <a:t>De eeuw van China…?</a:t>
            </a:r>
            <a:endParaRPr lang="nl-NL" dirty="0"/>
          </a:p>
        </p:txBody>
      </p:sp>
      <p:sp>
        <p:nvSpPr>
          <p:cNvPr id="3" name="Tijdelijke aanduiding voor inhoud 2">
            <a:extLst>
              <a:ext uri="{FF2B5EF4-FFF2-40B4-BE49-F238E27FC236}">
                <a16:creationId xmlns:a16="http://schemas.microsoft.com/office/drawing/2014/main" id="{157FEBCE-6350-45C0-B72A-B88B051A166B}"/>
              </a:ext>
            </a:extLst>
          </p:cNvPr>
          <p:cNvSpPr>
            <a:spLocks noGrp="1"/>
          </p:cNvSpPr>
          <p:nvPr>
            <p:ph idx="1"/>
          </p:nvPr>
        </p:nvSpPr>
        <p:spPr>
          <a:xfrm>
            <a:off x="838200" y="1825625"/>
            <a:ext cx="5393361" cy="4351338"/>
          </a:xfrm>
        </p:spPr>
        <p:txBody>
          <a:bodyPr>
            <a:normAutofit/>
          </a:bodyPr>
          <a:lstStyle/>
          <a:p>
            <a:r>
              <a:rPr lang="nl-NL" dirty="0"/>
              <a:t>Een 21</a:t>
            </a:r>
            <a:r>
              <a:rPr lang="nl-NL" baseline="30000" dirty="0"/>
              <a:t>e</a:t>
            </a:r>
            <a:r>
              <a:rPr lang="nl-NL" dirty="0"/>
              <a:t> eeuw met Chinese karakteristieken</a:t>
            </a:r>
          </a:p>
          <a:p>
            <a:r>
              <a:rPr lang="nl-NL" dirty="0"/>
              <a:t>Chinese droom: ‘Sterk, geciviliseerd, harmonieus, mooi’. </a:t>
            </a:r>
          </a:p>
          <a:p>
            <a:pPr>
              <a:buFontTx/>
              <a:buChar char="-"/>
            </a:pPr>
            <a:r>
              <a:rPr lang="nl-NL" dirty="0"/>
              <a:t>‘Gematigd welvarend’ 2020</a:t>
            </a:r>
          </a:p>
          <a:p>
            <a:pPr>
              <a:buFontTx/>
              <a:buChar char="-"/>
            </a:pPr>
            <a:r>
              <a:rPr lang="nl-NL" dirty="0"/>
              <a:t>‘Leidende innovatieve natie’ (2035)</a:t>
            </a:r>
          </a:p>
          <a:p>
            <a:pPr>
              <a:buFontTx/>
              <a:buChar char="-"/>
            </a:pPr>
            <a:r>
              <a:rPr lang="nl-NL" dirty="0"/>
              <a:t>Wereldleider 2049 </a:t>
            </a:r>
          </a:p>
        </p:txBody>
      </p:sp>
      <p:pic>
        <p:nvPicPr>
          <p:cNvPr id="2050" name="Picture 2" descr="Afbeeldingsresultaat voor The chinese dream">
            <a:extLst>
              <a:ext uri="{FF2B5EF4-FFF2-40B4-BE49-F238E27FC236}">
                <a16:creationId xmlns:a16="http://schemas.microsoft.com/office/drawing/2014/main" id="{250A7605-BD09-4924-8F9D-F09FFF57B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6462782" y="1369144"/>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085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1524000" y="1600201"/>
            <a:ext cx="8229600" cy="4525963"/>
          </a:xfrm>
        </p:spPr>
        <p:txBody>
          <a:bodyPr/>
          <a:lstStyle/>
          <a:p>
            <a:r>
              <a:rPr lang="nl-NL" dirty="0">
                <a:hlinkClick r:id="rId2"/>
              </a:rPr>
              <a:t>http://www.martinjacques.com/</a:t>
            </a:r>
            <a:endParaRPr lang="nl-NL" dirty="0"/>
          </a:p>
          <a:p>
            <a:r>
              <a:rPr lang="nl-NL" dirty="0">
                <a:hlinkClick r:id="rId3"/>
              </a:rPr>
              <a:t>https://www.ted.com/talks/martin_jacques_understanding_the_rise_of_china?language=nl</a:t>
            </a:r>
            <a:endParaRPr lang="nl-NL" dirty="0"/>
          </a:p>
          <a:p>
            <a:pPr marL="0" indent="0">
              <a:buNone/>
            </a:pPr>
            <a:endParaRPr lang="nl-NL" dirty="0"/>
          </a:p>
          <a:p>
            <a:pPr>
              <a:buNone/>
            </a:pPr>
            <a:r>
              <a:rPr lang="nl-NL" dirty="0"/>
              <a:t>CA. 20 MINUTEN</a:t>
            </a:r>
          </a:p>
          <a:p>
            <a:pPr>
              <a:buNone/>
            </a:pPr>
            <a:endParaRPr lang="nl-NL" dirty="0"/>
          </a:p>
          <a:p>
            <a:pPr>
              <a:buNone/>
            </a:pPr>
            <a:endParaRPr lang="nl-NL" dirty="0"/>
          </a:p>
        </p:txBody>
      </p:sp>
    </p:spTree>
    <p:extLst>
      <p:ext uri="{BB962C8B-B14F-4D97-AF65-F5344CB8AC3E}">
        <p14:creationId xmlns:p14="http://schemas.microsoft.com/office/powerpoint/2010/main" val="1521422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ión desde el fondo del mar (Narrativa del Acantilado) (Spanish Edition):  Argullol Murgades, Rafael: 9788492649594: Amazon.com: Books">
            <a:extLst>
              <a:ext uri="{FF2B5EF4-FFF2-40B4-BE49-F238E27FC236}">
                <a16:creationId xmlns:a16="http://schemas.microsoft.com/office/drawing/2014/main" id="{DA3849C2-7ED8-4072-9934-A8E3260CB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93" r="-2" b="4259"/>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58862D64-C482-4A2E-9132-D7703C957ABD}"/>
              </a:ext>
            </a:extLst>
          </p:cNvPr>
          <p:cNvSpPr>
            <a:spLocks noGrp="1"/>
          </p:cNvSpPr>
          <p:nvPr>
            <p:ph idx="4294967295"/>
          </p:nvPr>
        </p:nvSpPr>
        <p:spPr>
          <a:xfrm>
            <a:off x="5827048" y="1868487"/>
            <a:ext cx="5721484" cy="4351338"/>
          </a:xfrm>
        </p:spPr>
        <p:txBody>
          <a:bodyPr vert="horz" lIns="91440" tIns="45720" rIns="91440" bIns="45720" rtlCol="0">
            <a:normAutofit/>
          </a:bodyPr>
          <a:lstStyle/>
          <a:p>
            <a:pPr marL="0" indent="0">
              <a:buNone/>
            </a:pPr>
            <a:r>
              <a:rPr lang="nl-NL" dirty="0"/>
              <a:t>‘</a:t>
            </a:r>
            <a:r>
              <a:rPr lang="nl-NL" i="1" dirty="0"/>
              <a:t>Ik heb gereisd om te ontsnappen en om te proberen mezelf vanuit een ander gezichtspunt te zien. Wanneer het je lukt jezelf van buitenaf te zien beschouw je het bestaan met grotere bescheidenheid en scherpzinnigheid dan wanneer je, </a:t>
            </a:r>
            <a:r>
              <a:rPr lang="nl-NL" i="1" dirty="0">
                <a:highlight>
                  <a:srgbClr val="FFFF00"/>
                </a:highlight>
              </a:rPr>
              <a:t>als een dwaas </a:t>
            </a:r>
            <a:r>
              <a:rPr lang="nl-NL" i="1" dirty="0"/>
              <a:t>voortgetrokken door andere dwazen, </a:t>
            </a:r>
            <a:r>
              <a:rPr lang="nl-NL" i="1" dirty="0">
                <a:highlight>
                  <a:srgbClr val="FFFF00"/>
                </a:highlight>
              </a:rPr>
              <a:t>je je ik voorstelt als de beste ik, je stad als de beste stad en dat wat je leven noemt als het enige denkbare leven.’</a:t>
            </a:r>
          </a:p>
        </p:txBody>
      </p:sp>
    </p:spTree>
    <p:extLst>
      <p:ext uri="{BB962C8B-B14F-4D97-AF65-F5344CB8AC3E}">
        <p14:creationId xmlns:p14="http://schemas.microsoft.com/office/powerpoint/2010/main" val="379426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4D7C1-6889-4188-BFD1-76CB4DB9C283}"/>
              </a:ext>
            </a:extLst>
          </p:cNvPr>
          <p:cNvSpPr>
            <a:spLocks noGrp="1"/>
          </p:cNvSpPr>
          <p:nvPr>
            <p:ph type="title"/>
          </p:nvPr>
        </p:nvSpPr>
        <p:spPr>
          <a:xfrm>
            <a:off x="4965430" y="629268"/>
            <a:ext cx="6586491" cy="1286160"/>
          </a:xfrm>
        </p:spPr>
        <p:txBody>
          <a:bodyPr anchor="b">
            <a:normAutofit/>
          </a:bodyPr>
          <a:lstStyle/>
          <a:p>
            <a:r>
              <a:rPr lang="nl-NL" sz="4100" dirty="0" err="1"/>
              <a:t>Bieri</a:t>
            </a:r>
            <a:r>
              <a:rPr lang="nl-NL" sz="4100" dirty="0"/>
              <a:t>:  Historische nieuwsgierigheid</a:t>
            </a:r>
          </a:p>
        </p:txBody>
      </p:sp>
      <p:sp>
        <p:nvSpPr>
          <p:cNvPr id="3" name="Tijdelijke aanduiding voor inhoud 2">
            <a:extLst>
              <a:ext uri="{FF2B5EF4-FFF2-40B4-BE49-F238E27FC236}">
                <a16:creationId xmlns:a16="http://schemas.microsoft.com/office/drawing/2014/main" id="{E4BEBC44-9A09-4138-B64F-53DB847755AF}"/>
              </a:ext>
            </a:extLst>
          </p:cNvPr>
          <p:cNvSpPr>
            <a:spLocks noGrp="1"/>
          </p:cNvSpPr>
          <p:nvPr>
            <p:ph idx="1"/>
          </p:nvPr>
        </p:nvSpPr>
        <p:spPr>
          <a:xfrm>
            <a:off x="4965431" y="2438400"/>
            <a:ext cx="6586489" cy="3785419"/>
          </a:xfrm>
        </p:spPr>
        <p:txBody>
          <a:bodyPr>
            <a:normAutofit/>
          </a:bodyPr>
          <a:lstStyle/>
          <a:p>
            <a:pPr marL="0" indent="0">
              <a:buNone/>
            </a:pPr>
            <a:r>
              <a:rPr lang="nl-NL" sz="2000" i="1" dirty="0"/>
              <a:t>“En het basisprincipe van deze nieuwsgierigheid is het idee dat het allemaal ook heel anders had kunnen zijn, want achter onze cultuur zit geen metafysische noodzakelijkheid. Het verlichte bewustzijn is derhalve een </a:t>
            </a:r>
            <a:r>
              <a:rPr lang="nl-NL" sz="2000" i="1" dirty="0">
                <a:highlight>
                  <a:srgbClr val="FFFF00"/>
                </a:highlight>
              </a:rPr>
              <a:t>bewustzijn van de historische toevalligheid </a:t>
            </a:r>
            <a:r>
              <a:rPr lang="nl-NL" sz="2000" i="1" dirty="0"/>
              <a:t>en wordt zichtbaar in het </a:t>
            </a:r>
            <a:r>
              <a:rPr lang="nl-NL" sz="2000" i="1" dirty="0">
                <a:highlight>
                  <a:srgbClr val="FFFF00"/>
                </a:highlight>
              </a:rPr>
              <a:t>talent om de eigen cultuur van een zekere afstand te bekijken </a:t>
            </a:r>
            <a:r>
              <a:rPr lang="nl-NL" sz="2000" i="1" dirty="0"/>
              <a:t>en een ironisch en speels standpunt in te nemen. Dat wil niet zeggen: de eigen vorm van leven ontkennen. Het wil alleen zeggen: </a:t>
            </a:r>
            <a:r>
              <a:rPr lang="nl-NL" sz="2000" i="1" dirty="0">
                <a:highlight>
                  <a:srgbClr val="FFFF00"/>
                </a:highlight>
              </a:rPr>
              <a:t>je distantiëren van de naïeve en arrogante gedachte dat de eigen levensvorm beter zou passen bij het zogenaamde wezen van de mens dan alle andere.”</a:t>
            </a:r>
          </a:p>
        </p:txBody>
      </p:sp>
      <p:pic>
        <p:nvPicPr>
          <p:cNvPr id="1026" name="Picture 2" descr="bol.com | Wie wäre es, gebildet zu sein? (ebook), Peter Bieri |  9783831269501 | Boeken">
            <a:extLst>
              <a:ext uri="{FF2B5EF4-FFF2-40B4-BE49-F238E27FC236}">
                <a16:creationId xmlns:a16="http://schemas.microsoft.com/office/drawing/2014/main" id="{93CDE427-4C2B-463D-8566-20E09315D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2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1A8393F-EB6B-454B-BD7D-51643A3E0866}"/>
              </a:ext>
            </a:extLst>
          </p:cNvPr>
          <p:cNvSpPr>
            <a:spLocks noGrp="1"/>
          </p:cNvSpPr>
          <p:nvPr>
            <p:ph idx="4294967295"/>
          </p:nvPr>
        </p:nvSpPr>
        <p:spPr>
          <a:xfrm>
            <a:off x="594360" y="525571"/>
            <a:ext cx="3444240" cy="5565231"/>
          </a:xfrm>
        </p:spPr>
        <p:txBody>
          <a:bodyPr vert="horz" lIns="91440" tIns="45720" rIns="91440" bIns="45720" rtlCol="0" anchor="ctr">
            <a:normAutofit/>
          </a:bodyPr>
          <a:lstStyle/>
          <a:p>
            <a:pPr marL="0" indent="0">
              <a:buNone/>
            </a:pPr>
            <a:r>
              <a:rPr lang="nl-NL" sz="2000" b="0" i="1" dirty="0">
                <a:effectLst/>
              </a:rPr>
              <a:t>De droom</a:t>
            </a:r>
            <a:r>
              <a:rPr lang="nl-NL" sz="2000" b="0" i="0" dirty="0">
                <a:effectLst/>
              </a:rPr>
              <a:t> gaat over schijn en werkelijkheid, vredige en gewelddadige dood, hetero- en homoliefde, integriteit en corruptie. Veel passages zijn geladen met liefde en erotiek, andere met dreiging, zoals bij de politie-invallen aan het eind. Westerse lezers leren er meer uit over traditioneel China dan uit enig ander boek. </a:t>
            </a:r>
            <a:r>
              <a:rPr lang="nl-NL" sz="2000" b="0" i="0" dirty="0">
                <a:effectLst/>
                <a:highlight>
                  <a:srgbClr val="FFFF00"/>
                </a:highlight>
              </a:rPr>
              <a:t>Die wereld is zowel wonderlijk anders als wonderlijk overeenkomstig met de onze.</a:t>
            </a:r>
          </a:p>
          <a:p>
            <a:pPr marL="0"/>
            <a:r>
              <a:rPr lang="nl-NL" sz="2000" b="0" i="0" dirty="0">
                <a:effectLst/>
              </a:rPr>
              <a:t>Daan Bronkhorst </a:t>
            </a:r>
            <a:endParaRPr lang="nl-NL" sz="2000" dirty="0"/>
          </a:p>
        </p:txBody>
      </p:sp>
      <p:pic>
        <p:nvPicPr>
          <p:cNvPr id="1028" name="Picture 4">
            <a:extLst>
              <a:ext uri="{FF2B5EF4-FFF2-40B4-BE49-F238E27FC236}">
                <a16:creationId xmlns:a16="http://schemas.microsoft.com/office/drawing/2014/main" id="{672FFDEF-0819-4C43-8059-C2C8C027C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2"/>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1CA3AC-FF4A-4BF5-9035-DFC12A0562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5" r="4394" b="1"/>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29680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2839</Words>
  <Application>Microsoft Office PowerPoint</Application>
  <PresentationFormat>Breedbeeld</PresentationFormat>
  <Paragraphs>275</Paragraphs>
  <Slides>66</Slides>
  <Notes>42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66</vt:i4>
      </vt:variant>
    </vt:vector>
  </HeadingPairs>
  <TitlesOfParts>
    <vt:vector size="74" baseType="lpstr">
      <vt:lpstr>acumin-pro-semi-condensed</vt:lpstr>
      <vt:lpstr>Arial</vt:lpstr>
      <vt:lpstr>Calibri</vt:lpstr>
      <vt:lpstr>Calibri Light</vt:lpstr>
      <vt:lpstr>inherit</vt:lpstr>
      <vt:lpstr>Museo</vt:lpstr>
      <vt:lpstr>Salvo Sans</vt:lpstr>
      <vt:lpstr>Kantoorthema</vt:lpstr>
      <vt:lpstr>China 1842-2002 </vt:lpstr>
      <vt:lpstr>CHINA 1842-2002</vt:lpstr>
      <vt:lpstr>4 minicolleges</vt:lpstr>
      <vt:lpstr>Mini-college 1: De Chinese eeuw…(?)</vt:lpstr>
      <vt:lpstr>Standplaatsge-bondenheid</vt:lpstr>
      <vt:lpstr>Standplaatsgebondenheid</vt:lpstr>
      <vt:lpstr>PowerPoint-presentatie</vt:lpstr>
      <vt:lpstr>Bieri:  Historische nieuwsgierigheid</vt:lpstr>
      <vt:lpstr>PowerPoint-presentatie</vt:lpstr>
      <vt:lpstr>EEN ANDER PERSPECTIEF…</vt:lpstr>
      <vt:lpstr>EEN ANDER PERSPECTIEF …</vt:lpstr>
      <vt:lpstr>EEN ANDER PERSPECTIEF …</vt:lpstr>
      <vt:lpstr>Een ander perspectief</vt:lpstr>
      <vt:lpstr>PowerPoint-presentatie</vt:lpstr>
      <vt:lpstr>PowerPoint-presentatie</vt:lpstr>
      <vt:lpstr>PowerPoint-presentatie</vt:lpstr>
      <vt:lpstr>Continuïteit en verandering</vt:lpstr>
      <vt:lpstr>PowerPoint-presentatie</vt:lpstr>
      <vt:lpstr>‘Met een eigen visie op de geschiedenis ontstijgt de Chinese president Xi Jinping zijn voorgangers’ </vt:lpstr>
      <vt:lpstr>XI JING PING</vt:lpstr>
      <vt:lpstr>PowerPoint-presentatie</vt:lpstr>
      <vt:lpstr>CHINA NU: ECONOMISCH</vt:lpstr>
      <vt:lpstr>PowerPoint-presentatie</vt:lpstr>
      <vt:lpstr>PowerPoint-presentatie</vt:lpstr>
      <vt:lpstr>PowerPoint-presentatie</vt:lpstr>
      <vt:lpstr>PowerPoint-presentatie</vt:lpstr>
      <vt:lpstr>PowerPoint-presentatie</vt:lpstr>
      <vt:lpstr>PowerPoint-presentatie</vt:lpstr>
      <vt:lpstr>PowerPoint-presentatie</vt:lpstr>
      <vt:lpstr>Tevredenheid over CCP</vt:lpstr>
      <vt:lpstr>‘Understanding CCP Resilience’ (2020)</vt:lpstr>
      <vt:lpstr>‘China Is Both Weak and Dangerous  “The China Nightmare” lays out the risks of a surprisingly fragile state.’ </vt:lpstr>
      <vt:lpstr>PowerPoint-presentatie</vt:lpstr>
      <vt:lpstr>PowerPoint-presentatie</vt:lpstr>
      <vt:lpstr>‘GEMEENSCHAP-  PELIJKE WELVAART’</vt:lpstr>
      <vt:lpstr>PowerPoint-presentatie</vt:lpstr>
      <vt:lpstr>PowerPoint-presentatie</vt:lpstr>
      <vt:lpstr>PowerPoint-presentatie</vt:lpstr>
      <vt:lpstr>CHWÀ-WEJ</vt:lpstr>
      <vt:lpstr>‘MADE IN CHINA 2025’</vt:lpstr>
      <vt:lpstr>Dat kan China dus ook …</vt:lpstr>
      <vt:lpstr>MILITAIR</vt:lpstr>
      <vt:lpstr>Maar ….</vt:lpstr>
      <vt:lpstr>PowerPoint-presentatie</vt:lpstr>
      <vt:lpstr>PowerPoint-presentatie</vt:lpstr>
      <vt:lpstr>China has the world's largest navy — what now for the US? A US defense report estimates China has the world's largest naval fleet and is churning out new ships faster than ever. The US continues to have a technological edge, but China is becoming more capable close to home. </vt:lpstr>
      <vt:lpstr>PowerPoint-presentatie</vt:lpstr>
      <vt:lpstr>PowerPoint-presentatie</vt:lpstr>
      <vt:lpstr>PowerPoint-presentatie</vt:lpstr>
      <vt:lpstr>Het is naïef om nog te spreken over de ‘opkomst’ van China. China is er…</vt:lpstr>
      <vt:lpstr>SOFT POWER</vt:lpstr>
      <vt:lpstr>PowerPoint-presentatie</vt:lpstr>
      <vt:lpstr>WOLF WARRIOR DIPLOMACY</vt:lpstr>
      <vt:lpstr>PowerPoint-presentatie</vt:lpstr>
      <vt:lpstr>PowerPoint-presentatie</vt:lpstr>
      <vt:lpstr>‘CHINESE’ PERSPECTIEF: </vt:lpstr>
      <vt:lpstr>PowerPoint-presentatie</vt:lpstr>
      <vt:lpstr>WORDT CHINA ZOALS WIJ ..??</vt:lpstr>
      <vt:lpstr>PERSPECTIEVEN… / WAARDEN</vt:lpstr>
      <vt:lpstr>Modernisering is verwestersing (?) </vt:lpstr>
      <vt:lpstr>WESTERS IDEE: MODERNISERING = VERWESTERSING</vt:lpstr>
      <vt:lpstr>MARTIN JAQUES (WHEN CHINA RULES THE WORLD)</vt:lpstr>
      <vt:lpstr>De eeuw van China…?</vt:lpstr>
      <vt:lpstr>Van der Putten:  </vt:lpstr>
      <vt:lpstr>De eeuw van China…?</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dc:title>
  <dc:creator>Zon Theo van</dc:creator>
  <cp:lastModifiedBy>Niels Reessink</cp:lastModifiedBy>
  <cp:revision>78</cp:revision>
  <dcterms:created xsi:type="dcterms:W3CDTF">2020-09-29T18:46:31Z</dcterms:created>
  <dcterms:modified xsi:type="dcterms:W3CDTF">2022-04-12T17:01:09Z</dcterms:modified>
</cp:coreProperties>
</file>