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3" r:id="rId2"/>
    <p:sldId id="264" r:id="rId3"/>
    <p:sldId id="454" r:id="rId4"/>
    <p:sldId id="471" r:id="rId5"/>
    <p:sldId id="266" r:id="rId6"/>
    <p:sldId id="519" r:id="rId7"/>
    <p:sldId id="448" r:id="rId8"/>
    <p:sldId id="462" r:id="rId9"/>
    <p:sldId id="400" r:id="rId10"/>
    <p:sldId id="441" r:id="rId11"/>
    <p:sldId id="507" r:id="rId12"/>
    <p:sldId id="395" r:id="rId13"/>
    <p:sldId id="413" r:id="rId14"/>
    <p:sldId id="534" r:id="rId15"/>
    <p:sldId id="461" r:id="rId16"/>
    <p:sldId id="436" r:id="rId17"/>
    <p:sldId id="438" r:id="rId18"/>
    <p:sldId id="396" r:id="rId19"/>
    <p:sldId id="397" r:id="rId20"/>
    <p:sldId id="460" r:id="rId21"/>
    <p:sldId id="432" r:id="rId22"/>
    <p:sldId id="533" r:id="rId23"/>
    <p:sldId id="265" r:id="rId24"/>
    <p:sldId id="291" r:id="rId25"/>
    <p:sldId id="316" r:id="rId26"/>
    <p:sldId id="371" r:id="rId27"/>
    <p:sldId id="473" r:id="rId28"/>
    <p:sldId id="363" r:id="rId29"/>
    <p:sldId id="296" r:id="rId30"/>
    <p:sldId id="474" r:id="rId31"/>
    <p:sldId id="476" r:id="rId32"/>
    <p:sldId id="343" r:id="rId33"/>
    <p:sldId id="504" r:id="rId34"/>
    <p:sldId id="505" r:id="rId35"/>
    <p:sldId id="506" r:id="rId36"/>
    <p:sldId id="463" r:id="rId37"/>
    <p:sldId id="449" r:id="rId38"/>
    <p:sldId id="446" r:id="rId39"/>
    <p:sldId id="477" r:id="rId40"/>
    <p:sldId id="465" r:id="rId41"/>
    <p:sldId id="466" r:id="rId42"/>
    <p:sldId id="467" r:id="rId43"/>
    <p:sldId id="469" r:id="rId44"/>
    <p:sldId id="369" r:id="rId45"/>
    <p:sldId id="458" r:id="rId46"/>
    <p:sldId id="470" r:id="rId47"/>
    <p:sldId id="475" r:id="rId4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9575F-1CBB-4468-ADC4-05A007FFDE2A}"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61BA1B07-285E-4BC1-A439-E5522AFD52E7}">
      <dgm:prSet/>
      <dgm:spPr/>
      <dgm:t>
        <a:bodyPr/>
        <a:lstStyle/>
        <a:p>
          <a:r>
            <a:rPr lang="nl-NL"/>
            <a:t>Nooit meer een ‘eeuw’ van nationale vernedering.</a:t>
          </a:r>
          <a:endParaRPr lang="en-US"/>
        </a:p>
      </dgm:t>
    </dgm:pt>
    <dgm:pt modelId="{25F03AE0-AFFB-4D8D-BFB0-2612D5185C61}" type="parTrans" cxnId="{5D2EB3EF-2D78-40B4-A71B-C83C54B33E88}">
      <dgm:prSet/>
      <dgm:spPr/>
      <dgm:t>
        <a:bodyPr/>
        <a:lstStyle/>
        <a:p>
          <a:endParaRPr lang="en-US"/>
        </a:p>
      </dgm:t>
    </dgm:pt>
    <dgm:pt modelId="{D2404CB5-1D27-4EE3-A6F1-65A8CC5FDE1F}" type="sibTrans" cxnId="{5D2EB3EF-2D78-40B4-A71B-C83C54B33E88}">
      <dgm:prSet/>
      <dgm:spPr/>
      <dgm:t>
        <a:bodyPr/>
        <a:lstStyle/>
        <a:p>
          <a:endParaRPr lang="en-US"/>
        </a:p>
      </dgm:t>
    </dgm:pt>
    <dgm:pt modelId="{32392966-4230-4146-83A5-2D45C69DD01D}">
      <dgm:prSet/>
      <dgm:spPr/>
      <dgm:t>
        <a:bodyPr/>
        <a:lstStyle/>
        <a:p>
          <a:r>
            <a:rPr lang="nl-NL"/>
            <a:t>China moet weer grootmacht worden o.l.v. CCP</a:t>
          </a:r>
          <a:endParaRPr lang="en-US"/>
        </a:p>
      </dgm:t>
    </dgm:pt>
    <dgm:pt modelId="{BB1F694E-7B64-4356-AB7F-07ECDA22B6D7}" type="parTrans" cxnId="{80A570C8-9173-4F1B-8F30-45BC4131DFD6}">
      <dgm:prSet/>
      <dgm:spPr/>
      <dgm:t>
        <a:bodyPr/>
        <a:lstStyle/>
        <a:p>
          <a:endParaRPr lang="en-US"/>
        </a:p>
      </dgm:t>
    </dgm:pt>
    <dgm:pt modelId="{90B02298-E572-4187-BC2E-E56AC3939CB7}" type="sibTrans" cxnId="{80A570C8-9173-4F1B-8F30-45BC4131DFD6}">
      <dgm:prSet/>
      <dgm:spPr/>
      <dgm:t>
        <a:bodyPr/>
        <a:lstStyle/>
        <a:p>
          <a:endParaRPr lang="en-US"/>
        </a:p>
      </dgm:t>
    </dgm:pt>
    <dgm:pt modelId="{5472E567-4777-4090-9B52-9A95821C98DD}" type="pres">
      <dgm:prSet presAssocID="{FF59575F-1CBB-4468-ADC4-05A007FFDE2A}" presName="vert0" presStyleCnt="0">
        <dgm:presLayoutVars>
          <dgm:dir/>
          <dgm:animOne val="branch"/>
          <dgm:animLvl val="lvl"/>
        </dgm:presLayoutVars>
      </dgm:prSet>
      <dgm:spPr/>
    </dgm:pt>
    <dgm:pt modelId="{64C972BA-1CC2-44D5-B831-4498781254B6}" type="pres">
      <dgm:prSet presAssocID="{61BA1B07-285E-4BC1-A439-E5522AFD52E7}" presName="thickLine" presStyleLbl="alignNode1" presStyleIdx="0" presStyleCnt="2"/>
      <dgm:spPr/>
    </dgm:pt>
    <dgm:pt modelId="{1196A1B0-BFB4-4486-A90D-93E6064E4C6D}" type="pres">
      <dgm:prSet presAssocID="{61BA1B07-285E-4BC1-A439-E5522AFD52E7}" presName="horz1" presStyleCnt="0"/>
      <dgm:spPr/>
    </dgm:pt>
    <dgm:pt modelId="{599E5226-20F2-4CF6-B341-719C8DAB258D}" type="pres">
      <dgm:prSet presAssocID="{61BA1B07-285E-4BC1-A439-E5522AFD52E7}" presName="tx1" presStyleLbl="revTx" presStyleIdx="0" presStyleCnt="2"/>
      <dgm:spPr/>
    </dgm:pt>
    <dgm:pt modelId="{67BBD08B-783F-4DF6-8AF3-E8B3F3903E0B}" type="pres">
      <dgm:prSet presAssocID="{61BA1B07-285E-4BC1-A439-E5522AFD52E7}" presName="vert1" presStyleCnt="0"/>
      <dgm:spPr/>
    </dgm:pt>
    <dgm:pt modelId="{2AD03C01-A241-486F-BE84-E2556A4551C6}" type="pres">
      <dgm:prSet presAssocID="{32392966-4230-4146-83A5-2D45C69DD01D}" presName="thickLine" presStyleLbl="alignNode1" presStyleIdx="1" presStyleCnt="2"/>
      <dgm:spPr/>
    </dgm:pt>
    <dgm:pt modelId="{91A5C96C-9B7D-4386-A94A-3F4EAB31D673}" type="pres">
      <dgm:prSet presAssocID="{32392966-4230-4146-83A5-2D45C69DD01D}" presName="horz1" presStyleCnt="0"/>
      <dgm:spPr/>
    </dgm:pt>
    <dgm:pt modelId="{4DD68738-9D71-4714-9D28-8CE4C2AE0967}" type="pres">
      <dgm:prSet presAssocID="{32392966-4230-4146-83A5-2D45C69DD01D}" presName="tx1" presStyleLbl="revTx" presStyleIdx="1" presStyleCnt="2"/>
      <dgm:spPr/>
    </dgm:pt>
    <dgm:pt modelId="{EEDCE83C-0784-42AE-997B-E05E32ADE11F}" type="pres">
      <dgm:prSet presAssocID="{32392966-4230-4146-83A5-2D45C69DD01D}" presName="vert1" presStyleCnt="0"/>
      <dgm:spPr/>
    </dgm:pt>
  </dgm:ptLst>
  <dgm:cxnLst>
    <dgm:cxn modelId="{5CC4181E-AC61-4C52-9863-E340C7F84E3E}" type="presOf" srcId="{61BA1B07-285E-4BC1-A439-E5522AFD52E7}" destId="{599E5226-20F2-4CF6-B341-719C8DAB258D}" srcOrd="0" destOrd="0" presId="urn:microsoft.com/office/officeart/2008/layout/LinedList"/>
    <dgm:cxn modelId="{BC5EAE47-E628-4D15-8726-0B7284CC070E}" type="presOf" srcId="{32392966-4230-4146-83A5-2D45C69DD01D}" destId="{4DD68738-9D71-4714-9D28-8CE4C2AE0967}" srcOrd="0" destOrd="0" presId="urn:microsoft.com/office/officeart/2008/layout/LinedList"/>
    <dgm:cxn modelId="{09E6AD94-4F0B-4A58-800E-83AC02B943D2}" type="presOf" srcId="{FF59575F-1CBB-4468-ADC4-05A007FFDE2A}" destId="{5472E567-4777-4090-9B52-9A95821C98DD}" srcOrd="0" destOrd="0" presId="urn:microsoft.com/office/officeart/2008/layout/LinedList"/>
    <dgm:cxn modelId="{80A570C8-9173-4F1B-8F30-45BC4131DFD6}" srcId="{FF59575F-1CBB-4468-ADC4-05A007FFDE2A}" destId="{32392966-4230-4146-83A5-2D45C69DD01D}" srcOrd="1" destOrd="0" parTransId="{BB1F694E-7B64-4356-AB7F-07ECDA22B6D7}" sibTransId="{90B02298-E572-4187-BC2E-E56AC3939CB7}"/>
    <dgm:cxn modelId="{5D2EB3EF-2D78-40B4-A71B-C83C54B33E88}" srcId="{FF59575F-1CBB-4468-ADC4-05A007FFDE2A}" destId="{61BA1B07-285E-4BC1-A439-E5522AFD52E7}" srcOrd="0" destOrd="0" parTransId="{25F03AE0-AFFB-4D8D-BFB0-2612D5185C61}" sibTransId="{D2404CB5-1D27-4EE3-A6F1-65A8CC5FDE1F}"/>
    <dgm:cxn modelId="{EDD07E47-F270-42F1-87E1-1B3FB8D14BE4}" type="presParOf" srcId="{5472E567-4777-4090-9B52-9A95821C98DD}" destId="{64C972BA-1CC2-44D5-B831-4498781254B6}" srcOrd="0" destOrd="0" presId="urn:microsoft.com/office/officeart/2008/layout/LinedList"/>
    <dgm:cxn modelId="{20992257-E2D6-4BD3-804E-00232A528A16}" type="presParOf" srcId="{5472E567-4777-4090-9B52-9A95821C98DD}" destId="{1196A1B0-BFB4-4486-A90D-93E6064E4C6D}" srcOrd="1" destOrd="0" presId="urn:microsoft.com/office/officeart/2008/layout/LinedList"/>
    <dgm:cxn modelId="{B628DB7A-7725-4450-9026-3F584B3E70BB}" type="presParOf" srcId="{1196A1B0-BFB4-4486-A90D-93E6064E4C6D}" destId="{599E5226-20F2-4CF6-B341-719C8DAB258D}" srcOrd="0" destOrd="0" presId="urn:microsoft.com/office/officeart/2008/layout/LinedList"/>
    <dgm:cxn modelId="{ADE53DA2-FCED-4C9B-98A6-C8BDCB8ED762}" type="presParOf" srcId="{1196A1B0-BFB4-4486-A90D-93E6064E4C6D}" destId="{67BBD08B-783F-4DF6-8AF3-E8B3F3903E0B}" srcOrd="1" destOrd="0" presId="urn:microsoft.com/office/officeart/2008/layout/LinedList"/>
    <dgm:cxn modelId="{FA804102-2331-40A9-9278-EDEEDE33751F}" type="presParOf" srcId="{5472E567-4777-4090-9B52-9A95821C98DD}" destId="{2AD03C01-A241-486F-BE84-E2556A4551C6}" srcOrd="2" destOrd="0" presId="urn:microsoft.com/office/officeart/2008/layout/LinedList"/>
    <dgm:cxn modelId="{A1BCBF9A-F3A4-4DBD-B7CA-2E13955FFEC2}" type="presParOf" srcId="{5472E567-4777-4090-9B52-9A95821C98DD}" destId="{91A5C96C-9B7D-4386-A94A-3F4EAB31D673}" srcOrd="3" destOrd="0" presId="urn:microsoft.com/office/officeart/2008/layout/LinedList"/>
    <dgm:cxn modelId="{40AD4890-6686-45C8-A716-60F113A2782E}" type="presParOf" srcId="{91A5C96C-9B7D-4386-A94A-3F4EAB31D673}" destId="{4DD68738-9D71-4714-9D28-8CE4C2AE0967}" srcOrd="0" destOrd="0" presId="urn:microsoft.com/office/officeart/2008/layout/LinedList"/>
    <dgm:cxn modelId="{482CBF42-142F-4CE5-B8DC-F17A7AA8B032}" type="presParOf" srcId="{91A5C96C-9B7D-4386-A94A-3F4EAB31D673}" destId="{EEDCE83C-0784-42AE-997B-E05E32ADE11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972BA-1CC2-44D5-B831-4498781254B6}">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9E5226-20F2-4CF6-B341-719C8DAB258D}">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nl-NL" sz="6100" kern="1200"/>
            <a:t>Nooit meer een ‘eeuw’ van nationale vernedering.</a:t>
          </a:r>
          <a:endParaRPr lang="en-US" sz="6100" kern="1200"/>
        </a:p>
      </dsp:txBody>
      <dsp:txXfrm>
        <a:off x="0" y="0"/>
        <a:ext cx="10515600" cy="2175669"/>
      </dsp:txXfrm>
    </dsp:sp>
    <dsp:sp modelId="{2AD03C01-A241-486F-BE84-E2556A4551C6}">
      <dsp:nvSpPr>
        <dsp:cNvPr id="0" name=""/>
        <dsp:cNvSpPr/>
      </dsp:nvSpPr>
      <dsp:spPr>
        <a:xfrm>
          <a:off x="0" y="217566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D68738-9D71-4714-9D28-8CE4C2AE0967}">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nl-NL" sz="6100" kern="1200"/>
            <a:t>China moet weer grootmacht worden o.l.v. CCP</a:t>
          </a:r>
          <a:endParaRPr lang="en-US" sz="6100" kern="1200"/>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0BF70-2B5C-4B1B-9E59-54C9F5D7BF4C}" type="datetimeFigureOut">
              <a:rPr lang="nl-NL" smtClean="0"/>
              <a:t>12-4-2022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99F0A-4BBF-4DB3-A9F9-04F1147B8A8E}" type="slidenum">
              <a:rPr lang="nl-NL" smtClean="0"/>
              <a:t>‹nr.›</a:t>
            </a:fld>
            <a:endParaRPr lang="nl-NL"/>
          </a:p>
        </p:txBody>
      </p:sp>
    </p:spTree>
    <p:extLst>
      <p:ext uri="{BB962C8B-B14F-4D97-AF65-F5344CB8AC3E}">
        <p14:creationId xmlns:p14="http://schemas.microsoft.com/office/powerpoint/2010/main" val="2838579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isualcapitalist.com/2000-years-economic-history-one-char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bc.co.uk/programmes/p0038x9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roene.nl/artikel/als-de-wereld-je-uitlacht"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eddit.com/r/MapPorn/comments/4iw3ae/chinese_map_of_national_shame_1938_454_x_643/"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l.wikipedia.org/wiki/Taipingopstand#/media/Bestand:Taiping2.PN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l.wikipedia.org/wiki/Qing-dynastie#/media/Bestand:Die_Gartenlaube_(1883)_b_521.jpg"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ghgeschiedenis.tumblr.com/post/116027828307/tijdlijn-van-dynastie%C3%AB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l.wikipedia.org/wiki/Qing-dynastie#/media/Bestand:Qing_Empire_circa_1820_EN.sv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iantan.nl/achtergronden/geestelijk-leven/hemels-mandaa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l.shenyunperformingarts.org/news/view/article/e/p2qReonrF7g/wat-is-de-dynastieke-cyclus-van-china.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https://www.visualcapitalist.com/2000-years-economic-history-one-chart/</a:t>
            </a:r>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3</a:t>
            </a:fld>
            <a:endParaRPr lang="nl-NL" dirty="0"/>
          </a:p>
        </p:txBody>
      </p:sp>
    </p:spTree>
    <p:extLst>
      <p:ext uri="{BB962C8B-B14F-4D97-AF65-F5344CB8AC3E}">
        <p14:creationId xmlns:p14="http://schemas.microsoft.com/office/powerpoint/2010/main" val="398259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124 v. CHR. KEIZERLIJKE ACADEMIE</a:t>
            </a:r>
          </a:p>
          <a:p>
            <a:r>
              <a:rPr lang="nl-NL" dirty="0"/>
              <a:t>DOEL = LOYALE, EFFECTIEVE BUREAUCRATIE</a:t>
            </a:r>
          </a:p>
          <a:p>
            <a:r>
              <a:rPr lang="nl-NL" dirty="0"/>
              <a:t>BUREAUCRATIE – EXAMENSYSTEEM – CONFUCIANISME &gt; Confuciaanse klassieken</a:t>
            </a:r>
          </a:p>
          <a:p>
            <a:r>
              <a:rPr lang="nl-NL" dirty="0"/>
              <a:t>IN PRINCIPE: MERITOCRATISCH</a:t>
            </a:r>
          </a:p>
          <a:p>
            <a:r>
              <a:rPr lang="nl-NL" dirty="0"/>
              <a:t>19</a:t>
            </a:r>
            <a:r>
              <a:rPr lang="nl-NL" baseline="30000" dirty="0"/>
              <a:t>e</a:t>
            </a:r>
            <a:r>
              <a:rPr lang="nl-NL" dirty="0"/>
              <a:t> eeuw: 3 graden:</a:t>
            </a:r>
          </a:p>
          <a:p>
            <a:pPr marL="0" indent="0">
              <a:buNone/>
            </a:pPr>
            <a:r>
              <a:rPr lang="nl-NL" dirty="0"/>
              <a:t>   - District</a:t>
            </a:r>
          </a:p>
          <a:p>
            <a:pPr marL="0" indent="0">
              <a:buNone/>
            </a:pPr>
            <a:r>
              <a:rPr lang="nl-NL" dirty="0"/>
              <a:t>   - Provinciaal</a:t>
            </a:r>
          </a:p>
          <a:p>
            <a:pPr marL="0" indent="0">
              <a:buNone/>
            </a:pPr>
            <a:r>
              <a:rPr lang="nl-NL" dirty="0"/>
              <a:t>   - ‘Nationaal’</a:t>
            </a:r>
          </a:p>
          <a:p>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20</a:t>
            </a:fld>
            <a:endParaRPr lang="nl-NL"/>
          </a:p>
        </p:txBody>
      </p:sp>
    </p:spTree>
    <p:extLst>
      <p:ext uri="{BB962C8B-B14F-4D97-AF65-F5344CB8AC3E}">
        <p14:creationId xmlns:p14="http://schemas.microsoft.com/office/powerpoint/2010/main" val="207312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Hiërarchie: </a:t>
            </a:r>
            <a:r>
              <a:rPr lang="en-US" dirty="0"/>
              <a:t>HEERSER – ONDERDAAN</a:t>
            </a:r>
          </a:p>
          <a:p>
            <a:r>
              <a:rPr lang="en-US" dirty="0"/>
              <a:t>VADER – ZOON (OUDER-KIND)</a:t>
            </a:r>
          </a:p>
          <a:p>
            <a:r>
              <a:rPr lang="en-US" dirty="0"/>
              <a:t>MAN – VROUW</a:t>
            </a:r>
          </a:p>
          <a:p>
            <a:r>
              <a:rPr lang="en-US" dirty="0"/>
              <a:t>OUDERE – JONGERE</a:t>
            </a:r>
          </a:p>
          <a:p>
            <a:r>
              <a:rPr lang="en-US" dirty="0"/>
              <a:t>FACE’:</a:t>
            </a:r>
            <a:br>
              <a:rPr lang="en-US" dirty="0"/>
            </a:br>
            <a:r>
              <a:rPr lang="en-US" dirty="0"/>
              <a:t>ZELFRESPECT / WAARDIGHEID / PRESTIGE / STATUS</a:t>
            </a:r>
          </a:p>
          <a:p>
            <a:r>
              <a:rPr lang="en-US" dirty="0"/>
              <a:t>INDIVIDUEEL</a:t>
            </a:r>
          </a:p>
          <a:p>
            <a:r>
              <a:rPr lang="en-US" dirty="0"/>
              <a:t>GROEPEN (FAMILIE)</a:t>
            </a:r>
          </a:p>
          <a:p>
            <a:r>
              <a:rPr lang="en-US" dirty="0"/>
              <a:t>LANDEN / CIVILISATIE</a:t>
            </a:r>
          </a:p>
          <a:p>
            <a:r>
              <a:rPr lang="nl-NL" dirty="0"/>
              <a:t>Harmonie:</a:t>
            </a:r>
            <a:r>
              <a:rPr lang="en-US" dirty="0">
                <a:solidFill>
                  <a:srgbClr val="000000"/>
                </a:solidFill>
              </a:rPr>
              <a:t>BALANS </a:t>
            </a:r>
          </a:p>
          <a:p>
            <a:r>
              <a:rPr lang="en-US" dirty="0">
                <a:solidFill>
                  <a:srgbClr val="000000"/>
                </a:solidFill>
              </a:rPr>
              <a:t>SEREEN / CONTEMPLATIEF – ACTIEF / ENERGIEK</a:t>
            </a:r>
          </a:p>
          <a:p>
            <a:r>
              <a:rPr lang="en-US" dirty="0">
                <a:solidFill>
                  <a:srgbClr val="000000"/>
                </a:solidFill>
              </a:rPr>
              <a:t>INDIVIDUEEL EN COLLECTIEF</a:t>
            </a:r>
          </a:p>
          <a:p>
            <a:r>
              <a:rPr lang="nl-NL" dirty="0" err="1"/>
              <a:t>Junzi</a:t>
            </a:r>
            <a:r>
              <a:rPr lang="nl-NL" dirty="0"/>
              <a:t>:</a:t>
            </a:r>
          </a:p>
          <a:p>
            <a:r>
              <a:rPr lang="en-US" sz="1200" dirty="0"/>
              <a:t>MORALITEIT BOVEN AFKOMST</a:t>
            </a:r>
          </a:p>
          <a:p>
            <a:pPr marL="0" indent="0">
              <a:buNone/>
            </a:pPr>
            <a:r>
              <a:rPr lang="en-US" sz="1200" dirty="0"/>
              <a:t>    - EDUCATIE</a:t>
            </a:r>
          </a:p>
          <a:p>
            <a:pPr marL="0" indent="0">
              <a:buNone/>
            </a:pPr>
            <a:r>
              <a:rPr lang="en-US" sz="1200" dirty="0"/>
              <a:t>    - REFLECTIE</a:t>
            </a:r>
          </a:p>
          <a:p>
            <a:r>
              <a:rPr lang="en-US" sz="1200" dirty="0"/>
              <a:t>JUISTE RITUELEN / ETIQUETTE</a:t>
            </a:r>
          </a:p>
          <a:p>
            <a:r>
              <a:rPr lang="en-US" sz="1200" dirty="0"/>
              <a:t>‘RULE OF MAN’ BOVEN ‘RULE OF LAW’</a:t>
            </a:r>
          </a:p>
          <a:p>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21</a:t>
            </a:fld>
            <a:endParaRPr lang="nl-NL"/>
          </a:p>
        </p:txBody>
      </p:sp>
    </p:spTree>
    <p:extLst>
      <p:ext uri="{BB962C8B-B14F-4D97-AF65-F5344CB8AC3E}">
        <p14:creationId xmlns:p14="http://schemas.microsoft.com/office/powerpoint/2010/main" val="4270819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kern="1200" dirty="0">
                <a:solidFill>
                  <a:schemeClr val="tx1"/>
                </a:solidFill>
                <a:effectLst/>
                <a:latin typeface="+mn-lt"/>
                <a:ea typeface="+mn-ea"/>
                <a:cs typeface="+mn-cs"/>
              </a:rPr>
              <a:t>Photographer: Time Life Pictures/The LIFE Picture Collection/Getty Images</a:t>
            </a:r>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24</a:t>
            </a:fld>
            <a:endParaRPr lang="nl-NL"/>
          </a:p>
        </p:txBody>
      </p:sp>
    </p:spTree>
    <p:extLst>
      <p:ext uri="{BB962C8B-B14F-4D97-AF65-F5344CB8AC3E}">
        <p14:creationId xmlns:p14="http://schemas.microsoft.com/office/powerpoint/2010/main" val="321443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solidFill>
                  <a:srgbClr val="000000"/>
                </a:solidFill>
              </a:rPr>
              <a:t>AUDIËNTIES</a:t>
            </a:r>
          </a:p>
          <a:p>
            <a:r>
              <a:rPr lang="nl-NL" sz="1200" dirty="0">
                <a:solidFill>
                  <a:srgbClr val="000000"/>
                </a:solidFill>
              </a:rPr>
              <a:t>TRIBUUT SYSTEEM</a:t>
            </a:r>
          </a:p>
          <a:p>
            <a:r>
              <a:rPr lang="nl-NL" sz="1200" dirty="0">
                <a:solidFill>
                  <a:srgbClr val="000000"/>
                </a:solidFill>
              </a:rPr>
              <a:t>KOWTOW</a:t>
            </a:r>
          </a:p>
          <a:p>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25</a:t>
            </a:fld>
            <a:endParaRPr lang="nl-NL"/>
          </a:p>
        </p:txBody>
      </p:sp>
    </p:spTree>
    <p:extLst>
      <p:ext uri="{BB962C8B-B14F-4D97-AF65-F5344CB8AC3E}">
        <p14:creationId xmlns:p14="http://schemas.microsoft.com/office/powerpoint/2010/main" val="1754821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https://www.bbc.co.uk/programmes/p0038x9m</a:t>
            </a:r>
            <a:endParaRPr lang="nl-NL" dirty="0"/>
          </a:p>
          <a:p>
            <a:endParaRPr lang="nl-NL" dirty="0"/>
          </a:p>
          <a:p>
            <a:r>
              <a:rPr lang="nl-NL" dirty="0"/>
              <a:t>Schulte-</a:t>
            </a:r>
            <a:r>
              <a:rPr lang="nl-NL" dirty="0" err="1"/>
              <a:t>Northolt</a:t>
            </a:r>
            <a:r>
              <a:rPr lang="nl-NL" dirty="0"/>
              <a:t>: GEEN NIEUWSGIERIGHEID</a:t>
            </a:r>
          </a:p>
          <a:p>
            <a:endParaRPr lang="nl-NL" dirty="0"/>
          </a:p>
          <a:p>
            <a:r>
              <a:rPr lang="nl-NL" dirty="0"/>
              <a:t>GEEN BELANGSTELLING VOOR ONTW. IN BUITENLAND / BUITEN EIGEN BESCHAVINGSGEBIED</a:t>
            </a:r>
          </a:p>
          <a:p>
            <a:endParaRPr lang="nl-NL" dirty="0"/>
          </a:p>
          <a:p>
            <a:r>
              <a:rPr lang="nl-NL" dirty="0"/>
              <a:t>GEEN ‘HOLLAND-STUDIËN’ ZOALS IN JA</a:t>
            </a:r>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26</a:t>
            </a:fld>
            <a:endParaRPr lang="nl-NL"/>
          </a:p>
        </p:txBody>
      </p:sp>
    </p:spTree>
    <p:extLst>
      <p:ext uri="{BB962C8B-B14F-4D97-AF65-F5344CB8AC3E}">
        <p14:creationId xmlns:p14="http://schemas.microsoft.com/office/powerpoint/2010/main" val="725765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http://imperialsm-by-brady.wikispaces.com/China+responds+to+pressure+from+the+west</a:t>
            </a:r>
          </a:p>
        </p:txBody>
      </p:sp>
      <p:sp>
        <p:nvSpPr>
          <p:cNvPr id="4" name="Tijdelijke aanduiding voor dianummer 3"/>
          <p:cNvSpPr>
            <a:spLocks noGrp="1"/>
          </p:cNvSpPr>
          <p:nvPr>
            <p:ph type="sldNum" sz="quarter" idx="10"/>
          </p:nvPr>
        </p:nvSpPr>
        <p:spPr/>
        <p:txBody>
          <a:bodyPr/>
          <a:lstStyle/>
          <a:p>
            <a:fld id="{543EEA05-72DB-4502-AFF4-E4C4EA8C3FEB}" type="slidenum">
              <a:rPr lang="nl-NL" smtClean="0"/>
              <a:pPr/>
              <a:t>29</a:t>
            </a:fld>
            <a:endParaRPr lang="nl-NL"/>
          </a:p>
        </p:txBody>
      </p:sp>
    </p:spTree>
    <p:extLst>
      <p:ext uri="{BB962C8B-B14F-4D97-AF65-F5344CB8AC3E}">
        <p14:creationId xmlns:p14="http://schemas.microsoft.com/office/powerpoint/2010/main" val="1637923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Plein van de Hemelse Vrede, Peking.</a:t>
            </a:r>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31</a:t>
            </a:fld>
            <a:endParaRPr lang="nl-NL"/>
          </a:p>
        </p:txBody>
      </p:sp>
    </p:spTree>
    <p:extLst>
      <p:ext uri="{BB962C8B-B14F-4D97-AF65-F5344CB8AC3E}">
        <p14:creationId xmlns:p14="http://schemas.microsoft.com/office/powerpoint/2010/main" val="2418216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https://www.groene.nl/artikel/als-de-wereld-je-uitlacht</a:t>
            </a:r>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32</a:t>
            </a:fld>
            <a:endParaRPr lang="nl-NL"/>
          </a:p>
        </p:txBody>
      </p:sp>
    </p:spTree>
    <p:extLst>
      <p:ext uri="{BB962C8B-B14F-4D97-AF65-F5344CB8AC3E}">
        <p14:creationId xmlns:p14="http://schemas.microsoft.com/office/powerpoint/2010/main" val="212762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Bamiyan</a:t>
            </a:r>
            <a:r>
              <a:rPr lang="nl-NL" dirty="0"/>
              <a:t>, 21 maart 2001</a:t>
            </a:r>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33</a:t>
            </a:fld>
            <a:endParaRPr lang="nl-NL"/>
          </a:p>
        </p:txBody>
      </p:sp>
    </p:spTree>
    <p:extLst>
      <p:ext uri="{BB962C8B-B14F-4D97-AF65-F5344CB8AC3E}">
        <p14:creationId xmlns:p14="http://schemas.microsoft.com/office/powerpoint/2010/main" val="2065246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te hopen, dat Chinezen niet zijn, zoals wij waren… Mahbubani 129, 130</a:t>
            </a:r>
          </a:p>
        </p:txBody>
      </p:sp>
      <p:sp>
        <p:nvSpPr>
          <p:cNvPr id="4" name="Tijdelijke aanduiding voor dianummer 3"/>
          <p:cNvSpPr>
            <a:spLocks noGrp="1"/>
          </p:cNvSpPr>
          <p:nvPr>
            <p:ph type="sldNum" sz="quarter" idx="5"/>
          </p:nvPr>
        </p:nvSpPr>
        <p:spPr/>
        <p:txBody>
          <a:bodyPr/>
          <a:lstStyle/>
          <a:p>
            <a:fld id="{55564575-6BFD-41F5-B495-352DFC24A9A1}" type="slidenum">
              <a:rPr lang="nl-NL" smtClean="0"/>
              <a:t>34</a:t>
            </a:fld>
            <a:endParaRPr lang="nl-NL"/>
          </a:p>
        </p:txBody>
      </p:sp>
    </p:spTree>
    <p:extLst>
      <p:ext uri="{BB962C8B-B14F-4D97-AF65-F5344CB8AC3E}">
        <p14:creationId xmlns:p14="http://schemas.microsoft.com/office/powerpoint/2010/main" val="13166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 year 1000, p.1</a:t>
            </a:r>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4</a:t>
            </a:fld>
            <a:endParaRPr lang="nl-NL"/>
          </a:p>
        </p:txBody>
      </p:sp>
    </p:spTree>
    <p:extLst>
      <p:ext uri="{BB962C8B-B14F-4D97-AF65-F5344CB8AC3E}">
        <p14:creationId xmlns:p14="http://schemas.microsoft.com/office/powerpoint/2010/main" val="99340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Ian Buruma in NRC 22 mei 2021</a:t>
            </a:r>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35</a:t>
            </a:fld>
            <a:endParaRPr lang="nl-NL"/>
          </a:p>
        </p:txBody>
      </p:sp>
    </p:spTree>
    <p:extLst>
      <p:ext uri="{BB962C8B-B14F-4D97-AF65-F5344CB8AC3E}">
        <p14:creationId xmlns:p14="http://schemas.microsoft.com/office/powerpoint/2010/main" val="1106100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https://www.reddit.com/r/MapPorn/comments/4iw3ae/chinese_map_of_national_shame_1938_454_x_643/</a:t>
            </a:r>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36</a:t>
            </a:fld>
            <a:endParaRPr lang="nl-NL"/>
          </a:p>
        </p:txBody>
      </p:sp>
    </p:spTree>
    <p:extLst>
      <p:ext uri="{BB962C8B-B14F-4D97-AF65-F5344CB8AC3E}">
        <p14:creationId xmlns:p14="http://schemas.microsoft.com/office/powerpoint/2010/main" val="3641615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Pye</a:t>
            </a:r>
            <a:r>
              <a:rPr lang="nl-NL" dirty="0"/>
              <a:t>, p. 125</a:t>
            </a:r>
          </a:p>
          <a:p>
            <a:r>
              <a:rPr lang="nl-NL" dirty="0">
                <a:hlinkClick r:id="rId3"/>
              </a:rPr>
              <a:t>https://nl.wikipedia.org/wiki/Taipingopstand#/media/Bestand:Taiping2.PNG</a:t>
            </a:r>
            <a:endParaRPr lang="nl-NL" dirty="0"/>
          </a:p>
        </p:txBody>
      </p:sp>
      <p:sp>
        <p:nvSpPr>
          <p:cNvPr id="4" name="Tijdelijke aanduiding voor dianummer 3"/>
          <p:cNvSpPr>
            <a:spLocks noGrp="1"/>
          </p:cNvSpPr>
          <p:nvPr>
            <p:ph type="sldNum" sz="quarter" idx="5"/>
          </p:nvPr>
        </p:nvSpPr>
        <p:spPr/>
        <p:txBody>
          <a:bodyPr/>
          <a:lstStyle/>
          <a:p>
            <a:fld id="{C9E480C0-6DD0-4F33-817A-9F7784A134FC}" type="slidenum">
              <a:rPr lang="nl-NL" smtClean="0"/>
              <a:t>38</a:t>
            </a:fld>
            <a:endParaRPr lang="nl-NL"/>
          </a:p>
        </p:txBody>
      </p:sp>
    </p:spTree>
    <p:extLst>
      <p:ext uri="{BB962C8B-B14F-4D97-AF65-F5344CB8AC3E}">
        <p14:creationId xmlns:p14="http://schemas.microsoft.com/office/powerpoint/2010/main" val="3630552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F.P. </a:t>
            </a:r>
            <a:r>
              <a:rPr lang="nl-NL"/>
              <a:t>van der Putten,  69</a:t>
            </a:r>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39</a:t>
            </a:fld>
            <a:endParaRPr lang="nl-NL"/>
          </a:p>
        </p:txBody>
      </p:sp>
    </p:spTree>
    <p:extLst>
      <p:ext uri="{BB962C8B-B14F-4D97-AF65-F5344CB8AC3E}">
        <p14:creationId xmlns:p14="http://schemas.microsoft.com/office/powerpoint/2010/main" val="2325416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https://nl.wikipedia.org/wiki/Qing-dynastie#/media/Bestand:Die_Gartenlaube_(1883)_b_521.jpg</a:t>
            </a:r>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40</a:t>
            </a:fld>
            <a:endParaRPr lang="nl-NL"/>
          </a:p>
        </p:txBody>
      </p:sp>
    </p:spTree>
    <p:extLst>
      <p:ext uri="{BB962C8B-B14F-4D97-AF65-F5344CB8AC3E}">
        <p14:creationId xmlns:p14="http://schemas.microsoft.com/office/powerpoint/2010/main" val="759734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Later: </a:t>
            </a:r>
            <a:r>
              <a:rPr lang="nl-NL" dirty="0" err="1"/>
              <a:t>Redness-expertness</a:t>
            </a:r>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43</a:t>
            </a:fld>
            <a:endParaRPr lang="nl-NL"/>
          </a:p>
        </p:txBody>
      </p:sp>
    </p:spTree>
    <p:extLst>
      <p:ext uri="{BB962C8B-B14F-4D97-AF65-F5344CB8AC3E}">
        <p14:creationId xmlns:p14="http://schemas.microsoft.com/office/powerpoint/2010/main" val="3544930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https://upload.wikimedia.org/wikipedia/commons/2/2e/Generals_Pyongyang_MigitaToshihide_October1894.jpg</a:t>
            </a:r>
          </a:p>
          <a:p>
            <a:r>
              <a:rPr lang="nl-NL" dirty="0"/>
              <a:t>Verdrag van </a:t>
            </a:r>
            <a:r>
              <a:rPr lang="nl-NL" dirty="0" err="1"/>
              <a:t>Shimonoseki</a:t>
            </a:r>
            <a:r>
              <a:rPr lang="nl-NL" dirty="0"/>
              <a:t>.</a:t>
            </a:r>
          </a:p>
        </p:txBody>
      </p:sp>
      <p:sp>
        <p:nvSpPr>
          <p:cNvPr id="4" name="Tijdelijke aanduiding voor dianummer 3"/>
          <p:cNvSpPr>
            <a:spLocks noGrp="1"/>
          </p:cNvSpPr>
          <p:nvPr>
            <p:ph type="sldNum" sz="quarter" idx="10"/>
          </p:nvPr>
        </p:nvSpPr>
        <p:spPr/>
        <p:txBody>
          <a:bodyPr/>
          <a:lstStyle/>
          <a:p>
            <a:fld id="{543EEA05-72DB-4502-AFF4-E4C4EA8C3FEB}" type="slidenum">
              <a:rPr lang="nl-NL" smtClean="0"/>
              <a:pPr/>
              <a:t>44</a:t>
            </a:fld>
            <a:endParaRPr lang="nl-NL"/>
          </a:p>
        </p:txBody>
      </p:sp>
    </p:spTree>
    <p:extLst>
      <p:ext uri="{BB962C8B-B14F-4D97-AF65-F5344CB8AC3E}">
        <p14:creationId xmlns:p14="http://schemas.microsoft.com/office/powerpoint/2010/main" val="2206894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bv. Kang </a:t>
            </a:r>
            <a:r>
              <a:rPr lang="nl-NL" sz="1200" dirty="0" err="1"/>
              <a:t>Youwei</a:t>
            </a:r>
            <a:r>
              <a:rPr lang="nl-NL" sz="1200" dirty="0"/>
              <a:t> </a:t>
            </a:r>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45</a:t>
            </a:fld>
            <a:endParaRPr lang="nl-NL"/>
          </a:p>
        </p:txBody>
      </p:sp>
    </p:spTree>
    <p:extLst>
      <p:ext uri="{BB962C8B-B14F-4D97-AF65-F5344CB8AC3E}">
        <p14:creationId xmlns:p14="http://schemas.microsoft.com/office/powerpoint/2010/main" val="117491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https://gghgeschiedenis.tumblr.com/post/116027828307/tijdlijn-van-dynastie%C3%ABn</a:t>
            </a:r>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5</a:t>
            </a:fld>
            <a:endParaRPr lang="nl-NL"/>
          </a:p>
        </p:txBody>
      </p:sp>
    </p:spTree>
    <p:extLst>
      <p:ext uri="{BB962C8B-B14F-4D97-AF65-F5344CB8AC3E}">
        <p14:creationId xmlns:p14="http://schemas.microsoft.com/office/powerpoint/2010/main" val="353106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https://nl.wikipedia.org/wiki/Qing-dynastie#/media/Bestand:Qing_Empire_circa_1820_EN.svg</a:t>
            </a:r>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8</a:t>
            </a:fld>
            <a:endParaRPr lang="nl-NL"/>
          </a:p>
        </p:txBody>
      </p:sp>
    </p:spTree>
    <p:extLst>
      <p:ext uri="{BB962C8B-B14F-4D97-AF65-F5344CB8AC3E}">
        <p14:creationId xmlns:p14="http://schemas.microsoft.com/office/powerpoint/2010/main" val="50800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11</a:t>
            </a:fld>
            <a:endParaRPr lang="nl-NL"/>
          </a:p>
        </p:txBody>
      </p:sp>
    </p:spTree>
    <p:extLst>
      <p:ext uri="{BB962C8B-B14F-4D97-AF65-F5344CB8AC3E}">
        <p14:creationId xmlns:p14="http://schemas.microsoft.com/office/powerpoint/2010/main" val="220708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‘HEMELS MANDAAT’ 3000 JAAR GEBRUIKT &gt; Sun </a:t>
            </a:r>
            <a:r>
              <a:rPr lang="en-US" sz="1200" dirty="0" err="1"/>
              <a:t>Yat-sen</a:t>
            </a:r>
            <a:r>
              <a:rPr lang="en-US" sz="1200" dirty="0"/>
              <a:t> </a:t>
            </a:r>
            <a:r>
              <a:rPr lang="en-US" sz="1200" dirty="0" err="1"/>
              <a:t>noemt</a:t>
            </a:r>
            <a:r>
              <a:rPr lang="en-US" sz="1200" dirty="0"/>
              <a:t> </a:t>
            </a:r>
            <a:r>
              <a:rPr lang="en-US" sz="1200" dirty="0" err="1"/>
              <a:t>zijn</a:t>
            </a:r>
            <a:r>
              <a:rPr lang="en-US" sz="1200" dirty="0"/>
              <a:t> </a:t>
            </a:r>
            <a:r>
              <a:rPr lang="en-US" sz="1200" dirty="0" err="1"/>
              <a:t>partij</a:t>
            </a:r>
            <a:r>
              <a:rPr lang="en-US" sz="1200" dirty="0"/>
              <a:t>: </a:t>
            </a:r>
            <a:r>
              <a:rPr lang="en-US" sz="1200" i="1" dirty="0"/>
              <a:t>‘De </a:t>
            </a:r>
            <a:r>
              <a:rPr lang="en-US" sz="1200" i="1" dirty="0" err="1"/>
              <a:t>associatie</a:t>
            </a:r>
            <a:r>
              <a:rPr lang="en-US" sz="1200" i="1" dirty="0"/>
              <a:t> voor het </a:t>
            </a:r>
            <a:r>
              <a:rPr lang="en-US" sz="1200" i="1" dirty="0" err="1"/>
              <a:t>veranderen</a:t>
            </a:r>
            <a:r>
              <a:rPr lang="en-US" sz="1200" i="1" dirty="0"/>
              <a:t> van het decreet’.</a:t>
            </a:r>
          </a:p>
          <a:p>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15</a:t>
            </a:fld>
            <a:endParaRPr lang="nl-NL"/>
          </a:p>
        </p:txBody>
      </p:sp>
    </p:spTree>
    <p:extLst>
      <p:ext uri="{BB962C8B-B14F-4D97-AF65-F5344CB8AC3E}">
        <p14:creationId xmlns:p14="http://schemas.microsoft.com/office/powerpoint/2010/main" val="11950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Ter Haar B.J. , Het Hemels Mandaat, 2018</a:t>
            </a:r>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16</a:t>
            </a:fld>
            <a:endParaRPr lang="nl-NL"/>
          </a:p>
        </p:txBody>
      </p:sp>
    </p:spTree>
    <p:extLst>
      <p:ext uri="{BB962C8B-B14F-4D97-AF65-F5344CB8AC3E}">
        <p14:creationId xmlns:p14="http://schemas.microsoft.com/office/powerpoint/2010/main" val="278000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hlinkClick r:id="rId3"/>
              </a:rPr>
              <a:t>https://tiantan.nl/achtergronden/geestelijk-leven/hemels-mandaat/</a:t>
            </a:r>
            <a:endParaRPr lang="nl-NL"/>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18</a:t>
            </a:fld>
            <a:endParaRPr lang="nl-NL"/>
          </a:p>
        </p:txBody>
      </p:sp>
    </p:spTree>
    <p:extLst>
      <p:ext uri="{BB962C8B-B14F-4D97-AF65-F5344CB8AC3E}">
        <p14:creationId xmlns:p14="http://schemas.microsoft.com/office/powerpoint/2010/main" val="3128028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VOOROUDERVERERING</a:t>
            </a:r>
          </a:p>
          <a:p>
            <a:r>
              <a:rPr lang="nl-NL" sz="1200" dirty="0"/>
              <a:t>OVERLEDENE &gt; GEEST &gt; ACTIEF IN LEVEN VAN NAZATEN</a:t>
            </a:r>
          </a:p>
          <a:p>
            <a:r>
              <a:rPr lang="nl-NL" sz="1200" dirty="0"/>
              <a:t>STERVELINGEN&gt; EREN ‘FYSIEKE’ VOOROUDERS</a:t>
            </a:r>
          </a:p>
          <a:p>
            <a:r>
              <a:rPr lang="nl-NL" sz="1200" dirty="0"/>
              <a:t>HARMONIEUZE VERHOUDINGEN..</a:t>
            </a:r>
          </a:p>
          <a:p>
            <a:r>
              <a:rPr lang="nl-NL" sz="1200" dirty="0"/>
              <a:t>KEIZER &gt; EERT ‘DE HEMEL’&gt; OERKRACHT DIE </a:t>
            </a:r>
          </a:p>
          <a:p>
            <a:pPr marL="0" indent="0">
              <a:buNone/>
            </a:pPr>
            <a:r>
              <a:rPr lang="nl-NL" sz="1200" dirty="0"/>
              <a:t>    -  NATUUR BEWEEGT</a:t>
            </a:r>
          </a:p>
          <a:p>
            <a:pPr marL="0" indent="0">
              <a:buNone/>
            </a:pPr>
            <a:r>
              <a:rPr lang="nl-NL" sz="1200" dirty="0"/>
              <a:t>    - BRON IS VAN ZEDELIJK BESEF</a:t>
            </a:r>
          </a:p>
          <a:p>
            <a:pPr marL="0" indent="0">
              <a:buNone/>
            </a:pPr>
            <a:r>
              <a:rPr lang="nl-NL" sz="1200" dirty="0"/>
              <a:t>    - BEGAAN MET LOT VAN MENSEN</a:t>
            </a:r>
          </a:p>
          <a:p>
            <a:pPr marL="0" indent="0">
              <a:buNone/>
            </a:pPr>
            <a:endParaRPr lang="nl-NL" sz="1200" dirty="0"/>
          </a:p>
          <a:p>
            <a:r>
              <a:rPr lang="nl-NL" sz="1200" dirty="0"/>
              <a:t>UITVOEREN </a:t>
            </a:r>
            <a:r>
              <a:rPr lang="nl-NL" sz="1200" u="sng" dirty="0"/>
              <a:t>RITUELEN</a:t>
            </a:r>
            <a:r>
              <a:rPr lang="nl-NL" sz="1200" dirty="0"/>
              <a:t>&gt; </a:t>
            </a:r>
          </a:p>
          <a:p>
            <a:pPr marL="0" indent="0">
              <a:buNone/>
            </a:pPr>
            <a:r>
              <a:rPr lang="nl-NL" sz="1200" dirty="0"/>
              <a:t>     - VERPLICHT VOOR BEWAREN KOSMISCHE ORDE /</a:t>
            </a:r>
          </a:p>
          <a:p>
            <a:pPr marL="0" indent="0">
              <a:buNone/>
            </a:pPr>
            <a:r>
              <a:rPr lang="nl-NL" sz="1200" dirty="0"/>
              <a:t>        HARMONIE</a:t>
            </a:r>
          </a:p>
          <a:p>
            <a:pPr marL="0" indent="0">
              <a:buNone/>
            </a:pPr>
            <a:r>
              <a:rPr lang="nl-NL" sz="1200" dirty="0"/>
              <a:t>     - ANDERS &gt; </a:t>
            </a:r>
            <a:r>
              <a:rPr lang="nl-NL" sz="1200" u="sng" dirty="0"/>
              <a:t>CHAOS</a:t>
            </a:r>
          </a:p>
          <a:p>
            <a:pPr marL="0" indent="0">
              <a:buNone/>
            </a:pPr>
            <a:endParaRPr lang="nl-NL" sz="1200" dirty="0"/>
          </a:p>
          <a:p>
            <a:r>
              <a:rPr lang="nl-NL" sz="1200" dirty="0"/>
              <a:t>KEIZER IS BEMIDDELAAR TUSSEN HEMEL EN AARDE</a:t>
            </a:r>
          </a:p>
          <a:p>
            <a:r>
              <a:rPr lang="nl-NL" sz="1200" dirty="0"/>
              <a:t>TIANZI&gt; DE ZOON DES HEMELS</a:t>
            </a:r>
          </a:p>
          <a:p>
            <a:endParaRPr lang="nl-NL" sz="1200" dirty="0"/>
          </a:p>
          <a:p>
            <a:r>
              <a:rPr lang="nl-NL" dirty="0">
                <a:hlinkClick r:id="rId3"/>
              </a:rPr>
              <a:t>https://nl.shenyunperformingarts.org/news/view/article/e/p2qReonrF7g/wat-is-de-dynastieke-cyclus-van-china.html</a:t>
            </a:r>
            <a:endParaRPr lang="nl-NL" sz="1200" dirty="0"/>
          </a:p>
          <a:p>
            <a:endParaRPr lang="nl-NL" dirty="0"/>
          </a:p>
        </p:txBody>
      </p:sp>
      <p:sp>
        <p:nvSpPr>
          <p:cNvPr id="4" name="Tijdelijke aanduiding voor dianummer 3"/>
          <p:cNvSpPr>
            <a:spLocks noGrp="1"/>
          </p:cNvSpPr>
          <p:nvPr>
            <p:ph type="sldNum" sz="quarter" idx="5"/>
          </p:nvPr>
        </p:nvSpPr>
        <p:spPr/>
        <p:txBody>
          <a:bodyPr/>
          <a:lstStyle/>
          <a:p>
            <a:fld id="{F2E99F0A-4BBF-4DB3-A9F9-04F1147B8A8E}" type="slidenum">
              <a:rPr lang="nl-NL" smtClean="0"/>
              <a:t>19</a:t>
            </a:fld>
            <a:endParaRPr lang="nl-NL"/>
          </a:p>
        </p:txBody>
      </p:sp>
    </p:spTree>
    <p:extLst>
      <p:ext uri="{BB962C8B-B14F-4D97-AF65-F5344CB8AC3E}">
        <p14:creationId xmlns:p14="http://schemas.microsoft.com/office/powerpoint/2010/main" val="410859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549E4-6D29-45D4-A418-6796BD8D801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AC8B77D-0980-4588-B17E-18E3FA95EC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84E8B3C-E28F-4676-A25E-0F6487FD2BA6}"/>
              </a:ext>
            </a:extLst>
          </p:cNvPr>
          <p:cNvSpPr>
            <a:spLocks noGrp="1"/>
          </p:cNvSpPr>
          <p:nvPr>
            <p:ph type="dt" sz="half" idx="10"/>
          </p:nvPr>
        </p:nvSpPr>
        <p:spPr/>
        <p:txBody>
          <a:bodyPr/>
          <a:lstStyle/>
          <a:p>
            <a:fld id="{4A19AC60-86F5-4776-BCF1-C425CBBD5F00}"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E2E9B7E1-4FC8-4EB4-B6C2-9F8C41F3E2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72F935-7C99-457E-A875-1339E0FDAE83}"/>
              </a:ext>
            </a:extLst>
          </p:cNvPr>
          <p:cNvSpPr>
            <a:spLocks noGrp="1"/>
          </p:cNvSpPr>
          <p:nvPr>
            <p:ph type="sldNum" sz="quarter" idx="12"/>
          </p:nvPr>
        </p:nvSpPr>
        <p:spPr/>
        <p:txBody>
          <a:bodyPr/>
          <a:lstStyle/>
          <a:p>
            <a:fld id="{8C233D32-DCF0-4EAC-9BD6-1015402E1FA6}" type="slidenum">
              <a:rPr lang="nl-NL" smtClean="0"/>
              <a:t>‹nr.›</a:t>
            </a:fld>
            <a:endParaRPr lang="nl-NL"/>
          </a:p>
        </p:txBody>
      </p:sp>
    </p:spTree>
    <p:extLst>
      <p:ext uri="{BB962C8B-B14F-4D97-AF65-F5344CB8AC3E}">
        <p14:creationId xmlns:p14="http://schemas.microsoft.com/office/powerpoint/2010/main" val="202127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5FE82-A81C-41FC-A7AE-EA61E300A0D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B281A46-E552-48EC-9DAF-F8E77B33C03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5B5BB0-6179-4E33-ACB4-3A0777E83433}"/>
              </a:ext>
            </a:extLst>
          </p:cNvPr>
          <p:cNvSpPr>
            <a:spLocks noGrp="1"/>
          </p:cNvSpPr>
          <p:nvPr>
            <p:ph type="dt" sz="half" idx="10"/>
          </p:nvPr>
        </p:nvSpPr>
        <p:spPr/>
        <p:txBody>
          <a:bodyPr/>
          <a:lstStyle/>
          <a:p>
            <a:fld id="{4A19AC60-86F5-4776-BCF1-C425CBBD5F00}"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5E8884E2-AA89-468F-A366-9E339C5241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0F9ABF-9845-4B5C-936B-91FB7FBD0A1A}"/>
              </a:ext>
            </a:extLst>
          </p:cNvPr>
          <p:cNvSpPr>
            <a:spLocks noGrp="1"/>
          </p:cNvSpPr>
          <p:nvPr>
            <p:ph type="sldNum" sz="quarter" idx="12"/>
          </p:nvPr>
        </p:nvSpPr>
        <p:spPr/>
        <p:txBody>
          <a:bodyPr/>
          <a:lstStyle/>
          <a:p>
            <a:fld id="{8C233D32-DCF0-4EAC-9BD6-1015402E1FA6}" type="slidenum">
              <a:rPr lang="nl-NL" smtClean="0"/>
              <a:t>‹nr.›</a:t>
            </a:fld>
            <a:endParaRPr lang="nl-NL"/>
          </a:p>
        </p:txBody>
      </p:sp>
    </p:spTree>
    <p:extLst>
      <p:ext uri="{BB962C8B-B14F-4D97-AF65-F5344CB8AC3E}">
        <p14:creationId xmlns:p14="http://schemas.microsoft.com/office/powerpoint/2010/main" val="69248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29F4654-DF14-4AF4-BC43-590ACDD7950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FEBFCD5-7CB8-4947-B3E4-83815A28442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220079-9992-43D2-B1AE-DEF192650A09}"/>
              </a:ext>
            </a:extLst>
          </p:cNvPr>
          <p:cNvSpPr>
            <a:spLocks noGrp="1"/>
          </p:cNvSpPr>
          <p:nvPr>
            <p:ph type="dt" sz="half" idx="10"/>
          </p:nvPr>
        </p:nvSpPr>
        <p:spPr/>
        <p:txBody>
          <a:bodyPr/>
          <a:lstStyle/>
          <a:p>
            <a:fld id="{4A19AC60-86F5-4776-BCF1-C425CBBD5F00}"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F71F6CCF-858F-4F91-8368-4ACD4A77FD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44DCE2-B8F1-4638-9B8A-5D821D4642CE}"/>
              </a:ext>
            </a:extLst>
          </p:cNvPr>
          <p:cNvSpPr>
            <a:spLocks noGrp="1"/>
          </p:cNvSpPr>
          <p:nvPr>
            <p:ph type="sldNum" sz="quarter" idx="12"/>
          </p:nvPr>
        </p:nvSpPr>
        <p:spPr/>
        <p:txBody>
          <a:bodyPr/>
          <a:lstStyle/>
          <a:p>
            <a:fld id="{8C233D32-DCF0-4EAC-9BD6-1015402E1FA6}" type="slidenum">
              <a:rPr lang="nl-NL" smtClean="0"/>
              <a:t>‹nr.›</a:t>
            </a:fld>
            <a:endParaRPr lang="nl-NL"/>
          </a:p>
        </p:txBody>
      </p:sp>
    </p:spTree>
    <p:extLst>
      <p:ext uri="{BB962C8B-B14F-4D97-AF65-F5344CB8AC3E}">
        <p14:creationId xmlns:p14="http://schemas.microsoft.com/office/powerpoint/2010/main" val="268354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D5FD2-0369-4CAE-BB85-584CF1AA07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5F2D488-677C-41FE-A9A5-D9C7E9B7F8D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35E1DEA-9654-4F25-9DB9-9F7639CDAF57}"/>
              </a:ext>
            </a:extLst>
          </p:cNvPr>
          <p:cNvSpPr>
            <a:spLocks noGrp="1"/>
          </p:cNvSpPr>
          <p:nvPr>
            <p:ph type="dt" sz="half" idx="10"/>
          </p:nvPr>
        </p:nvSpPr>
        <p:spPr/>
        <p:txBody>
          <a:bodyPr/>
          <a:lstStyle/>
          <a:p>
            <a:fld id="{4A19AC60-86F5-4776-BCF1-C425CBBD5F00}"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6DC62992-4D4F-428E-AE7F-42ED9E7402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0E0060-3F57-4D2A-B9EC-9D5EC16DB24A}"/>
              </a:ext>
            </a:extLst>
          </p:cNvPr>
          <p:cNvSpPr>
            <a:spLocks noGrp="1"/>
          </p:cNvSpPr>
          <p:nvPr>
            <p:ph type="sldNum" sz="quarter" idx="12"/>
          </p:nvPr>
        </p:nvSpPr>
        <p:spPr/>
        <p:txBody>
          <a:bodyPr/>
          <a:lstStyle/>
          <a:p>
            <a:fld id="{8C233D32-DCF0-4EAC-9BD6-1015402E1FA6}" type="slidenum">
              <a:rPr lang="nl-NL" smtClean="0"/>
              <a:t>‹nr.›</a:t>
            </a:fld>
            <a:endParaRPr lang="nl-NL"/>
          </a:p>
        </p:txBody>
      </p:sp>
    </p:spTree>
    <p:extLst>
      <p:ext uri="{BB962C8B-B14F-4D97-AF65-F5344CB8AC3E}">
        <p14:creationId xmlns:p14="http://schemas.microsoft.com/office/powerpoint/2010/main" val="189337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49AE6-4372-402A-8AE5-0B33D3D4ABF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3091AE3-C46A-4D61-8948-4305CAA777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8C7057E-F322-4E99-B54D-51CB4987405A}"/>
              </a:ext>
            </a:extLst>
          </p:cNvPr>
          <p:cNvSpPr>
            <a:spLocks noGrp="1"/>
          </p:cNvSpPr>
          <p:nvPr>
            <p:ph type="dt" sz="half" idx="10"/>
          </p:nvPr>
        </p:nvSpPr>
        <p:spPr/>
        <p:txBody>
          <a:bodyPr/>
          <a:lstStyle/>
          <a:p>
            <a:fld id="{4A19AC60-86F5-4776-BCF1-C425CBBD5F00}"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E56D0116-47C4-4BD3-8A23-DA80A1BE109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178A85-A848-4A1F-889F-3DEA27C74002}"/>
              </a:ext>
            </a:extLst>
          </p:cNvPr>
          <p:cNvSpPr>
            <a:spLocks noGrp="1"/>
          </p:cNvSpPr>
          <p:nvPr>
            <p:ph type="sldNum" sz="quarter" idx="12"/>
          </p:nvPr>
        </p:nvSpPr>
        <p:spPr/>
        <p:txBody>
          <a:bodyPr/>
          <a:lstStyle/>
          <a:p>
            <a:fld id="{8C233D32-DCF0-4EAC-9BD6-1015402E1FA6}" type="slidenum">
              <a:rPr lang="nl-NL" smtClean="0"/>
              <a:t>‹nr.›</a:t>
            </a:fld>
            <a:endParaRPr lang="nl-NL"/>
          </a:p>
        </p:txBody>
      </p:sp>
    </p:spTree>
    <p:extLst>
      <p:ext uri="{BB962C8B-B14F-4D97-AF65-F5344CB8AC3E}">
        <p14:creationId xmlns:p14="http://schemas.microsoft.com/office/powerpoint/2010/main" val="94972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8FC80-F7D7-41E1-A00D-F615507F3E0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392A478-42DD-40D2-A148-BD8C4263EEF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121BCFF-E7DE-460A-A616-BEE09EF5DED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16008D3-9C96-4A37-97BA-B82F09C20C7F}"/>
              </a:ext>
            </a:extLst>
          </p:cNvPr>
          <p:cNvSpPr>
            <a:spLocks noGrp="1"/>
          </p:cNvSpPr>
          <p:nvPr>
            <p:ph type="dt" sz="half" idx="10"/>
          </p:nvPr>
        </p:nvSpPr>
        <p:spPr/>
        <p:txBody>
          <a:bodyPr/>
          <a:lstStyle/>
          <a:p>
            <a:fld id="{4A19AC60-86F5-4776-BCF1-C425CBBD5F00}" type="datetimeFigureOut">
              <a:rPr lang="nl-NL" smtClean="0"/>
              <a:t>12-4-2022</a:t>
            </a:fld>
            <a:endParaRPr lang="nl-NL"/>
          </a:p>
        </p:txBody>
      </p:sp>
      <p:sp>
        <p:nvSpPr>
          <p:cNvPr id="6" name="Tijdelijke aanduiding voor voettekst 5">
            <a:extLst>
              <a:ext uri="{FF2B5EF4-FFF2-40B4-BE49-F238E27FC236}">
                <a16:creationId xmlns:a16="http://schemas.microsoft.com/office/drawing/2014/main" id="{7FFCE0C7-D10B-47A1-91ED-842006AC5EE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C339F4-E8D5-4089-8C13-13D3B237B6EF}"/>
              </a:ext>
            </a:extLst>
          </p:cNvPr>
          <p:cNvSpPr>
            <a:spLocks noGrp="1"/>
          </p:cNvSpPr>
          <p:nvPr>
            <p:ph type="sldNum" sz="quarter" idx="12"/>
          </p:nvPr>
        </p:nvSpPr>
        <p:spPr/>
        <p:txBody>
          <a:bodyPr/>
          <a:lstStyle/>
          <a:p>
            <a:fld id="{8C233D32-DCF0-4EAC-9BD6-1015402E1FA6}" type="slidenum">
              <a:rPr lang="nl-NL" smtClean="0"/>
              <a:t>‹nr.›</a:t>
            </a:fld>
            <a:endParaRPr lang="nl-NL"/>
          </a:p>
        </p:txBody>
      </p:sp>
    </p:spTree>
    <p:extLst>
      <p:ext uri="{BB962C8B-B14F-4D97-AF65-F5344CB8AC3E}">
        <p14:creationId xmlns:p14="http://schemas.microsoft.com/office/powerpoint/2010/main" val="355086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5EF8A-1760-4AD2-807C-39D1827F7F9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EA621AA-8596-4D11-A0A6-8E13B919D6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6E31A07-D9E8-4137-BA10-6B6F74E8AF0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19DA87B-2AF7-4D88-9C8C-ACF2F4551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A8EDFA0-C61F-494A-AAF8-169B97E2CDF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2382E3C-E556-4E1C-BF7D-7F7B7E1AE98C}"/>
              </a:ext>
            </a:extLst>
          </p:cNvPr>
          <p:cNvSpPr>
            <a:spLocks noGrp="1"/>
          </p:cNvSpPr>
          <p:nvPr>
            <p:ph type="dt" sz="half" idx="10"/>
          </p:nvPr>
        </p:nvSpPr>
        <p:spPr/>
        <p:txBody>
          <a:bodyPr/>
          <a:lstStyle/>
          <a:p>
            <a:fld id="{4A19AC60-86F5-4776-BCF1-C425CBBD5F00}" type="datetimeFigureOut">
              <a:rPr lang="nl-NL" smtClean="0"/>
              <a:t>12-4-2022</a:t>
            </a:fld>
            <a:endParaRPr lang="nl-NL"/>
          </a:p>
        </p:txBody>
      </p:sp>
      <p:sp>
        <p:nvSpPr>
          <p:cNvPr id="8" name="Tijdelijke aanduiding voor voettekst 7">
            <a:extLst>
              <a:ext uri="{FF2B5EF4-FFF2-40B4-BE49-F238E27FC236}">
                <a16:creationId xmlns:a16="http://schemas.microsoft.com/office/drawing/2014/main" id="{100FAF63-0213-48BB-B7F8-D27A47036B5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FD724F5-B67B-44DB-999E-AD73FE0CD87F}"/>
              </a:ext>
            </a:extLst>
          </p:cNvPr>
          <p:cNvSpPr>
            <a:spLocks noGrp="1"/>
          </p:cNvSpPr>
          <p:nvPr>
            <p:ph type="sldNum" sz="quarter" idx="12"/>
          </p:nvPr>
        </p:nvSpPr>
        <p:spPr/>
        <p:txBody>
          <a:bodyPr/>
          <a:lstStyle/>
          <a:p>
            <a:fld id="{8C233D32-DCF0-4EAC-9BD6-1015402E1FA6}" type="slidenum">
              <a:rPr lang="nl-NL" smtClean="0"/>
              <a:t>‹nr.›</a:t>
            </a:fld>
            <a:endParaRPr lang="nl-NL"/>
          </a:p>
        </p:txBody>
      </p:sp>
    </p:spTree>
    <p:extLst>
      <p:ext uri="{BB962C8B-B14F-4D97-AF65-F5344CB8AC3E}">
        <p14:creationId xmlns:p14="http://schemas.microsoft.com/office/powerpoint/2010/main" val="206527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03A03-80B4-465D-B521-ED682651BC8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B5D193A-719E-4B74-AF83-8109A84A6C8F}"/>
              </a:ext>
            </a:extLst>
          </p:cNvPr>
          <p:cNvSpPr>
            <a:spLocks noGrp="1"/>
          </p:cNvSpPr>
          <p:nvPr>
            <p:ph type="dt" sz="half" idx="10"/>
          </p:nvPr>
        </p:nvSpPr>
        <p:spPr/>
        <p:txBody>
          <a:bodyPr/>
          <a:lstStyle/>
          <a:p>
            <a:fld id="{4A19AC60-86F5-4776-BCF1-C425CBBD5F00}" type="datetimeFigureOut">
              <a:rPr lang="nl-NL" smtClean="0"/>
              <a:t>12-4-2022</a:t>
            </a:fld>
            <a:endParaRPr lang="nl-NL"/>
          </a:p>
        </p:txBody>
      </p:sp>
      <p:sp>
        <p:nvSpPr>
          <p:cNvPr id="4" name="Tijdelijke aanduiding voor voettekst 3">
            <a:extLst>
              <a:ext uri="{FF2B5EF4-FFF2-40B4-BE49-F238E27FC236}">
                <a16:creationId xmlns:a16="http://schemas.microsoft.com/office/drawing/2014/main" id="{C811DF35-5309-4AE8-9E2C-26C670FF4F0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383FE70-AFA2-4A62-8780-D4E9AD36E97F}"/>
              </a:ext>
            </a:extLst>
          </p:cNvPr>
          <p:cNvSpPr>
            <a:spLocks noGrp="1"/>
          </p:cNvSpPr>
          <p:nvPr>
            <p:ph type="sldNum" sz="quarter" idx="12"/>
          </p:nvPr>
        </p:nvSpPr>
        <p:spPr/>
        <p:txBody>
          <a:bodyPr/>
          <a:lstStyle/>
          <a:p>
            <a:fld id="{8C233D32-DCF0-4EAC-9BD6-1015402E1FA6}" type="slidenum">
              <a:rPr lang="nl-NL" smtClean="0"/>
              <a:t>‹nr.›</a:t>
            </a:fld>
            <a:endParaRPr lang="nl-NL"/>
          </a:p>
        </p:txBody>
      </p:sp>
    </p:spTree>
    <p:extLst>
      <p:ext uri="{BB962C8B-B14F-4D97-AF65-F5344CB8AC3E}">
        <p14:creationId xmlns:p14="http://schemas.microsoft.com/office/powerpoint/2010/main" val="422308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D4A50DA-05CC-4AB7-9231-9CB7FEAC3618}"/>
              </a:ext>
            </a:extLst>
          </p:cNvPr>
          <p:cNvSpPr>
            <a:spLocks noGrp="1"/>
          </p:cNvSpPr>
          <p:nvPr>
            <p:ph type="dt" sz="half" idx="10"/>
          </p:nvPr>
        </p:nvSpPr>
        <p:spPr/>
        <p:txBody>
          <a:bodyPr/>
          <a:lstStyle/>
          <a:p>
            <a:fld id="{4A19AC60-86F5-4776-BCF1-C425CBBD5F00}" type="datetimeFigureOut">
              <a:rPr lang="nl-NL" smtClean="0"/>
              <a:t>12-4-2022</a:t>
            </a:fld>
            <a:endParaRPr lang="nl-NL"/>
          </a:p>
        </p:txBody>
      </p:sp>
      <p:sp>
        <p:nvSpPr>
          <p:cNvPr id="3" name="Tijdelijke aanduiding voor voettekst 2">
            <a:extLst>
              <a:ext uri="{FF2B5EF4-FFF2-40B4-BE49-F238E27FC236}">
                <a16:creationId xmlns:a16="http://schemas.microsoft.com/office/drawing/2014/main" id="{9A4592A6-9236-4D39-95A5-582C170ADBB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F285F2A-C511-49A0-8562-3EB75359C8EE}"/>
              </a:ext>
            </a:extLst>
          </p:cNvPr>
          <p:cNvSpPr>
            <a:spLocks noGrp="1"/>
          </p:cNvSpPr>
          <p:nvPr>
            <p:ph type="sldNum" sz="quarter" idx="12"/>
          </p:nvPr>
        </p:nvSpPr>
        <p:spPr/>
        <p:txBody>
          <a:bodyPr/>
          <a:lstStyle/>
          <a:p>
            <a:fld id="{8C233D32-DCF0-4EAC-9BD6-1015402E1FA6}" type="slidenum">
              <a:rPr lang="nl-NL" smtClean="0"/>
              <a:t>‹nr.›</a:t>
            </a:fld>
            <a:endParaRPr lang="nl-NL"/>
          </a:p>
        </p:txBody>
      </p:sp>
    </p:spTree>
    <p:extLst>
      <p:ext uri="{BB962C8B-B14F-4D97-AF65-F5344CB8AC3E}">
        <p14:creationId xmlns:p14="http://schemas.microsoft.com/office/powerpoint/2010/main" val="44779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84DDC-CDBA-4196-81C2-77C3B0C1D47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877F91C-2843-46B6-A91D-D93A2F3152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DEB8BB3-DEEA-444A-AC29-239133DF9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319448D-9A46-4C10-844F-0FD96AA8307B}"/>
              </a:ext>
            </a:extLst>
          </p:cNvPr>
          <p:cNvSpPr>
            <a:spLocks noGrp="1"/>
          </p:cNvSpPr>
          <p:nvPr>
            <p:ph type="dt" sz="half" idx="10"/>
          </p:nvPr>
        </p:nvSpPr>
        <p:spPr/>
        <p:txBody>
          <a:bodyPr/>
          <a:lstStyle/>
          <a:p>
            <a:fld id="{4A19AC60-86F5-4776-BCF1-C425CBBD5F00}" type="datetimeFigureOut">
              <a:rPr lang="nl-NL" smtClean="0"/>
              <a:t>12-4-2022</a:t>
            </a:fld>
            <a:endParaRPr lang="nl-NL"/>
          </a:p>
        </p:txBody>
      </p:sp>
      <p:sp>
        <p:nvSpPr>
          <p:cNvPr id="6" name="Tijdelijke aanduiding voor voettekst 5">
            <a:extLst>
              <a:ext uri="{FF2B5EF4-FFF2-40B4-BE49-F238E27FC236}">
                <a16:creationId xmlns:a16="http://schemas.microsoft.com/office/drawing/2014/main" id="{42AC085C-ECA8-4256-9257-06780719A4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BEFE0F-BE1B-4E0C-BD05-1B4D452920FB}"/>
              </a:ext>
            </a:extLst>
          </p:cNvPr>
          <p:cNvSpPr>
            <a:spLocks noGrp="1"/>
          </p:cNvSpPr>
          <p:nvPr>
            <p:ph type="sldNum" sz="quarter" idx="12"/>
          </p:nvPr>
        </p:nvSpPr>
        <p:spPr/>
        <p:txBody>
          <a:bodyPr/>
          <a:lstStyle/>
          <a:p>
            <a:fld id="{8C233D32-DCF0-4EAC-9BD6-1015402E1FA6}" type="slidenum">
              <a:rPr lang="nl-NL" smtClean="0"/>
              <a:t>‹nr.›</a:t>
            </a:fld>
            <a:endParaRPr lang="nl-NL"/>
          </a:p>
        </p:txBody>
      </p:sp>
    </p:spTree>
    <p:extLst>
      <p:ext uri="{BB962C8B-B14F-4D97-AF65-F5344CB8AC3E}">
        <p14:creationId xmlns:p14="http://schemas.microsoft.com/office/powerpoint/2010/main" val="52920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1081-91FF-45EA-82B7-5A943C2594E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E3FCC3C-32CE-428B-8C95-AA3BCEADF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366876B-7304-4F30-997E-9F41F86F7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92E2829-FD89-4209-8440-7F310B30A9F1}"/>
              </a:ext>
            </a:extLst>
          </p:cNvPr>
          <p:cNvSpPr>
            <a:spLocks noGrp="1"/>
          </p:cNvSpPr>
          <p:nvPr>
            <p:ph type="dt" sz="half" idx="10"/>
          </p:nvPr>
        </p:nvSpPr>
        <p:spPr/>
        <p:txBody>
          <a:bodyPr/>
          <a:lstStyle/>
          <a:p>
            <a:fld id="{4A19AC60-86F5-4776-BCF1-C425CBBD5F00}" type="datetimeFigureOut">
              <a:rPr lang="nl-NL" smtClean="0"/>
              <a:t>12-4-2022</a:t>
            </a:fld>
            <a:endParaRPr lang="nl-NL"/>
          </a:p>
        </p:txBody>
      </p:sp>
      <p:sp>
        <p:nvSpPr>
          <p:cNvPr id="6" name="Tijdelijke aanduiding voor voettekst 5">
            <a:extLst>
              <a:ext uri="{FF2B5EF4-FFF2-40B4-BE49-F238E27FC236}">
                <a16:creationId xmlns:a16="http://schemas.microsoft.com/office/drawing/2014/main" id="{77F350E2-F370-4084-9313-C52C7B49054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DBA46F7-3FEE-4F57-9AF9-CA1618932BE5}"/>
              </a:ext>
            </a:extLst>
          </p:cNvPr>
          <p:cNvSpPr>
            <a:spLocks noGrp="1"/>
          </p:cNvSpPr>
          <p:nvPr>
            <p:ph type="sldNum" sz="quarter" idx="12"/>
          </p:nvPr>
        </p:nvSpPr>
        <p:spPr/>
        <p:txBody>
          <a:bodyPr/>
          <a:lstStyle/>
          <a:p>
            <a:fld id="{8C233D32-DCF0-4EAC-9BD6-1015402E1FA6}" type="slidenum">
              <a:rPr lang="nl-NL" smtClean="0"/>
              <a:t>‹nr.›</a:t>
            </a:fld>
            <a:endParaRPr lang="nl-NL"/>
          </a:p>
        </p:txBody>
      </p:sp>
    </p:spTree>
    <p:extLst>
      <p:ext uri="{BB962C8B-B14F-4D97-AF65-F5344CB8AC3E}">
        <p14:creationId xmlns:p14="http://schemas.microsoft.com/office/powerpoint/2010/main" val="217029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B342732-F97D-43E1-97A8-CFAF4ED6D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0376264-2E2C-4EF5-BC4F-4BA64404C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607E41-EB79-4585-A13A-425AEDCBA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9AC60-86F5-4776-BCF1-C425CBBD5F00}" type="datetimeFigureOut">
              <a:rPr lang="nl-NL" smtClean="0"/>
              <a:t>12-4-2022</a:t>
            </a:fld>
            <a:endParaRPr lang="nl-NL"/>
          </a:p>
        </p:txBody>
      </p:sp>
      <p:sp>
        <p:nvSpPr>
          <p:cNvPr id="5" name="Tijdelijke aanduiding voor voettekst 4">
            <a:extLst>
              <a:ext uri="{FF2B5EF4-FFF2-40B4-BE49-F238E27FC236}">
                <a16:creationId xmlns:a16="http://schemas.microsoft.com/office/drawing/2014/main" id="{C2AAFFCA-2993-443A-9864-75309147C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36C53EF-29B5-4A4F-AE8D-349EAA2B7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33D32-DCF0-4EAC-9BD6-1015402E1FA6}" type="slidenum">
              <a:rPr lang="nl-NL" smtClean="0"/>
              <a:t>‹nr.›</a:t>
            </a:fld>
            <a:endParaRPr lang="nl-NL"/>
          </a:p>
        </p:txBody>
      </p:sp>
    </p:spTree>
    <p:extLst>
      <p:ext uri="{BB962C8B-B14F-4D97-AF65-F5344CB8AC3E}">
        <p14:creationId xmlns:p14="http://schemas.microsoft.com/office/powerpoint/2010/main" val="271978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nl/url?sa=i&amp;rct=j&amp;q=&amp;esrc=s&amp;frm=1&amp;source=images&amp;cd=&amp;cad=rja&amp;docid=5FHxPFCO9D6w3M&amp;tbnid=EUf77iuvuSV5IM:&amp;ved=0CAUQjRw&amp;url=http://www.bol.com/nl/p/het-hemels-mandaat/1001004006887962/&amp;ei=IIYoUv_iIovHsgaCl4DwDQ&amp;bvm=bv.51773540,d.cWc&amp;psig=AFQjCNFZHJ7bPA7heW20AlWlOLOLuGdBUQ&amp;ust=137847388492067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nl/url?sa=i&amp;rct=j&amp;q=&amp;esrc=s&amp;frm=1&amp;source=images&amp;cd=&amp;cad=rja&amp;docid=XzrYVPaM5siWKM&amp;tbnid=RNTa7huHJhqipM:&amp;ved=0CAUQjRw&amp;url=http://favimages.net/image/44219/&amp;ei=oY4sUsflD4Wa0AX9xIH4CA&amp;psig=AFQjCNE7yiCb1kPE7Sd7zLFIa2XNQ6Wtlw&amp;ust=137873810893773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VK7TpKhJteKboM&amp;tbnid=zfquEzipyf2TvM:&amp;ved=0CAUQjRw&amp;url=http://pekingtea.wordpress.com/&amp;ei=WxgjUtvtB6WT0AXIk4DgAg&amp;bvm=bv.51495398,d.d2k&amp;psig=AFQjCNFtmp_xYiAd7yUimgFpwbAd-P1Ocw&amp;ust=1378118099924287"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www.google.nl/url?sa=i&amp;rct=j&amp;q=&amp;esrc=s&amp;frm=1&amp;source=images&amp;cd=&amp;cad=rja&amp;docid=vtJ-t7LeGZlqIM&amp;tbnid=i6NR3ekKHTUvQM:&amp;ved=0CAUQjRw&amp;url=http://nl.wikipedia.org/wiki/Volksrepubliek_China&amp;ei=-hYjUrynOMiw0wWE7YHoBA&amp;bvm=bv.51495398,d.d2k&amp;psig=AFQjCNGZxURca-7P1FwFLJR6usxrY9eEtA&amp;ust=1378117750847950" TargetMode="Externa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5MgY5vjl5NHhGM&amp;tbnid=TwTV4qC0C0AwEM:&amp;ved=0CAUQjRw&amp;url=http://imperialsm-by-brady.wikispaces.com/China+responds+to+pressure+from+the+west&amp;ei=ZjQvUvKzL8XI0AWd14GQDA&amp;bvm=bv.51773540,d.d2k&amp;psig=AFQjCNGgKU5aUFMsx9z_cZoMuuhggpMigA&amp;ust=1378911710022970"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nl/url?sa=i&amp;rct=j&amp;q=&amp;esrc=s&amp;frm=1&amp;source=images&amp;cd=&amp;cad=rja&amp;docid=nBsBc2i6LmfatM&amp;tbnid=9NFa2SLEVnzbsM:&amp;ved=0CAUQjRw&amp;url=http://www.thecultureconcept.com/circle/the-first-emperor-of-china-seeking-the-mandate-of-heaven&amp;ei=WogsUqTUIKq-0QWB6oHYAw&amp;bvm=bv.51773540,d.d2k&amp;psig=AFQjCNEl1xiZupyGQfmnXwI_zGje-bnuQA&amp;ust=1378736531703642"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B29D4F66-4AEE-4266-A056-CE1E14E7B6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695" r="1" b="28697"/>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9004B7C1-117A-4C6D-BFA1-FC6EB482B9B6}"/>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Mini-college 2: (Ondergang van) Het Chinese keizerrijk</a:t>
            </a:r>
          </a:p>
        </p:txBody>
      </p:sp>
      <p:sp>
        <p:nvSpPr>
          <p:cNvPr id="5" name="Ondertitel 4">
            <a:extLst>
              <a:ext uri="{FF2B5EF4-FFF2-40B4-BE49-F238E27FC236}">
                <a16:creationId xmlns:a16="http://schemas.microsoft.com/office/drawing/2014/main" id="{D1C1677A-368A-4156-B48B-9296DCE3458F}"/>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13042022</a:t>
            </a:r>
          </a:p>
        </p:txBody>
      </p:sp>
    </p:spTree>
    <p:extLst>
      <p:ext uri="{BB962C8B-B14F-4D97-AF65-F5344CB8AC3E}">
        <p14:creationId xmlns:p14="http://schemas.microsoft.com/office/powerpoint/2010/main" val="266197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CA92B-C00B-4A6B-8391-D90E29A6BC8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‘CHINEES’</a:t>
            </a:r>
          </a:p>
        </p:txBody>
      </p:sp>
      <p:grpSp>
        <p:nvGrpSpPr>
          <p:cNvPr id="77" name="Group 7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8" name="Rectangle 7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EFD8D4-1B17-4035-827C-E503B3DC9288}"/>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dirty="0"/>
              <a:t>NATIONALITEIT</a:t>
            </a:r>
          </a:p>
          <a:p>
            <a:endParaRPr lang="en-US" sz="2000" dirty="0"/>
          </a:p>
          <a:p>
            <a:r>
              <a:rPr lang="en-US" sz="2000" dirty="0"/>
              <a:t>(‘AFSTAMMEND’ VAN  HAN-CHINEZEN)</a:t>
            </a:r>
          </a:p>
          <a:p>
            <a:pPr marL="0" indent="0">
              <a:buNone/>
            </a:pPr>
            <a:endParaRPr lang="en-US" sz="2000" dirty="0"/>
          </a:p>
          <a:p>
            <a:r>
              <a:rPr lang="en-US" sz="2000" dirty="0"/>
              <a:t>BEWONERS VAN ‘CHINA PROPER’</a:t>
            </a:r>
          </a:p>
          <a:p>
            <a:pPr marL="0" indent="0">
              <a:buNone/>
            </a:pPr>
            <a:endParaRPr lang="en-US" sz="2000" dirty="0"/>
          </a:p>
          <a:p>
            <a:r>
              <a:rPr lang="en-US" sz="2000" dirty="0"/>
              <a:t> TAAL / CULTUUR:       HAN-CHINEES</a:t>
            </a:r>
          </a:p>
          <a:p>
            <a:pPr marL="0"/>
            <a:endParaRPr lang="en-US" sz="2000" dirty="0"/>
          </a:p>
          <a:p>
            <a:pPr marL="0" indent="0">
              <a:buNone/>
            </a:pPr>
            <a:endParaRPr lang="en-US" sz="2000" dirty="0"/>
          </a:p>
        </p:txBody>
      </p:sp>
      <p:sp>
        <p:nvSpPr>
          <p:cNvPr id="83" name="Rectangle 8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0A8F9021-3578-475D-80FC-61B66C6980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58" r="1849"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329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el 4">
            <a:extLst>
              <a:ext uri="{FF2B5EF4-FFF2-40B4-BE49-F238E27FC236}">
                <a16:creationId xmlns:a16="http://schemas.microsoft.com/office/drawing/2014/main" id="{0D3EE8E5-2C8D-41EA-B2EF-5921C1392575}"/>
              </a:ext>
            </a:extLst>
          </p:cNvPr>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CIVILISATIE</a:t>
            </a:r>
          </a:p>
        </p:txBody>
      </p:sp>
      <p:sp>
        <p:nvSpPr>
          <p:cNvPr id="24"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ijdelijke aanduiding voor inhoud 5">
            <a:extLst>
              <a:ext uri="{FF2B5EF4-FFF2-40B4-BE49-F238E27FC236}">
                <a16:creationId xmlns:a16="http://schemas.microsoft.com/office/drawing/2014/main" id="{3025114F-F8A7-4FAE-BEE4-10FE23D911EA}"/>
              </a:ext>
            </a:extLst>
          </p:cNvPr>
          <p:cNvSpPr>
            <a:spLocks noGrp="1"/>
          </p:cNvSpPr>
          <p:nvPr>
            <p:ph idx="4294967295"/>
          </p:nvPr>
        </p:nvSpPr>
        <p:spPr>
          <a:xfrm>
            <a:off x="838200" y="1825625"/>
            <a:ext cx="10515600" cy="4351338"/>
          </a:xfrm>
        </p:spPr>
        <p:txBody>
          <a:bodyPr vert="horz" lIns="91440" tIns="45720" rIns="91440" bIns="45720" rtlCol="0">
            <a:normAutofit/>
          </a:bodyPr>
          <a:lstStyle/>
          <a:p>
            <a:pPr marL="0" indent="0">
              <a:buNone/>
            </a:pPr>
            <a:endParaRPr lang="en-US" dirty="0"/>
          </a:p>
          <a:p>
            <a:pPr marL="0" indent="0">
              <a:buNone/>
            </a:pPr>
            <a:r>
              <a:rPr lang="en-US" i="1" dirty="0"/>
              <a:t>‘CHINESE ELITES RAAKTEN GEWEND AAN HET IDEE DAT CHINA UNIEK WAS – NIET ZOMAAR ‘EEN GROTE BESCHAVING’ TEMIDDEN VAN ANDERE GROTE BESCHAVINGEN, </a:t>
            </a:r>
            <a:r>
              <a:rPr lang="en-US" i="1" dirty="0">
                <a:solidFill>
                  <a:srgbClr val="FF0000"/>
                </a:solidFill>
              </a:rPr>
              <a:t>MAAR DE BESCHAVING ZELF</a:t>
            </a:r>
            <a:r>
              <a:rPr lang="en-US" i="1" dirty="0"/>
              <a:t>.’</a:t>
            </a:r>
          </a:p>
          <a:p>
            <a:pPr marL="0"/>
            <a:endParaRPr lang="en-US" i="1" dirty="0"/>
          </a:p>
          <a:p>
            <a:pPr marL="0"/>
            <a:r>
              <a:rPr lang="en-US" dirty="0"/>
              <a:t>KISSINGER H. </a:t>
            </a:r>
            <a:r>
              <a:rPr lang="en-US" i="1" dirty="0"/>
              <a:t>OVER CHINA</a:t>
            </a:r>
            <a:r>
              <a:rPr lang="en-US" dirty="0"/>
              <a:t>, p. 27</a:t>
            </a:r>
          </a:p>
        </p:txBody>
      </p:sp>
    </p:spTree>
    <p:extLst>
      <p:ext uri="{BB962C8B-B14F-4D97-AF65-F5344CB8AC3E}">
        <p14:creationId xmlns:p14="http://schemas.microsoft.com/office/powerpoint/2010/main" val="373719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1143000"/>
          </a:xfrm>
        </p:spPr>
        <p:txBody>
          <a:bodyPr anchor="ctr">
            <a:normAutofit/>
          </a:bodyPr>
          <a:lstStyle/>
          <a:p>
            <a:r>
              <a:rPr lang="nl-NL" dirty="0"/>
              <a:t>DUURZAAMHEID </a:t>
            </a:r>
          </a:p>
        </p:txBody>
      </p:sp>
      <p:pic>
        <p:nvPicPr>
          <p:cNvPr id="1026" name="Picture 2" descr="Groep 1/2 gaat op bezoek in China en heeft geleerd om te groeten en tot 10 te tellen. En daar zijn ze heel trots op. Ook hebben ze in de klas met stokjes gegeten. Hier ter inspiratie woordkaarten Chinese karakters van Juf Sanne. Werkbladen Kleuterschool, Creche Lessen, Porselein, Italië, Azië, Brieven">
            <a:extLst>
              <a:ext uri="{FF2B5EF4-FFF2-40B4-BE49-F238E27FC236}">
                <a16:creationId xmlns:a16="http://schemas.microsoft.com/office/drawing/2014/main" id="{BFA07FFB-1DD1-4BAA-8E2F-7A917B0351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1504" y="1600200"/>
            <a:ext cx="4317012" cy="4277072"/>
          </a:xfrm>
          <a:prstGeom prst="rect">
            <a:avLst/>
          </a:prstGeom>
          <a:solidFill>
            <a:srgbClr val="FFFFFF"/>
          </a:solidFill>
        </p:spPr>
      </p:pic>
      <p:sp>
        <p:nvSpPr>
          <p:cNvPr id="3" name="Tijdelijke aanduiding voor inhoud 2"/>
          <p:cNvSpPr>
            <a:spLocks noGrp="1"/>
          </p:cNvSpPr>
          <p:nvPr>
            <p:ph sz="half" idx="2"/>
          </p:nvPr>
        </p:nvSpPr>
        <p:spPr>
          <a:xfrm>
            <a:off x="6172200" y="1600201"/>
            <a:ext cx="4038600" cy="4525963"/>
          </a:xfrm>
        </p:spPr>
        <p:txBody>
          <a:bodyPr>
            <a:normAutofit lnSpcReduction="10000"/>
          </a:bodyPr>
          <a:lstStyle/>
          <a:p>
            <a:pPr>
              <a:lnSpc>
                <a:spcPct val="90000"/>
              </a:lnSpc>
            </a:pPr>
            <a:r>
              <a:rPr lang="nl-NL" sz="2600" dirty="0"/>
              <a:t>STAATKUNDIGE EN CULTURELE EENHEID</a:t>
            </a:r>
          </a:p>
          <a:p>
            <a:pPr>
              <a:lnSpc>
                <a:spcPct val="90000"/>
              </a:lnSpc>
            </a:pPr>
            <a:r>
              <a:rPr lang="nl-NL" sz="2600" dirty="0"/>
              <a:t>(QIN 221-206 V.CHR.) </a:t>
            </a:r>
          </a:p>
          <a:p>
            <a:pPr marL="0" indent="0">
              <a:buNone/>
            </a:pPr>
            <a:endParaRPr lang="nl-NL" sz="2600" dirty="0"/>
          </a:p>
          <a:p>
            <a:pPr>
              <a:lnSpc>
                <a:spcPct val="90000"/>
              </a:lnSpc>
            </a:pPr>
            <a:r>
              <a:rPr lang="nl-NL" sz="2600" dirty="0"/>
              <a:t>VIJF GROTE DYNASTIËN:</a:t>
            </a:r>
          </a:p>
          <a:p>
            <a:pPr marL="0" indent="0">
              <a:buNone/>
            </a:pPr>
            <a:r>
              <a:rPr lang="nl-NL" sz="2600" dirty="0"/>
              <a:t>-  HAN (202 V.CHR.-220)</a:t>
            </a:r>
          </a:p>
          <a:p>
            <a:pPr>
              <a:lnSpc>
                <a:spcPct val="90000"/>
              </a:lnSpc>
              <a:buFontTx/>
              <a:buChar char="-"/>
            </a:pPr>
            <a:r>
              <a:rPr lang="nl-NL" sz="2600" dirty="0"/>
              <a:t>TANG (589-960)</a:t>
            </a:r>
          </a:p>
          <a:p>
            <a:pPr>
              <a:lnSpc>
                <a:spcPct val="90000"/>
              </a:lnSpc>
              <a:buFontTx/>
              <a:buChar char="-"/>
            </a:pPr>
            <a:r>
              <a:rPr lang="nl-NL" sz="2600" dirty="0"/>
              <a:t>SONG (960-1276)</a:t>
            </a:r>
          </a:p>
          <a:p>
            <a:pPr>
              <a:lnSpc>
                <a:spcPct val="90000"/>
              </a:lnSpc>
              <a:buFontTx/>
              <a:buChar char="-"/>
            </a:pPr>
            <a:r>
              <a:rPr lang="nl-NL" sz="2600" dirty="0"/>
              <a:t>MING (1368 – 1644)</a:t>
            </a:r>
          </a:p>
          <a:p>
            <a:pPr>
              <a:lnSpc>
                <a:spcPct val="90000"/>
              </a:lnSpc>
              <a:buFontTx/>
              <a:buChar char="-"/>
            </a:pPr>
            <a:r>
              <a:rPr lang="nl-NL" sz="2600" dirty="0"/>
              <a:t>QING (1644 – 1911)</a:t>
            </a:r>
          </a:p>
          <a:p>
            <a:pPr>
              <a:lnSpc>
                <a:spcPct val="90000"/>
              </a:lnSpc>
            </a:pPr>
            <a:endParaRPr lang="nl-NL" sz="2600" dirty="0"/>
          </a:p>
          <a:p>
            <a:pPr>
              <a:lnSpc>
                <a:spcPct val="90000"/>
              </a:lnSpc>
            </a:pPr>
            <a:endParaRPr lang="nl-NL" sz="2600" dirty="0"/>
          </a:p>
        </p:txBody>
      </p:sp>
    </p:spTree>
    <p:extLst>
      <p:ext uri="{BB962C8B-B14F-4D97-AF65-F5344CB8AC3E}">
        <p14:creationId xmlns:p14="http://schemas.microsoft.com/office/powerpoint/2010/main" val="13066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15568" y="548640"/>
            <a:ext cx="10168128" cy="1179576"/>
          </a:xfrm>
        </p:spPr>
        <p:txBody>
          <a:bodyPr>
            <a:normAutofit/>
          </a:bodyPr>
          <a:lstStyle/>
          <a:p>
            <a:r>
              <a:rPr lang="nl-NL" sz="4000"/>
              <a:t>‘DUURZAAMHEID KEIZERRIJK’</a:t>
            </a:r>
          </a:p>
        </p:txBody>
      </p:sp>
      <p:sp>
        <p:nvSpPr>
          <p:cNvPr id="30"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p:cNvSpPr>
            <a:spLocks noGrp="1"/>
          </p:cNvSpPr>
          <p:nvPr>
            <p:ph idx="1"/>
          </p:nvPr>
        </p:nvSpPr>
        <p:spPr>
          <a:xfrm>
            <a:off x="1115568" y="2481943"/>
            <a:ext cx="10168128" cy="3695020"/>
          </a:xfrm>
        </p:spPr>
        <p:txBody>
          <a:bodyPr>
            <a:normAutofit/>
          </a:bodyPr>
          <a:lstStyle/>
          <a:p>
            <a:r>
              <a:rPr lang="nl-NL" sz="2200" dirty="0"/>
              <a:t>STAATKUNDIGE EN </a:t>
            </a:r>
            <a:r>
              <a:rPr lang="nl-NL" sz="2200" u="sng" dirty="0"/>
              <a:t>CULTURELE</a:t>
            </a:r>
            <a:r>
              <a:rPr lang="nl-NL" sz="2200" dirty="0"/>
              <a:t> EENHEID</a:t>
            </a:r>
          </a:p>
          <a:p>
            <a:endParaRPr lang="nl-NL" sz="2200" dirty="0"/>
          </a:p>
          <a:p>
            <a:r>
              <a:rPr lang="nl-NL" sz="2200" dirty="0"/>
              <a:t>VERKLARING (in onderlinge samenhang):</a:t>
            </a:r>
          </a:p>
          <a:p>
            <a:pPr marL="0" indent="0">
              <a:buNone/>
            </a:pPr>
            <a:r>
              <a:rPr lang="nl-NL" sz="2200" dirty="0"/>
              <a:t>-  MANDAAT VAN DE HEMEL</a:t>
            </a:r>
          </a:p>
          <a:p>
            <a:pPr>
              <a:buFontTx/>
              <a:buChar char="-"/>
            </a:pPr>
            <a:r>
              <a:rPr lang="nl-NL" sz="2200" dirty="0"/>
              <a:t>DYNASTIEKE CYCLUS</a:t>
            </a:r>
          </a:p>
          <a:p>
            <a:pPr>
              <a:buFontTx/>
              <a:buChar char="-"/>
            </a:pPr>
            <a:r>
              <a:rPr lang="nl-NL" sz="2200" dirty="0"/>
              <a:t>POSITIE KEIZER</a:t>
            </a:r>
          </a:p>
          <a:p>
            <a:pPr>
              <a:buFontTx/>
              <a:buChar char="-"/>
            </a:pPr>
            <a:endParaRPr lang="nl-NL" sz="2200" dirty="0"/>
          </a:p>
        </p:txBody>
      </p:sp>
    </p:spTree>
    <p:extLst>
      <p:ext uri="{BB962C8B-B14F-4D97-AF65-F5344CB8AC3E}">
        <p14:creationId xmlns:p14="http://schemas.microsoft.com/office/powerpoint/2010/main" val="132836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432411-7A56-4C84-BC7A-550780A19B99}"/>
              </a:ext>
            </a:extLst>
          </p:cNvPr>
          <p:cNvSpPr>
            <a:spLocks noGrp="1"/>
          </p:cNvSpPr>
          <p:nvPr>
            <p:ph type="title" idx="4294967295"/>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Mandaat van de Hemel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06BA9C93-35E3-4339-B780-C33E87D560BA}"/>
              </a:ext>
            </a:extLst>
          </p:cNvPr>
          <p:cNvSpPr>
            <a:spLocks noGrp="1"/>
          </p:cNvSpPr>
          <p:nvPr>
            <p:ph idx="4294967295"/>
          </p:nvPr>
        </p:nvSpPr>
        <p:spPr>
          <a:xfrm>
            <a:off x="4447308" y="591344"/>
            <a:ext cx="6906491" cy="5585619"/>
          </a:xfrm>
        </p:spPr>
        <p:txBody>
          <a:bodyPr vert="horz" lIns="91440" tIns="45720" rIns="91440" bIns="45720" rtlCol="0" anchor="ctr">
            <a:normAutofit/>
          </a:bodyPr>
          <a:lstStyle/>
          <a:p>
            <a:endParaRPr lang="en-US"/>
          </a:p>
          <a:p>
            <a:r>
              <a:rPr lang="en-US"/>
              <a:t>OPDRACHT VAN DE HEMEL AAN DE ZOON DES HEMELS OM ALLES ONDER DE HEMEL TE ORDENEN EN TE DIENEN</a:t>
            </a:r>
          </a:p>
          <a:p>
            <a:pPr marL="0"/>
            <a:endParaRPr lang="en-US"/>
          </a:p>
          <a:p>
            <a:r>
              <a:rPr lang="en-US"/>
              <a:t>POLITIEKE MYTHE / ‘PROPAGANDA’</a:t>
            </a:r>
          </a:p>
          <a:p>
            <a:endParaRPr lang="en-US"/>
          </a:p>
          <a:p>
            <a:r>
              <a:rPr lang="en-US"/>
              <a:t>TOT 1911 BASIS VAN ALLE POLITIEKE LEGITIMATIE &gt; BASIS VOOR ACCEPTATIE VAN BEVELEN, ZODAT MACHTSVRAAG NIET STEEDS GESTELD HOEFT TE WORDEN.</a:t>
            </a:r>
          </a:p>
        </p:txBody>
      </p:sp>
    </p:spTree>
    <p:extLst>
      <p:ext uri="{BB962C8B-B14F-4D97-AF65-F5344CB8AC3E}">
        <p14:creationId xmlns:p14="http://schemas.microsoft.com/office/powerpoint/2010/main" val="4255379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Titel 2">
            <a:extLst>
              <a:ext uri="{FF2B5EF4-FFF2-40B4-BE49-F238E27FC236}">
                <a16:creationId xmlns:a16="http://schemas.microsoft.com/office/drawing/2014/main" id="{7B611585-F95A-41E2-AB5B-03FE6ABEE8F3}"/>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4400" dirty="0">
                <a:solidFill>
                  <a:srgbClr val="000000"/>
                </a:solidFill>
              </a:rPr>
              <a:t>MANDAAT VAN DE HEMEL</a:t>
            </a:r>
          </a:p>
        </p:txBody>
      </p:sp>
      <p:sp>
        <p:nvSpPr>
          <p:cNvPr id="5" name="Tijdelijke aanduiding voor tekst 4">
            <a:extLst>
              <a:ext uri="{FF2B5EF4-FFF2-40B4-BE49-F238E27FC236}">
                <a16:creationId xmlns:a16="http://schemas.microsoft.com/office/drawing/2014/main" id="{523E73B6-9633-4BB8-BDBC-76223AD8C7EE}"/>
              </a:ext>
            </a:extLst>
          </p:cNvPr>
          <p:cNvSpPr>
            <a:spLocks noGrp="1"/>
          </p:cNvSpPr>
          <p:nvPr>
            <p:ph type="body" sz="half" idx="2"/>
          </p:nvPr>
        </p:nvSpPr>
        <p:spPr>
          <a:xfrm>
            <a:off x="804997" y="2272143"/>
            <a:ext cx="4706803" cy="3788830"/>
          </a:xfrm>
        </p:spPr>
        <p:txBody>
          <a:bodyPr vert="horz" lIns="91440" tIns="45720" rIns="91440" bIns="45720" rtlCol="0" anchor="ctr">
            <a:normAutofit/>
          </a:bodyPr>
          <a:lstStyle/>
          <a:p>
            <a:pPr indent="-228600">
              <a:buFont typeface="Arial" panose="020B0604020202020204" pitchFamily="34" charset="0"/>
              <a:buChar char="•"/>
            </a:pPr>
            <a:r>
              <a:rPr lang="en-US" sz="2000" dirty="0">
                <a:solidFill>
                  <a:srgbClr val="000000"/>
                </a:solidFill>
              </a:rPr>
              <a:t>VAN SHANG NAAR CHOU</a:t>
            </a:r>
          </a:p>
          <a:p>
            <a:pPr indent="-228600">
              <a:buFont typeface="Arial" panose="020B0604020202020204" pitchFamily="34" charset="0"/>
              <a:buChar char="•"/>
            </a:pPr>
            <a:r>
              <a:rPr lang="en-US" sz="2000" dirty="0">
                <a:solidFill>
                  <a:srgbClr val="000000"/>
                </a:solidFill>
              </a:rPr>
              <a:t>RECHTVAARDIGING VAN VEROVERING &gt; ‘MYTHOLOGIE’ &gt; LEGITIMATIE     &gt; VIA ‘PROPAGANDA’ NAAR BEVOLKING </a:t>
            </a:r>
          </a:p>
          <a:p>
            <a:pPr indent="-228600">
              <a:buFont typeface="Arial" panose="020B0604020202020204" pitchFamily="34" charset="0"/>
              <a:buChar char="•"/>
            </a:pPr>
            <a:r>
              <a:rPr lang="en-US" sz="2000" dirty="0">
                <a:solidFill>
                  <a:srgbClr val="000000"/>
                </a:solidFill>
              </a:rPr>
              <a:t>NIEUWE DYNASTIE CLAIMT  ‘MANDAAT VAN DE HEMEL’</a:t>
            </a:r>
          </a:p>
          <a:p>
            <a:pPr indent="-228600">
              <a:buFont typeface="Arial" panose="020B0604020202020204" pitchFamily="34" charset="0"/>
              <a:buChar char="•"/>
            </a:pPr>
            <a:r>
              <a:rPr lang="en-US" sz="2000" dirty="0">
                <a:solidFill>
                  <a:srgbClr val="000000"/>
                </a:solidFill>
              </a:rPr>
              <a:t>KEIZER = ‘HEMELZOON’, DRAGER/ ZINNEBEELD VAN CHINESE BESCHAVING</a:t>
            </a:r>
          </a:p>
          <a:p>
            <a:pPr indent="-228600">
              <a:buFont typeface="Arial" panose="020B0604020202020204" pitchFamily="34" charset="0"/>
              <a:buChar char="•"/>
            </a:pPr>
            <a:r>
              <a:rPr lang="en-US" sz="2000" dirty="0">
                <a:solidFill>
                  <a:srgbClr val="000000"/>
                </a:solidFill>
              </a:rPr>
              <a:t>THEORIE VOORKOMEND UIT PROPAGANDA &gt; NA VERLOOP VAN TIJD VAN GROOTSTE BELANG</a:t>
            </a:r>
          </a:p>
          <a:p>
            <a:pPr indent="-228600">
              <a:buFont typeface="Arial" panose="020B0604020202020204" pitchFamily="34" charset="0"/>
              <a:buChar char="•"/>
            </a:pPr>
            <a:endParaRPr lang="en-US" sz="2000" dirty="0">
              <a:solidFill>
                <a:srgbClr val="000000"/>
              </a:solidFill>
            </a:endParaRPr>
          </a:p>
        </p:txBody>
      </p:sp>
      <p:sp>
        <p:nvSpPr>
          <p:cNvPr id="3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2" descr="Mandate Of Heaven: In China, A New Generation Of Entrepreneurs ...">
            <a:extLst>
              <a:ext uri="{FF2B5EF4-FFF2-40B4-BE49-F238E27FC236}">
                <a16:creationId xmlns:a16="http://schemas.microsoft.com/office/drawing/2014/main" id="{8AD4B437-C29C-4351-A7F3-92BA5A3431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012" r="2" b="12767"/>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6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el 1"/>
          <p:cNvSpPr>
            <a:spLocks noGrp="1"/>
          </p:cNvSpPr>
          <p:nvPr>
            <p:ph type="title"/>
          </p:nvPr>
        </p:nvSpPr>
        <p:spPr>
          <a:xfrm>
            <a:off x="801340" y="802955"/>
            <a:ext cx="4977976" cy="1454051"/>
          </a:xfrm>
        </p:spPr>
        <p:txBody>
          <a:bodyPr>
            <a:normAutofit/>
          </a:bodyPr>
          <a:lstStyle/>
          <a:p>
            <a:r>
              <a:rPr lang="nl-NL" sz="3400" dirty="0">
                <a:solidFill>
                  <a:srgbClr val="000000"/>
                </a:solidFill>
              </a:rPr>
              <a:t>MANDAAT VAN DE HEMEL</a:t>
            </a:r>
            <a:br>
              <a:rPr lang="nl-NL" sz="3400" dirty="0">
                <a:solidFill>
                  <a:srgbClr val="000000"/>
                </a:solidFill>
              </a:rPr>
            </a:br>
            <a:endParaRPr lang="nl-NL" sz="3400">
              <a:solidFill>
                <a:srgbClr val="000000"/>
              </a:solidFill>
            </a:endParaRPr>
          </a:p>
        </p:txBody>
      </p:sp>
      <p:sp>
        <p:nvSpPr>
          <p:cNvPr id="3" name="Tijdelijke aanduiding voor inhoud 2"/>
          <p:cNvSpPr>
            <a:spLocks noGrp="1"/>
          </p:cNvSpPr>
          <p:nvPr>
            <p:ph idx="1"/>
          </p:nvPr>
        </p:nvSpPr>
        <p:spPr>
          <a:xfrm>
            <a:off x="797809" y="2421682"/>
            <a:ext cx="4977578" cy="3639289"/>
          </a:xfrm>
        </p:spPr>
        <p:txBody>
          <a:bodyPr anchor="ctr">
            <a:noAutofit/>
          </a:bodyPr>
          <a:lstStyle/>
          <a:p>
            <a:r>
              <a:rPr lang="nl-NL" sz="2400" dirty="0">
                <a:solidFill>
                  <a:srgbClr val="000000"/>
                </a:solidFill>
              </a:rPr>
              <a:t>KEIZER: ‘ABSOLUTE MACHT’</a:t>
            </a:r>
          </a:p>
          <a:p>
            <a:r>
              <a:rPr lang="nl-NL" sz="2400" dirty="0">
                <a:solidFill>
                  <a:srgbClr val="000000"/>
                </a:solidFill>
              </a:rPr>
              <a:t>GEEN ONVOORWAARDELIJKE GEHOORZAAMHEID</a:t>
            </a:r>
          </a:p>
          <a:p>
            <a:r>
              <a:rPr lang="nl-NL" sz="2400" u="sng" dirty="0">
                <a:solidFill>
                  <a:srgbClr val="000000"/>
                </a:solidFill>
              </a:rPr>
              <a:t>DEUGDZAAM BESTUUR </a:t>
            </a:r>
            <a:r>
              <a:rPr lang="nl-NL" sz="2400" dirty="0">
                <a:solidFill>
                  <a:srgbClr val="000000"/>
                </a:solidFill>
              </a:rPr>
              <a:t>= ‘TEGENPRESTATIE’</a:t>
            </a:r>
          </a:p>
          <a:p>
            <a:pPr marL="0" indent="0">
              <a:buNone/>
            </a:pPr>
            <a:r>
              <a:rPr lang="nl-NL" sz="2400" dirty="0">
                <a:solidFill>
                  <a:srgbClr val="000000"/>
                </a:solidFill>
              </a:rPr>
              <a:t>     - REDELIJKE BELASTINGEN</a:t>
            </a:r>
          </a:p>
          <a:p>
            <a:pPr marL="0" indent="0">
              <a:buNone/>
            </a:pPr>
            <a:r>
              <a:rPr lang="nl-NL" sz="2400" dirty="0">
                <a:solidFill>
                  <a:srgbClr val="000000"/>
                </a:solidFill>
              </a:rPr>
              <a:t>    - VRIJ VAN CORRUPTIE</a:t>
            </a:r>
          </a:p>
          <a:p>
            <a:pPr marL="0" indent="0">
              <a:buNone/>
            </a:pPr>
            <a:r>
              <a:rPr lang="nl-NL" sz="2400" dirty="0">
                <a:solidFill>
                  <a:srgbClr val="000000"/>
                </a:solidFill>
              </a:rPr>
              <a:t>    - VEILIGHEID</a:t>
            </a:r>
          </a:p>
          <a:p>
            <a:pPr marL="0" indent="0">
              <a:buNone/>
            </a:pPr>
            <a:r>
              <a:rPr lang="nl-NL" sz="2400" dirty="0">
                <a:solidFill>
                  <a:srgbClr val="000000"/>
                </a:solidFill>
              </a:rPr>
              <a:t>&gt;   </a:t>
            </a:r>
            <a:r>
              <a:rPr lang="nl-NL" sz="2400" b="1" dirty="0">
                <a:solidFill>
                  <a:srgbClr val="000000"/>
                </a:solidFill>
              </a:rPr>
              <a:t>HARMONIE!</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http://s.s-bol.com/imgbase0/imagebase/regular/FC/8/7/4/7/1001004007957478.jpg">
            <a:hlinkClick r:id="rId4"/>
            <a:extLst>
              <a:ext uri="{FF2B5EF4-FFF2-40B4-BE49-F238E27FC236}">
                <a16:creationId xmlns:a16="http://schemas.microsoft.com/office/drawing/2014/main" id="{B65051F1-7941-42CC-A3EB-4D9E72A1FBF2}"/>
              </a:ext>
            </a:extLst>
          </p:cNvPr>
          <p:cNvPicPr>
            <a:picLocks noChangeAspect="1" noChangeArrowheads="1"/>
          </p:cNvPicPr>
          <p:nvPr/>
        </p:nvPicPr>
        <p:blipFill rotWithShape="1">
          <a:blip r:embed="rId5" cstate="print"/>
          <a:srcRect t="3583" b="22154"/>
          <a:stretch/>
        </p:blipFill>
        <p:spPr bwMode="auto">
          <a:xfrm>
            <a:off x="8202413" y="1629089"/>
            <a:ext cx="3458646" cy="3620021"/>
          </a:xfrm>
          <a:prstGeom prst="rect">
            <a:avLst/>
          </a:prstGeom>
          <a:noFill/>
        </p:spPr>
      </p:pic>
    </p:spTree>
    <p:extLst>
      <p:ext uri="{BB962C8B-B14F-4D97-AF65-F5344CB8AC3E}">
        <p14:creationId xmlns:p14="http://schemas.microsoft.com/office/powerpoint/2010/main" val="357066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Overstromingen in China bereiken nieuw record: Ergste moet nog komen">
            <a:extLst>
              <a:ext uri="{FF2B5EF4-FFF2-40B4-BE49-F238E27FC236}">
                <a16:creationId xmlns:a16="http://schemas.microsoft.com/office/drawing/2014/main" id="{04CA88A7-1F85-4470-B469-982E425CCC2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3606" r="2045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3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a:normAutofit/>
          </a:bodyPr>
          <a:lstStyle/>
          <a:p>
            <a:r>
              <a:rPr lang="nl-NL">
                <a:solidFill>
                  <a:srgbClr val="000000"/>
                </a:solidFill>
              </a:rPr>
              <a:t>VERLIES MANDAAT VAN DE HEMEL</a:t>
            </a:r>
          </a:p>
        </p:txBody>
      </p:sp>
      <p:sp>
        <p:nvSpPr>
          <p:cNvPr id="3" name="Tijdelijke aanduiding voor inhoud 2"/>
          <p:cNvSpPr>
            <a:spLocks noGrp="1"/>
          </p:cNvSpPr>
          <p:nvPr>
            <p:ph idx="1"/>
          </p:nvPr>
        </p:nvSpPr>
        <p:spPr>
          <a:xfrm>
            <a:off x="804997" y="2272143"/>
            <a:ext cx="4706803" cy="3788830"/>
          </a:xfrm>
        </p:spPr>
        <p:txBody>
          <a:bodyPr anchor="ctr">
            <a:noAutofit/>
          </a:bodyPr>
          <a:lstStyle/>
          <a:p>
            <a:r>
              <a:rPr lang="nl-NL" sz="1400" dirty="0">
                <a:solidFill>
                  <a:srgbClr val="000000"/>
                </a:solidFill>
              </a:rPr>
              <a:t>VERLIES MANDAAT ALS </a:t>
            </a:r>
            <a:r>
              <a:rPr lang="nl-NL" sz="1400" i="1" dirty="0">
                <a:solidFill>
                  <a:srgbClr val="000000"/>
                </a:solidFill>
              </a:rPr>
              <a:t>PLICHT</a:t>
            </a:r>
            <a:r>
              <a:rPr lang="nl-NL" sz="1400" dirty="0">
                <a:solidFill>
                  <a:srgbClr val="000000"/>
                </a:solidFill>
              </a:rPr>
              <a:t> IS VERZAAKT</a:t>
            </a:r>
          </a:p>
          <a:p>
            <a:pPr>
              <a:buFontTx/>
              <a:buChar char="-"/>
            </a:pPr>
            <a:r>
              <a:rPr lang="nl-NL" sz="1400" dirty="0">
                <a:solidFill>
                  <a:srgbClr val="000000"/>
                </a:solidFill>
              </a:rPr>
              <a:t>SLECHTE DEFENSIE</a:t>
            </a:r>
          </a:p>
          <a:p>
            <a:pPr>
              <a:buFontTx/>
              <a:buChar char="-"/>
            </a:pPr>
            <a:r>
              <a:rPr lang="nl-NL" sz="1400" dirty="0">
                <a:solidFill>
                  <a:srgbClr val="000000"/>
                </a:solidFill>
              </a:rPr>
              <a:t>TE LAGE DIJKEN</a:t>
            </a:r>
          </a:p>
          <a:p>
            <a:pPr>
              <a:buFontTx/>
              <a:buChar char="-"/>
            </a:pPr>
            <a:r>
              <a:rPr lang="nl-NL" sz="1400" dirty="0">
                <a:solidFill>
                  <a:srgbClr val="000000"/>
                </a:solidFill>
              </a:rPr>
              <a:t>GEEN ANTWOORD OP NATUURRAMPEN</a:t>
            </a:r>
          </a:p>
          <a:p>
            <a:pPr>
              <a:buFontTx/>
              <a:buChar char="-"/>
            </a:pPr>
            <a:r>
              <a:rPr lang="nl-NL" sz="1400" dirty="0">
                <a:solidFill>
                  <a:srgbClr val="000000"/>
                </a:solidFill>
              </a:rPr>
              <a:t>BELASTINGDRUK</a:t>
            </a:r>
          </a:p>
          <a:p>
            <a:pPr>
              <a:buFontTx/>
              <a:buChar char="-"/>
            </a:pPr>
            <a:r>
              <a:rPr lang="nl-NL" sz="1400" dirty="0">
                <a:solidFill>
                  <a:srgbClr val="000000"/>
                </a:solidFill>
              </a:rPr>
              <a:t>BUITENLANDSE INVASIES</a:t>
            </a:r>
          </a:p>
          <a:p>
            <a:pPr>
              <a:buFontTx/>
              <a:buChar char="-"/>
            </a:pPr>
            <a:r>
              <a:rPr lang="nl-NL" sz="1400" dirty="0">
                <a:solidFill>
                  <a:srgbClr val="000000"/>
                </a:solidFill>
              </a:rPr>
              <a:t>OVERSTROMINGEN</a:t>
            </a:r>
          </a:p>
          <a:p>
            <a:pPr>
              <a:buFontTx/>
              <a:buChar char="-"/>
            </a:pPr>
            <a:r>
              <a:rPr lang="nl-NL" sz="1400" dirty="0">
                <a:solidFill>
                  <a:srgbClr val="000000"/>
                </a:solidFill>
              </a:rPr>
              <a:t>HONGERSNODEN</a:t>
            </a:r>
          </a:p>
          <a:p>
            <a:pPr>
              <a:buFontTx/>
              <a:buChar char="-"/>
            </a:pPr>
            <a:r>
              <a:rPr lang="nl-NL" sz="1400" dirty="0">
                <a:solidFill>
                  <a:srgbClr val="000000"/>
                </a:solidFill>
              </a:rPr>
              <a:t>ARMOEDE</a:t>
            </a:r>
          </a:p>
          <a:p>
            <a:pPr>
              <a:buFontTx/>
              <a:buChar char="-"/>
            </a:pPr>
            <a:r>
              <a:rPr lang="nl-NL" sz="1400" dirty="0">
                <a:solidFill>
                  <a:srgbClr val="000000"/>
                </a:solidFill>
              </a:rPr>
              <a:t>‘BUREAUCRATISCHE ADERVERKALKING’ / CORRUPTIE</a:t>
            </a:r>
          </a:p>
          <a:p>
            <a:r>
              <a:rPr lang="nl-NL" sz="1400" dirty="0">
                <a:solidFill>
                  <a:srgbClr val="000000"/>
                </a:solidFill>
              </a:rPr>
              <a:t>‘RECHT OP’ / LEGITIMATIE VAN OPSTAND</a:t>
            </a:r>
          </a:p>
          <a:p>
            <a:r>
              <a:rPr lang="nl-NL" sz="1400" dirty="0">
                <a:solidFill>
                  <a:srgbClr val="000000"/>
                </a:solidFill>
              </a:rPr>
              <a:t>SCHEURING LAND</a:t>
            </a:r>
          </a:p>
          <a:p>
            <a:r>
              <a:rPr lang="nl-NL" sz="1400" dirty="0">
                <a:solidFill>
                  <a:srgbClr val="000000"/>
                </a:solidFill>
              </a:rPr>
              <a:t>EINDE DYNASTIE </a:t>
            </a:r>
          </a:p>
        </p:txBody>
      </p:sp>
    </p:spTree>
    <p:extLst>
      <p:ext uri="{BB962C8B-B14F-4D97-AF65-F5344CB8AC3E}">
        <p14:creationId xmlns:p14="http://schemas.microsoft.com/office/powerpoint/2010/main" val="1738208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617740" y="802955"/>
            <a:ext cx="4766330" cy="1454051"/>
          </a:xfrm>
        </p:spPr>
        <p:txBody>
          <a:bodyPr>
            <a:normAutofit/>
          </a:bodyPr>
          <a:lstStyle/>
          <a:p>
            <a:r>
              <a:rPr lang="nl-NL" sz="3600">
                <a:solidFill>
                  <a:srgbClr val="000000"/>
                </a:solidFill>
              </a:rPr>
              <a:t>DYNASTIEKE CYCLUS</a:t>
            </a:r>
          </a:p>
        </p:txBody>
      </p:sp>
      <p:sp>
        <p:nvSpPr>
          <p:cNvPr id="40"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Dynastieke cyclus">
            <a:extLst>
              <a:ext uri="{FF2B5EF4-FFF2-40B4-BE49-F238E27FC236}">
                <a16:creationId xmlns:a16="http://schemas.microsoft.com/office/drawing/2014/main" id="{9E6A55FA-275C-4FD1-9559-F335EF531001}"/>
              </a:ext>
            </a:extLst>
          </p:cNvPr>
          <p:cNvPicPr>
            <a:picLocks noChangeAspect="1" noChangeArrowheads="1"/>
          </p:cNvPicPr>
          <p:nvPr/>
        </p:nvPicPr>
        <p:blipFill rotWithShape="1">
          <a:blip r:embed="rId4" cstate="print"/>
          <a:srcRect l="3643" r="10726" b="2"/>
          <a:stretch/>
        </p:blipFill>
        <p:spPr bwMode="auto">
          <a:xfrm>
            <a:off x="686794" y="1933197"/>
            <a:ext cx="4142232" cy="3724649"/>
          </a:xfrm>
          <a:prstGeom prst="rect">
            <a:avLst/>
          </a:prstGeom>
          <a:noFill/>
        </p:spPr>
      </p:pic>
      <p:sp>
        <p:nvSpPr>
          <p:cNvPr id="3" name="Tijdelijke aanduiding voor inhoud 2"/>
          <p:cNvSpPr>
            <a:spLocks noGrp="1"/>
          </p:cNvSpPr>
          <p:nvPr>
            <p:ph idx="1"/>
          </p:nvPr>
        </p:nvSpPr>
        <p:spPr>
          <a:xfrm>
            <a:off x="6621072" y="2421683"/>
            <a:ext cx="4765949" cy="3353476"/>
          </a:xfrm>
        </p:spPr>
        <p:txBody>
          <a:bodyPr anchor="t">
            <a:normAutofit/>
          </a:bodyPr>
          <a:lstStyle/>
          <a:p>
            <a:r>
              <a:rPr lang="nl-NL" sz="1800" dirty="0">
                <a:solidFill>
                  <a:srgbClr val="000000"/>
                </a:solidFill>
              </a:rPr>
              <a:t>AANVANKELIJKE ENERGIE</a:t>
            </a:r>
          </a:p>
          <a:p>
            <a:r>
              <a:rPr lang="nl-NL" sz="1800" dirty="0">
                <a:solidFill>
                  <a:srgbClr val="000000"/>
                </a:solidFill>
              </a:rPr>
              <a:t>STABILITEIT</a:t>
            </a:r>
          </a:p>
          <a:p>
            <a:r>
              <a:rPr lang="nl-NL" sz="1800" dirty="0">
                <a:solidFill>
                  <a:srgbClr val="000000"/>
                </a:solidFill>
              </a:rPr>
              <a:t>LANGZAME AFTAKELING</a:t>
            </a:r>
          </a:p>
          <a:p>
            <a:r>
              <a:rPr lang="nl-NL" sz="1800" dirty="0">
                <a:solidFill>
                  <a:srgbClr val="000000"/>
                </a:solidFill>
              </a:rPr>
              <a:t>UITEINDELIJKE ONDERGANG (VERLIES HEMELS MANDAAT)</a:t>
            </a:r>
          </a:p>
          <a:p>
            <a:endParaRPr lang="nl-NL" sz="1800" dirty="0">
              <a:solidFill>
                <a:srgbClr val="000000"/>
              </a:solidFill>
            </a:endParaRPr>
          </a:p>
          <a:p>
            <a:r>
              <a:rPr lang="nl-NL" sz="1800" dirty="0">
                <a:solidFill>
                  <a:srgbClr val="000000"/>
                </a:solidFill>
              </a:rPr>
              <a:t>NIEUWE KEIZER&gt; ‘DE TIJD BEGINT OPNIEUW’</a:t>
            </a:r>
          </a:p>
          <a:p>
            <a:r>
              <a:rPr lang="nl-NL" sz="1800" dirty="0">
                <a:solidFill>
                  <a:srgbClr val="000000"/>
                </a:solidFill>
              </a:rPr>
              <a:t>REP. CHINA (TAIWAN) IN JAAR 110</a:t>
            </a:r>
          </a:p>
        </p:txBody>
      </p:sp>
    </p:spTree>
    <p:extLst>
      <p:ext uri="{BB962C8B-B14F-4D97-AF65-F5344CB8AC3E}">
        <p14:creationId xmlns:p14="http://schemas.microsoft.com/office/powerpoint/2010/main" val="223245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a:normAutofit/>
          </a:bodyPr>
          <a:lstStyle/>
          <a:p>
            <a:r>
              <a:rPr lang="nl-NL">
                <a:solidFill>
                  <a:srgbClr val="000000"/>
                </a:solidFill>
              </a:rPr>
              <a:t>POSITIE VAN DE KEIZER</a:t>
            </a:r>
          </a:p>
        </p:txBody>
      </p:sp>
      <p:sp>
        <p:nvSpPr>
          <p:cNvPr id="3" name="Tijdelijke aanduiding voor inhoud 2"/>
          <p:cNvSpPr>
            <a:spLocks noGrp="1"/>
          </p:cNvSpPr>
          <p:nvPr>
            <p:ph idx="1"/>
          </p:nvPr>
        </p:nvSpPr>
        <p:spPr>
          <a:xfrm>
            <a:off x="804997" y="2272143"/>
            <a:ext cx="4706803" cy="3788830"/>
          </a:xfrm>
        </p:spPr>
        <p:txBody>
          <a:bodyPr anchor="ctr">
            <a:normAutofit/>
          </a:bodyPr>
          <a:lstStyle/>
          <a:p>
            <a:r>
              <a:rPr lang="nl-NL" u="sng" dirty="0">
                <a:solidFill>
                  <a:srgbClr val="000000"/>
                </a:solidFill>
              </a:rPr>
              <a:t>WERELDLIJKE</a:t>
            </a:r>
            <a:r>
              <a:rPr lang="nl-NL" dirty="0">
                <a:solidFill>
                  <a:srgbClr val="000000"/>
                </a:solidFill>
              </a:rPr>
              <a:t> MACHT EN</a:t>
            </a:r>
          </a:p>
          <a:p>
            <a:r>
              <a:rPr lang="nl-NL" u="sng" dirty="0">
                <a:solidFill>
                  <a:srgbClr val="000000"/>
                </a:solidFill>
              </a:rPr>
              <a:t>SPIRITUELE</a:t>
            </a:r>
            <a:r>
              <a:rPr lang="nl-NL" dirty="0">
                <a:solidFill>
                  <a:srgbClr val="000000"/>
                </a:solidFill>
              </a:rPr>
              <a:t> ROL: HUANGDI: VERHEVEN SOEVEREIN &gt; HARMONIE</a:t>
            </a: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Zoon van de hemel">
            <a:extLst>
              <a:ext uri="{FF2B5EF4-FFF2-40B4-BE49-F238E27FC236}">
                <a16:creationId xmlns:a16="http://schemas.microsoft.com/office/drawing/2014/main" id="{A33A4928-B292-4B08-9DB8-0B7FF88295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24"/>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29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0F19B8-55AB-4525-9711-A21A65F04988}"/>
              </a:ext>
            </a:extLst>
          </p:cNvPr>
          <p:cNvSpPr>
            <a:spLocks noGrp="1"/>
          </p:cNvSpPr>
          <p:nvPr>
            <p:ph type="title" idx="4294967295"/>
          </p:nvPr>
        </p:nvSpPr>
        <p:spPr>
          <a:xfrm>
            <a:off x="841248" y="548640"/>
            <a:ext cx="3600860" cy="5431536"/>
          </a:xfrm>
        </p:spPr>
        <p:txBody>
          <a:bodyPr vert="horz" lIns="91440" tIns="45720" rIns="91440" bIns="45720" rtlCol="0" anchor="ctr">
            <a:normAutofit/>
          </a:bodyPr>
          <a:lstStyle/>
          <a:p>
            <a:r>
              <a:rPr lang="en-US" sz="5400" kern="1200" dirty="0">
                <a:solidFill>
                  <a:schemeClr val="tx1"/>
                </a:solidFill>
                <a:latin typeface="+mj-lt"/>
                <a:ea typeface="+mj-ea"/>
                <a:cs typeface="+mj-cs"/>
              </a:rPr>
              <a:t>Centrale vraag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93D15A6-337B-4DDD-9BBF-A2161C579E1E}"/>
              </a:ext>
            </a:extLst>
          </p:cNvPr>
          <p:cNvSpPr>
            <a:spLocks noGrp="1"/>
          </p:cNvSpPr>
          <p:nvPr>
            <p:ph idx="4294967295"/>
          </p:nvPr>
        </p:nvSpPr>
        <p:spPr>
          <a:xfrm>
            <a:off x="5126418" y="552091"/>
            <a:ext cx="6224335" cy="5431536"/>
          </a:xfrm>
        </p:spPr>
        <p:txBody>
          <a:bodyPr vert="horz" lIns="91440" tIns="45720" rIns="91440" bIns="45720" rtlCol="0" anchor="ctr">
            <a:normAutofit/>
          </a:bodyPr>
          <a:lstStyle/>
          <a:p>
            <a:pPr marL="285750" indent="0">
              <a:buNone/>
            </a:pPr>
            <a:r>
              <a:rPr lang="nl-NL" sz="4000" dirty="0"/>
              <a:t>Waardoor verloor China zijn positie als regionale grootmacht (1842-1911)?</a:t>
            </a:r>
          </a:p>
          <a:p>
            <a:pPr marL="0"/>
            <a:endParaRPr lang="en-US" sz="2200" dirty="0"/>
          </a:p>
        </p:txBody>
      </p:sp>
    </p:spTree>
    <p:extLst>
      <p:ext uri="{BB962C8B-B14F-4D97-AF65-F5344CB8AC3E}">
        <p14:creationId xmlns:p14="http://schemas.microsoft.com/office/powerpoint/2010/main" val="133968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B1196A6-D4A6-46B3-AFA4-5AB4DEBE644D}"/>
              </a:ext>
            </a:extLst>
          </p:cNvPr>
          <p:cNvSpPr>
            <a:spLocks noGrp="1"/>
          </p:cNvSpPr>
          <p:nvPr>
            <p:ph type="title"/>
          </p:nvPr>
        </p:nvSpPr>
        <p:spPr>
          <a:xfrm>
            <a:off x="6094105" y="802955"/>
            <a:ext cx="4977976" cy="1454051"/>
          </a:xfrm>
        </p:spPr>
        <p:txBody>
          <a:bodyPr>
            <a:normAutofit/>
          </a:bodyPr>
          <a:lstStyle/>
          <a:p>
            <a:r>
              <a:rPr lang="nl-NL" sz="4800" dirty="0">
                <a:solidFill>
                  <a:srgbClr val="000000"/>
                </a:solidFill>
              </a:rPr>
              <a:t>Beperking macht keizer</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Chinese officier in Mandarijnen kledij">
            <a:extLst>
              <a:ext uri="{FF2B5EF4-FFF2-40B4-BE49-F238E27FC236}">
                <a16:creationId xmlns:a16="http://schemas.microsoft.com/office/drawing/2014/main" id="{F256128F-5ECC-47CD-B42D-C63E488D3021}"/>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2" b="24119"/>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71D3F445-3418-462F-8175-D0A6386EE43D}"/>
              </a:ext>
            </a:extLst>
          </p:cNvPr>
          <p:cNvSpPr>
            <a:spLocks noGrp="1"/>
          </p:cNvSpPr>
          <p:nvPr>
            <p:ph idx="1"/>
          </p:nvPr>
        </p:nvSpPr>
        <p:spPr>
          <a:xfrm>
            <a:off x="6090574" y="2421682"/>
            <a:ext cx="4977578" cy="3639289"/>
          </a:xfrm>
        </p:spPr>
        <p:txBody>
          <a:bodyPr anchor="ctr">
            <a:normAutofit/>
          </a:bodyPr>
          <a:lstStyle/>
          <a:p>
            <a:r>
              <a:rPr lang="nl-NL" sz="3600" dirty="0">
                <a:solidFill>
                  <a:srgbClr val="000000"/>
                </a:solidFill>
              </a:rPr>
              <a:t>Mandaat van de hemel</a:t>
            </a:r>
          </a:p>
          <a:p>
            <a:r>
              <a:rPr lang="nl-NL" sz="3600" dirty="0">
                <a:solidFill>
                  <a:srgbClr val="000000"/>
                </a:solidFill>
              </a:rPr>
              <a:t>Mandarijnen &gt; Examensysteem</a:t>
            </a:r>
          </a:p>
          <a:p>
            <a:r>
              <a:rPr lang="nl-NL" sz="3600" dirty="0">
                <a:solidFill>
                  <a:srgbClr val="000000"/>
                </a:solidFill>
              </a:rPr>
              <a:t>Confucianisme</a:t>
            </a:r>
          </a:p>
        </p:txBody>
      </p:sp>
    </p:spTree>
    <p:extLst>
      <p:ext uri="{BB962C8B-B14F-4D97-AF65-F5344CB8AC3E}">
        <p14:creationId xmlns:p14="http://schemas.microsoft.com/office/powerpoint/2010/main" val="1933198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9B1860-A11B-47A2-8FF7-0E3DA76A156A}"/>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CONFUCIANISME</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https://encrypted-tbn1.gstatic.com/images?q=tbn:ANd9GcQ86db9NvaRrJ6CPWjrBhEx4nLDwzYTpysucvPKKspjDm4WxYMS">
            <a:hlinkClick r:id="rId4"/>
            <a:extLst>
              <a:ext uri="{FF2B5EF4-FFF2-40B4-BE49-F238E27FC236}">
                <a16:creationId xmlns:a16="http://schemas.microsoft.com/office/drawing/2014/main" id="{E4604705-A63B-40EE-A6A7-C74AE9C421EF}"/>
              </a:ext>
            </a:extLst>
          </p:cNvPr>
          <p:cNvPicPr>
            <a:picLocks noChangeAspect="1" noChangeArrowheads="1"/>
          </p:cNvPicPr>
          <p:nvPr/>
        </p:nvPicPr>
        <p:blipFill rotWithShape="1">
          <a:blip r:embed="rId5" cstate="print">
            <a:alphaModFix/>
            <a:extLst>
              <a:ext uri="{28A0092B-C50C-407E-A947-70E740481C1C}">
                <a14:useLocalDpi xmlns:a14="http://schemas.microsoft.com/office/drawing/2010/main" val="0"/>
              </a:ext>
            </a:extLst>
          </a:blip>
          <a:srcRect l="18392" r="18029"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1DF735A-89E1-4822-877F-0F9EE781012D}"/>
              </a:ext>
            </a:extLst>
          </p:cNvPr>
          <p:cNvSpPr>
            <a:spLocks noGrp="1"/>
          </p:cNvSpPr>
          <p:nvPr>
            <p:ph idx="1"/>
          </p:nvPr>
        </p:nvSpPr>
        <p:spPr>
          <a:xfrm>
            <a:off x="6090574" y="2421682"/>
            <a:ext cx="4977578" cy="3639289"/>
          </a:xfrm>
        </p:spPr>
        <p:txBody>
          <a:bodyPr anchor="ctr">
            <a:normAutofit/>
          </a:bodyPr>
          <a:lstStyle/>
          <a:p>
            <a:r>
              <a:rPr lang="en-US" dirty="0">
                <a:solidFill>
                  <a:srgbClr val="000000"/>
                </a:solidFill>
              </a:rPr>
              <a:t>MEESTER KONG </a:t>
            </a:r>
            <a:br>
              <a:rPr lang="en-US" dirty="0">
                <a:solidFill>
                  <a:srgbClr val="000000"/>
                </a:solidFill>
              </a:rPr>
            </a:br>
            <a:r>
              <a:rPr lang="en-US" dirty="0">
                <a:solidFill>
                  <a:srgbClr val="000000"/>
                </a:solidFill>
              </a:rPr>
              <a:t>(551 – 479 BC)</a:t>
            </a:r>
          </a:p>
          <a:p>
            <a:pPr marL="0" indent="0">
              <a:buNone/>
            </a:pPr>
            <a:endParaRPr lang="en-US" dirty="0">
              <a:solidFill>
                <a:srgbClr val="000000"/>
              </a:solidFill>
            </a:endParaRPr>
          </a:p>
          <a:p>
            <a:pPr marL="0" indent="0">
              <a:buNone/>
            </a:pPr>
            <a:r>
              <a:rPr lang="en-US" dirty="0">
                <a:solidFill>
                  <a:srgbClr val="000000"/>
                </a:solidFill>
              </a:rPr>
              <a:t>-   RELATIES / HIËRARCHIE</a:t>
            </a:r>
          </a:p>
          <a:p>
            <a:pPr marL="0" indent="0">
              <a:buNone/>
            </a:pPr>
            <a:r>
              <a:rPr lang="en-US" dirty="0">
                <a:solidFill>
                  <a:srgbClr val="000000"/>
                </a:solidFill>
              </a:rPr>
              <a:t>-   HARMONIE</a:t>
            </a:r>
          </a:p>
          <a:p>
            <a:pPr marL="0" indent="0">
              <a:buNone/>
            </a:pPr>
            <a:r>
              <a:rPr lang="en-US" dirty="0">
                <a:solidFill>
                  <a:srgbClr val="000000"/>
                </a:solidFill>
              </a:rPr>
              <a:t>-   PERSON OF QUALITY: JUNZI</a:t>
            </a:r>
          </a:p>
          <a:p>
            <a:endParaRPr lang="en-US" sz="2000" dirty="0">
              <a:solidFill>
                <a:srgbClr val="000000"/>
              </a:solidFill>
            </a:endParaRPr>
          </a:p>
        </p:txBody>
      </p:sp>
    </p:spTree>
    <p:extLst>
      <p:ext uri="{BB962C8B-B14F-4D97-AF65-F5344CB8AC3E}">
        <p14:creationId xmlns:p14="http://schemas.microsoft.com/office/powerpoint/2010/main" val="2767981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B1FF-8162-4690-A821-7EE17B6B1040}"/>
              </a:ext>
            </a:extLst>
          </p:cNvPr>
          <p:cNvSpPr>
            <a:spLocks noGrp="1"/>
          </p:cNvSpPr>
          <p:nvPr>
            <p:ph type="title"/>
          </p:nvPr>
        </p:nvSpPr>
        <p:spPr>
          <a:xfrm>
            <a:off x="1115568" y="548640"/>
            <a:ext cx="10168128" cy="1179576"/>
          </a:xfrm>
        </p:spPr>
        <p:txBody>
          <a:bodyPr>
            <a:normAutofit/>
          </a:bodyPr>
          <a:lstStyle/>
          <a:p>
            <a:r>
              <a:rPr lang="en-US" sz="4000"/>
              <a:t>CONFUCIANISTISCHE WAARDEN</a:t>
            </a:r>
          </a:p>
        </p:txBody>
      </p:sp>
      <p:sp>
        <p:nvSpPr>
          <p:cNvPr id="3" name="Content Placeholder 2">
            <a:extLst>
              <a:ext uri="{FF2B5EF4-FFF2-40B4-BE49-F238E27FC236}">
                <a16:creationId xmlns:a16="http://schemas.microsoft.com/office/drawing/2014/main" id="{A22C643E-961C-41F6-8C36-D1F0B56A2766}"/>
              </a:ext>
            </a:extLst>
          </p:cNvPr>
          <p:cNvSpPr>
            <a:spLocks noGrp="1"/>
          </p:cNvSpPr>
          <p:nvPr>
            <p:ph idx="1"/>
          </p:nvPr>
        </p:nvSpPr>
        <p:spPr>
          <a:xfrm>
            <a:off x="1115568" y="2481943"/>
            <a:ext cx="10168128" cy="3695020"/>
          </a:xfrm>
        </p:spPr>
        <p:txBody>
          <a:bodyPr>
            <a:normAutofit/>
          </a:bodyPr>
          <a:lstStyle/>
          <a:p>
            <a:r>
              <a:rPr lang="en-US" dirty="0">
                <a:solidFill>
                  <a:srgbClr val="FF0000"/>
                </a:solidFill>
              </a:rPr>
              <a:t>COLLECTIEF</a:t>
            </a:r>
            <a:r>
              <a:rPr lang="en-US" dirty="0"/>
              <a:t> = BELANGRIJKER DAN INDIVIDU</a:t>
            </a:r>
          </a:p>
          <a:p>
            <a:r>
              <a:rPr lang="en-US" dirty="0">
                <a:solidFill>
                  <a:srgbClr val="FF0000"/>
                </a:solidFill>
              </a:rPr>
              <a:t>HIËRARCHIE</a:t>
            </a:r>
            <a:r>
              <a:rPr lang="en-US" dirty="0"/>
              <a:t>, RESPECT EN AUTORITEIT</a:t>
            </a:r>
          </a:p>
          <a:p>
            <a:r>
              <a:rPr lang="en-US" dirty="0"/>
              <a:t>HOE HOGER DE RANG, HOE HOGER DE </a:t>
            </a:r>
            <a:r>
              <a:rPr lang="en-US" dirty="0">
                <a:solidFill>
                  <a:srgbClr val="FF0000"/>
                </a:solidFill>
              </a:rPr>
              <a:t>MORELE</a:t>
            </a:r>
            <a:r>
              <a:rPr lang="en-US" dirty="0"/>
              <a:t> STANDAARDEN</a:t>
            </a:r>
          </a:p>
          <a:p>
            <a:r>
              <a:rPr lang="en-US" dirty="0"/>
              <a:t>ORDE, </a:t>
            </a:r>
            <a:r>
              <a:rPr lang="en-US" dirty="0">
                <a:solidFill>
                  <a:srgbClr val="FF0000"/>
                </a:solidFill>
              </a:rPr>
              <a:t>HARMONIE</a:t>
            </a:r>
            <a:r>
              <a:rPr lang="en-US" dirty="0"/>
              <a:t>, EENHEID, STABILITEIT, SOLIDARITEIT</a:t>
            </a:r>
          </a:p>
          <a:p>
            <a:r>
              <a:rPr lang="en-US" dirty="0"/>
              <a:t>VOLK ZIET ZICH IN TERMEN VAN AFHANKELIJKHEID</a:t>
            </a:r>
          </a:p>
          <a:p>
            <a:r>
              <a:rPr lang="en-US" dirty="0">
                <a:solidFill>
                  <a:srgbClr val="FF0000"/>
                </a:solidFill>
              </a:rPr>
              <a:t>PATERNALISTISCH LEIDERSCHAP </a:t>
            </a:r>
          </a:p>
          <a:p>
            <a:r>
              <a:rPr lang="en-US" dirty="0"/>
              <a:t>GROTER RESPECT VOOR DE </a:t>
            </a:r>
            <a:r>
              <a:rPr lang="en-US" dirty="0">
                <a:solidFill>
                  <a:srgbClr val="FF0000"/>
                </a:solidFill>
              </a:rPr>
              <a:t>STAAT</a:t>
            </a:r>
          </a:p>
        </p:txBody>
      </p:sp>
    </p:spTree>
    <p:extLst>
      <p:ext uri="{BB962C8B-B14F-4D97-AF65-F5344CB8AC3E}">
        <p14:creationId xmlns:p14="http://schemas.microsoft.com/office/powerpoint/2010/main" val="1654397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53880A-9ECB-4975-A9E5-A5C47F0AF843}"/>
              </a:ext>
            </a:extLst>
          </p:cNvPr>
          <p:cNvSpPr>
            <a:spLocks noGrp="1"/>
          </p:cNvSpPr>
          <p:nvPr>
            <p:ph type="title"/>
          </p:nvPr>
        </p:nvSpPr>
        <p:spPr>
          <a:xfrm>
            <a:off x="589560" y="856180"/>
            <a:ext cx="4560584" cy="1128068"/>
          </a:xfrm>
        </p:spPr>
        <p:txBody>
          <a:bodyPr anchor="ctr">
            <a:normAutofit/>
          </a:bodyPr>
          <a:lstStyle/>
          <a:p>
            <a:r>
              <a:rPr lang="nl-NL" sz="3700"/>
              <a:t>China ca. 1800: SINO-Centrisme</a:t>
            </a:r>
          </a:p>
        </p:txBody>
      </p:sp>
      <p:grpSp>
        <p:nvGrpSpPr>
          <p:cNvPr id="193" name="Group 19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4" name="Rectangle 19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19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8E729BD-2121-45F1-B78A-B0594B5F1299}"/>
              </a:ext>
            </a:extLst>
          </p:cNvPr>
          <p:cNvSpPr>
            <a:spLocks noGrp="1"/>
          </p:cNvSpPr>
          <p:nvPr>
            <p:ph idx="1"/>
          </p:nvPr>
        </p:nvSpPr>
        <p:spPr>
          <a:xfrm>
            <a:off x="590719" y="2330505"/>
            <a:ext cx="4559425" cy="3979585"/>
          </a:xfrm>
        </p:spPr>
        <p:txBody>
          <a:bodyPr anchor="ctr">
            <a:normAutofit/>
          </a:bodyPr>
          <a:lstStyle/>
          <a:p>
            <a:r>
              <a:rPr lang="nl-NL" sz="3200" dirty="0"/>
              <a:t>(Regionale) grootmacht</a:t>
            </a:r>
          </a:p>
          <a:p>
            <a:r>
              <a:rPr lang="nl-NL" sz="3200" dirty="0"/>
              <a:t>Economische grootmacht</a:t>
            </a:r>
          </a:p>
          <a:p>
            <a:r>
              <a:rPr lang="nl-NL" sz="3200" dirty="0"/>
              <a:t>Middle Kingdom mentaliteit</a:t>
            </a:r>
          </a:p>
          <a:p>
            <a:r>
              <a:rPr lang="nl-NL" sz="3200" dirty="0"/>
              <a:t>Tribuutsysteem</a:t>
            </a:r>
          </a:p>
        </p:txBody>
      </p:sp>
      <p:sp>
        <p:nvSpPr>
          <p:cNvPr id="197" name="Rectangle 19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741AAA0D-8260-4BF1-A287-EB3B9FB2B0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9" r="15979"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80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0" name="Picture 4" descr="http://pekingtea.files.wordpress.com/2011/11/lordmacartneyembassytochina1793.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1779" b="2"/>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upload.wikimedia.org/wikipedia/commons/thumb/7/78/People's_Republic_of_China_(orthographic_projection).svg/266px-People's_Republic_of_China_(orthographic_projection).svg.pn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863" r="3249"/>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ame 76">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el 5"/>
          <p:cNvSpPr>
            <a:spLocks noGrp="1"/>
          </p:cNvSpPr>
          <p:nvPr>
            <p:ph type="title" idx="4294967295"/>
          </p:nvPr>
        </p:nvSpPr>
        <p:spPr>
          <a:xfrm>
            <a:off x="4286858" y="2761554"/>
            <a:ext cx="3618284" cy="1345720"/>
          </a:xfrm>
          <a:noFill/>
        </p:spPr>
        <p:txBody>
          <a:bodyPr vert="horz" lIns="91440" tIns="45720" rIns="91440" bIns="45720" rtlCol="0" anchor="ctr">
            <a:normAutofit/>
          </a:bodyPr>
          <a:lstStyle/>
          <a:p>
            <a:pPr algn="ctr"/>
            <a:r>
              <a:rPr lang="en-US" sz="2200" kern="1200">
                <a:solidFill>
                  <a:srgbClr val="080808"/>
                </a:solidFill>
                <a:latin typeface="+mj-lt"/>
                <a:ea typeface="+mj-ea"/>
                <a:cs typeface="+mj-cs"/>
              </a:rPr>
              <a:t>1793 MACARTNEY ‘TRIBUUT BRENGENDE AMBASSADEUR UIT ENGELAND’</a:t>
            </a:r>
          </a:p>
        </p:txBody>
      </p:sp>
    </p:spTree>
    <p:extLst>
      <p:ext uri="{BB962C8B-B14F-4D97-AF65-F5344CB8AC3E}">
        <p14:creationId xmlns:p14="http://schemas.microsoft.com/office/powerpoint/2010/main" val="113829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89560" y="856180"/>
            <a:ext cx="4560584" cy="1128068"/>
          </a:xfrm>
        </p:spPr>
        <p:txBody>
          <a:bodyPr anchor="ctr">
            <a:normAutofit/>
          </a:bodyPr>
          <a:lstStyle/>
          <a:p>
            <a:r>
              <a:rPr lang="nl-NL" sz="3700"/>
              <a:t>RELATIES MET ‘ANDEREN’</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90719" y="2330505"/>
            <a:ext cx="4559425" cy="3979585"/>
          </a:xfrm>
        </p:spPr>
        <p:txBody>
          <a:bodyPr anchor="ctr">
            <a:normAutofit/>
          </a:bodyPr>
          <a:lstStyle/>
          <a:p>
            <a:r>
              <a:rPr lang="nl-NL" dirty="0"/>
              <a:t>PER DEFINITIE </a:t>
            </a:r>
            <a:r>
              <a:rPr lang="nl-NL" i="1" dirty="0"/>
              <a:t>ONGELIJK</a:t>
            </a:r>
          </a:p>
          <a:p>
            <a:r>
              <a:rPr lang="nl-NL" dirty="0"/>
              <a:t>GEEN HEERSER GELIJK AAN KEIZER &gt; ER KAN MAAR ÉEN ZOON VAN DE HEMEL ZIJN.</a:t>
            </a:r>
          </a:p>
          <a:p>
            <a:r>
              <a:rPr lang="nl-NL" dirty="0"/>
              <a:t>ALLEEN RELATIES MET DEGENEN DIE GEZAG KEIZER ERKENNEN</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a:extLst>
              <a:ext uri="{FF2B5EF4-FFF2-40B4-BE49-F238E27FC236}">
                <a16:creationId xmlns:a16="http://schemas.microsoft.com/office/drawing/2014/main" id="{0CB9D1B4-4105-41B3-B5B1-699DEE514F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07" b="3869"/>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001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11480" y="991443"/>
            <a:ext cx="4502858" cy="1087819"/>
          </a:xfrm>
        </p:spPr>
        <p:txBody>
          <a:bodyPr anchor="b">
            <a:normAutofit/>
          </a:bodyPr>
          <a:lstStyle/>
          <a:p>
            <a:r>
              <a:rPr lang="nl-NL" sz="3400"/>
              <a:t>‘NEEDHAM QUESTION’</a:t>
            </a:r>
          </a:p>
        </p:txBody>
      </p:sp>
      <p:sp>
        <p:nvSpPr>
          <p:cNvPr id="142" name="Rectangle 14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4" name="Rectangle 14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p:cNvSpPr>
            <a:spLocks noGrp="1"/>
          </p:cNvSpPr>
          <p:nvPr>
            <p:ph idx="1"/>
          </p:nvPr>
        </p:nvSpPr>
        <p:spPr>
          <a:xfrm>
            <a:off x="411480" y="2684095"/>
            <a:ext cx="4502858" cy="3492868"/>
          </a:xfrm>
        </p:spPr>
        <p:txBody>
          <a:bodyPr>
            <a:normAutofit/>
          </a:bodyPr>
          <a:lstStyle/>
          <a:p>
            <a:r>
              <a:rPr lang="nl-NL" sz="1800" dirty="0"/>
              <a:t>1830: CHINA 30%  MONDIALE PRODUCTIE (VS 1%)</a:t>
            </a:r>
          </a:p>
          <a:p>
            <a:endParaRPr lang="nl-NL" sz="1800" dirty="0"/>
          </a:p>
          <a:p>
            <a:r>
              <a:rPr lang="nl-NL" sz="1800" u="sng" dirty="0"/>
              <a:t>WAAROM GEEN WETENSCHAPPELIJKE/IND. REV. IN CHINA</a:t>
            </a:r>
            <a:r>
              <a:rPr lang="nl-NL" sz="1800" dirty="0"/>
              <a:t>?</a:t>
            </a:r>
          </a:p>
          <a:p>
            <a:pPr>
              <a:buFontTx/>
              <a:buChar char="-"/>
            </a:pPr>
            <a:r>
              <a:rPr lang="nl-NL" sz="1800" dirty="0"/>
              <a:t>CONFUCIANISME</a:t>
            </a:r>
          </a:p>
          <a:p>
            <a:pPr>
              <a:buFontTx/>
              <a:buChar char="-"/>
            </a:pPr>
            <a:r>
              <a:rPr lang="nl-NL" sz="1800" dirty="0"/>
              <a:t>VERSTIKKENDE STAAT &gt; DEBAT, INFO. UITWISSELING ONTBREEKT</a:t>
            </a:r>
          </a:p>
          <a:p>
            <a:pPr>
              <a:buFontTx/>
              <a:buChar char="-"/>
            </a:pPr>
            <a:r>
              <a:rPr lang="nl-NL" sz="1800" dirty="0"/>
              <a:t>GEBREK AAN HERINVESTERINGEN</a:t>
            </a:r>
          </a:p>
          <a:p>
            <a:pPr>
              <a:buFontTx/>
              <a:buChar char="-"/>
            </a:pPr>
            <a:r>
              <a:rPr lang="nl-NL" sz="1800" dirty="0"/>
              <a:t>‘ONTBREKEN’ GRONDSTOFFEN</a:t>
            </a:r>
          </a:p>
          <a:p>
            <a:pPr marL="0" indent="0">
              <a:buNone/>
            </a:pPr>
            <a:endParaRPr lang="nl-NL" sz="1800" dirty="0"/>
          </a:p>
        </p:txBody>
      </p:sp>
      <p:pic>
        <p:nvPicPr>
          <p:cNvPr id="1026" name="Picture 2">
            <a:extLst>
              <a:ext uri="{FF2B5EF4-FFF2-40B4-BE49-F238E27FC236}">
                <a16:creationId xmlns:a16="http://schemas.microsoft.com/office/drawing/2014/main" id="{46E2F51B-31C1-4D36-ADD0-27964735C1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7" r="378"/>
          <a:stretch/>
        </p:blipFill>
        <p:spPr bwMode="auto">
          <a:xfrm>
            <a:off x="5385816" y="-2"/>
            <a:ext cx="680618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210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850EA5-13BA-4857-B99E-B8E5C83F5795}"/>
              </a:ext>
            </a:extLst>
          </p:cNvPr>
          <p:cNvSpPr>
            <a:spLocks noGrp="1"/>
          </p:cNvSpPr>
          <p:nvPr>
            <p:ph type="ctrTitle" idx="4294967295"/>
          </p:nvPr>
        </p:nvSpPr>
        <p:spPr>
          <a:xfrm>
            <a:off x="838200" y="1122362"/>
            <a:ext cx="6281928" cy="4135437"/>
          </a:xfrm>
        </p:spPr>
        <p:txBody>
          <a:bodyPr vert="horz" lIns="91440" tIns="45720" rIns="91440" bIns="45720" rtlCol="0" anchor="b">
            <a:normAutofit/>
          </a:bodyPr>
          <a:lstStyle/>
          <a:p>
            <a:r>
              <a:rPr lang="en-US" sz="6600" kern="1200">
                <a:solidFill>
                  <a:schemeClr val="tx1"/>
                </a:solidFill>
                <a:latin typeface="+mj-lt"/>
                <a:ea typeface="+mj-ea"/>
                <a:cs typeface="+mj-cs"/>
              </a:rPr>
              <a:t>Een keizerlijke brief aan A. Lincoln in 1863</a:t>
            </a:r>
          </a:p>
        </p:txBody>
      </p:sp>
      <p:sp>
        <p:nvSpPr>
          <p:cNvPr id="10"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3CD6CD9-9085-49F9-BA22-7E47E9AE62E5}"/>
              </a:ext>
            </a:extLst>
          </p:cNvPr>
          <p:cNvSpPr>
            <a:spLocks noGrp="1"/>
          </p:cNvSpPr>
          <p:nvPr>
            <p:ph type="subTitle" idx="4294967295"/>
          </p:nvPr>
        </p:nvSpPr>
        <p:spPr>
          <a:xfrm>
            <a:off x="7928114" y="1232452"/>
            <a:ext cx="3200400" cy="3850919"/>
          </a:xfrm>
        </p:spPr>
        <p:txBody>
          <a:bodyPr vert="horz" lIns="91440" tIns="45720" rIns="91440" bIns="45720" rtlCol="0" anchor="b">
            <a:normAutofit/>
          </a:bodyPr>
          <a:lstStyle/>
          <a:p>
            <a:pPr marL="0" indent="0">
              <a:buNone/>
            </a:pPr>
            <a:r>
              <a:rPr lang="en-US" sz="2400" kern="1200">
                <a:solidFill>
                  <a:srgbClr val="FFFFFF"/>
                </a:solidFill>
                <a:latin typeface="+mn-lt"/>
                <a:ea typeface="+mn-ea"/>
                <a:cs typeface="+mn-cs"/>
              </a:rPr>
              <a:t>“Aangezien wij in eerbied de opdracht van de Hemel ontvangen hebben om over het universum te heersen, menen dat zowel het Rijk van het Midden als de buitenlanden éen familie vormen, zonder enig onderscheid….”</a:t>
            </a:r>
          </a:p>
        </p:txBody>
      </p:sp>
      <p:sp>
        <p:nvSpPr>
          <p:cNvPr id="12"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970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1524000" y="1600201"/>
            <a:ext cx="8229600" cy="4525963"/>
          </a:xfrm>
        </p:spPr>
        <p:txBody>
          <a:bodyPr>
            <a:normAutofit/>
          </a:bodyPr>
          <a:lstStyle/>
          <a:p>
            <a:pPr marL="0" indent="0">
              <a:buNone/>
            </a:pPr>
            <a:r>
              <a:rPr lang="nl-NL" dirty="0"/>
              <a:t>“MET DEZE TRADITIES EN MILLENIA OUDE GEVOELENS VAN SUPERIORITEIT GING CHINA ALS EEN UNIEK RIJK DE MODERNE TIJD IN: </a:t>
            </a:r>
            <a:r>
              <a:rPr lang="nl-NL" i="1" dirty="0"/>
              <a:t>ALS EEN STAAT DIE ER AANSPRAAK OP MAAKTE DAT ZIJN CULTUUR VAN  UNIVERSELE BETEKENIS WAS (…) ALS HET RIJKSTE LAND TER WERELD(…) </a:t>
            </a:r>
            <a:r>
              <a:rPr lang="nl-NL" i="1" dirty="0">
                <a:solidFill>
                  <a:srgbClr val="FF0000"/>
                </a:solidFill>
              </a:rPr>
              <a:t>EN ALS EEN POLITIEKE EENHEID DIE GEEN BESEF HAD VAN DE TECHNOLOGISCHE EN HISTORISCHE ONTWIKKELINGEN DIE HAAR IN HAAR VOORTBESTAAN ZOU BEDREIGEN.</a:t>
            </a:r>
            <a:r>
              <a:rPr lang="nl-NL" dirty="0"/>
              <a:t>”</a:t>
            </a:r>
          </a:p>
          <a:p>
            <a:pPr marL="0" indent="0">
              <a:buNone/>
            </a:pPr>
            <a:r>
              <a:rPr lang="nl-NL" dirty="0"/>
              <a:t>KISSINGER H. ‘ON CHINA’ P. 48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dirty="0"/>
              <a:t>EEUW VAN VERNEDERING 1839 - 1949</a:t>
            </a:r>
          </a:p>
        </p:txBody>
      </p:sp>
      <p:pic>
        <p:nvPicPr>
          <p:cNvPr id="1026" name="Picture 2" descr="http://imperialsm-by-brady.wikispaces.com/file/view/china_cartoon.gif/59234358/china_cartoon.gif">
            <a:hlinkClick r:id="rId3"/>
          </p:cNvPr>
          <p:cNvPicPr>
            <a:picLocks noChangeAspect="1" noChangeArrowheads="1"/>
          </p:cNvPicPr>
          <p:nvPr/>
        </p:nvPicPr>
        <p:blipFill>
          <a:blip r:embed="rId4" cstate="print"/>
          <a:srcRect/>
          <a:stretch>
            <a:fillRect/>
          </a:stretch>
        </p:blipFill>
        <p:spPr bwMode="auto">
          <a:xfrm>
            <a:off x="0" y="-110764"/>
            <a:ext cx="12192000" cy="707952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Over 2,000 Years of Economic History in One Chart">
            <a:extLst>
              <a:ext uri="{FF2B5EF4-FFF2-40B4-BE49-F238E27FC236}">
                <a16:creationId xmlns:a16="http://schemas.microsoft.com/office/drawing/2014/main" id="{D4DDAF9E-5169-46D7-91F0-B550A1C756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49" r="1" b="33455"/>
          <a:stretch/>
        </p:blipFill>
        <p:spPr bwMode="auto">
          <a:xfrm>
            <a:off x="38100" y="-169683"/>
            <a:ext cx="121158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556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F6E5676-D0CD-47A5-A09D-879B93D592D8}"/>
              </a:ext>
            </a:extLst>
          </p:cNvPr>
          <p:cNvSpPr>
            <a:spLocks noGrp="1" noChangeArrowheads="1"/>
          </p:cNvSpPr>
          <p:nvPr>
            <p:ph idx="4294967295"/>
          </p:nvPr>
        </p:nvSpPr>
        <p:spPr bwMode="auto">
          <a:xfrm>
            <a:off x="1195388" y="1892300"/>
            <a:ext cx="10996612" cy="4217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1" u="none" strike="noStrike" cap="none" normalizeH="0" baseline="0" dirty="0">
                <a:ln>
                  <a:noFill/>
                </a:ln>
                <a:solidFill>
                  <a:srgbClr val="222222"/>
                </a:solidFill>
                <a:effectLst/>
                <a:latin typeface="Arial" panose="020B0604020202020204" pitchFamily="34" charset="0"/>
                <a:cs typeface="Arial" panose="020B0604020202020204" pitchFamily="34" charset="0"/>
              </a:rPr>
              <a:t>Sta op, mensen die slaven weigeren te zijn;</a:t>
            </a:r>
            <a:endParaRPr kumimoji="0" lang="nl-NL" altLang="nl-NL"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28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Met ons eigen vlees en bloed bouwen we onze nieuwe Grote Muur!</a:t>
            </a:r>
            <a:endParaRPr kumimoji="0" lang="nl-NL" altLang="nl-NL"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28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Het Chinese volk beleeft haar meest gevaarlijke tijd,</a:t>
            </a:r>
            <a:endParaRPr kumimoji="0" lang="nl-NL" altLang="nl-NL"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28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Iedereen moet zijn uitdagendheid uitschreeuwen.</a:t>
            </a:r>
            <a:endParaRPr kumimoji="0" lang="nl-NL" altLang="nl-NL"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2800" b="0" i="1" u="none" strike="noStrike" cap="none" normalizeH="0" baseline="0" dirty="0">
                <a:ln>
                  <a:noFill/>
                </a:ln>
                <a:solidFill>
                  <a:srgbClr val="FF0000"/>
                </a:solidFill>
                <a:effectLst/>
                <a:latin typeface="Arial" panose="020B0604020202020204" pitchFamily="34" charset="0"/>
                <a:cs typeface="Arial" panose="020B0604020202020204" pitchFamily="34" charset="0"/>
              </a:rPr>
              <a:t>Sta op! Sta op! Sta op!</a:t>
            </a:r>
            <a:endParaRPr kumimoji="0" lang="nl-NL" altLang="nl-NL"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28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Wij allen met één gezamenlijk hart,</a:t>
            </a:r>
            <a:endParaRPr kumimoji="0" lang="nl-NL" altLang="nl-NL"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28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trotseer het geweervuur van de vijand, voorwaarts!</a:t>
            </a:r>
            <a:endParaRPr kumimoji="0" lang="nl-NL" altLang="nl-NL"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28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trotseer het geweervuur van de vijand, voorwaarts!</a:t>
            </a:r>
            <a:endParaRPr kumimoji="0" lang="nl-NL" altLang="nl-NL"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28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Voorwaarts! Voorwaarts! Mars!</a:t>
            </a:r>
            <a:endParaRPr kumimoji="0" lang="nl-NL" altLang="nl-NL"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9953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DA64D-7D8B-4344-B89C-ABD417C764D8}"/>
              </a:ext>
            </a:extLst>
          </p:cNvPr>
          <p:cNvSpPr>
            <a:spLocks noGrp="1"/>
          </p:cNvSpPr>
          <p:nvPr>
            <p:ph type="title"/>
          </p:nvPr>
        </p:nvSpPr>
        <p:spPr>
          <a:xfrm>
            <a:off x="4965430" y="629268"/>
            <a:ext cx="6586491" cy="1286160"/>
          </a:xfrm>
        </p:spPr>
        <p:txBody>
          <a:bodyPr anchor="b">
            <a:normAutofit/>
          </a:bodyPr>
          <a:lstStyle/>
          <a:p>
            <a:r>
              <a:rPr lang="nl-NL" sz="4100"/>
              <a:t>Monument voor ‘de helden van het volk’.</a:t>
            </a:r>
          </a:p>
        </p:txBody>
      </p:sp>
      <p:sp>
        <p:nvSpPr>
          <p:cNvPr id="1030" name="Content Placeholder 1029">
            <a:extLst>
              <a:ext uri="{FF2B5EF4-FFF2-40B4-BE49-F238E27FC236}">
                <a16:creationId xmlns:a16="http://schemas.microsoft.com/office/drawing/2014/main" id="{93BA6AF2-8FD0-4D18-ACFE-650C942D9219}"/>
              </a:ext>
            </a:extLst>
          </p:cNvPr>
          <p:cNvSpPr>
            <a:spLocks noGrp="1"/>
          </p:cNvSpPr>
          <p:nvPr>
            <p:ph idx="1"/>
          </p:nvPr>
        </p:nvSpPr>
        <p:spPr>
          <a:xfrm>
            <a:off x="4965431" y="2438400"/>
            <a:ext cx="6586489" cy="3785419"/>
          </a:xfrm>
        </p:spPr>
        <p:txBody>
          <a:bodyPr>
            <a:normAutofit/>
          </a:bodyPr>
          <a:lstStyle/>
          <a:p>
            <a:pPr marL="0" indent="0">
              <a:buNone/>
            </a:pPr>
            <a:endParaRPr lang="en-US" i="1" dirty="0"/>
          </a:p>
          <a:p>
            <a:pPr marL="0" indent="0">
              <a:buNone/>
            </a:pPr>
            <a:r>
              <a:rPr lang="en-US" i="1" dirty="0"/>
              <a:t>‘Eeuwige glorie aan de helden uit het volk die sinds </a:t>
            </a:r>
            <a:r>
              <a:rPr lang="en-US" i="1" dirty="0">
                <a:highlight>
                  <a:srgbClr val="FFFF00"/>
                </a:highlight>
              </a:rPr>
              <a:t>1840</a:t>
            </a:r>
            <a:r>
              <a:rPr lang="en-US" i="1" dirty="0"/>
              <a:t> hun leven hebben gegeven in de strijd tegen binnenlandse en buitenlandse vijanden, voor nationale onafhankelijkheid en de vrijheid en het welzijn van het volk.’</a:t>
            </a:r>
          </a:p>
        </p:txBody>
      </p:sp>
      <p:pic>
        <p:nvPicPr>
          <p:cNvPr id="1026" name="Picture 2" descr="Monument voor de Helden van het Volk - Beijing - TracesOfWar.nl">
            <a:extLst>
              <a:ext uri="{FF2B5EF4-FFF2-40B4-BE49-F238E27FC236}">
                <a16:creationId xmlns:a16="http://schemas.microsoft.com/office/drawing/2014/main" id="{F47F01A9-2A85-4B5B-A64C-69099B33A0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8" r="2"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768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1" y="365125"/>
            <a:ext cx="5251316" cy="1807305"/>
          </a:xfrm>
        </p:spPr>
        <p:txBody>
          <a:bodyPr>
            <a:normAutofit/>
          </a:bodyPr>
          <a:lstStyle/>
          <a:p>
            <a:r>
              <a:rPr lang="nl-NL"/>
              <a:t>VERNEDERINGEN</a:t>
            </a:r>
          </a:p>
        </p:txBody>
      </p:sp>
      <p:sp>
        <p:nvSpPr>
          <p:cNvPr id="3" name="Tijdelijke aanduiding voor inhoud 2"/>
          <p:cNvSpPr>
            <a:spLocks noGrp="1"/>
          </p:cNvSpPr>
          <p:nvPr>
            <p:ph idx="1"/>
          </p:nvPr>
        </p:nvSpPr>
        <p:spPr>
          <a:xfrm>
            <a:off x="838200" y="2333297"/>
            <a:ext cx="4619621" cy="3843666"/>
          </a:xfrm>
        </p:spPr>
        <p:txBody>
          <a:bodyPr>
            <a:normAutofit/>
          </a:bodyPr>
          <a:lstStyle/>
          <a:p>
            <a:r>
              <a:rPr lang="nl-NL" sz="1700" dirty="0"/>
              <a:t>1</a:t>
            </a:r>
            <a:r>
              <a:rPr lang="nl-NL" sz="1700" baseline="30000" dirty="0"/>
              <a:t>E</a:t>
            </a:r>
            <a:r>
              <a:rPr lang="nl-NL" sz="1700" dirty="0"/>
              <a:t> OPIUMOORLOG (1839 – 1842)</a:t>
            </a:r>
          </a:p>
          <a:p>
            <a:r>
              <a:rPr lang="nl-NL" sz="1700" dirty="0"/>
              <a:t>2</a:t>
            </a:r>
            <a:r>
              <a:rPr lang="nl-NL" sz="1700" baseline="30000" dirty="0"/>
              <a:t>E</a:t>
            </a:r>
            <a:r>
              <a:rPr lang="nl-NL" sz="1700" dirty="0"/>
              <a:t> OPIUMOORLOG (1856-1860)</a:t>
            </a:r>
          </a:p>
          <a:p>
            <a:r>
              <a:rPr lang="nl-NL" sz="1700" dirty="0"/>
              <a:t>VEWOESTING ZOMERPALEIS</a:t>
            </a:r>
          </a:p>
          <a:p>
            <a:r>
              <a:rPr lang="nl-NL" sz="1700" dirty="0"/>
              <a:t>1861 MINISTERIE VAN BUITENLANDSE ZAKEN </a:t>
            </a:r>
          </a:p>
          <a:p>
            <a:r>
              <a:rPr lang="nl-NL" sz="1700" dirty="0"/>
              <a:t>1858,1860 INLIJVING MANSJOERIJE DOOR RUSLAND</a:t>
            </a:r>
          </a:p>
          <a:p>
            <a:r>
              <a:rPr lang="nl-NL" sz="1700" dirty="0"/>
              <a:t>1884 – 1885 OORLOG MET FRANKRIJK: VERLIES VIETNAM</a:t>
            </a:r>
          </a:p>
          <a:p>
            <a:r>
              <a:rPr lang="nl-NL" sz="1700" dirty="0"/>
              <a:t>1895 OORLOG MET JAPAN: VERLIES TAIWAN, KOREA</a:t>
            </a:r>
          </a:p>
          <a:p>
            <a:r>
              <a:rPr lang="nl-NL" sz="1700" dirty="0"/>
              <a:t>1900 BOKSEROPSTAND</a:t>
            </a:r>
          </a:p>
        </p:txBody>
      </p:sp>
      <p:pic>
        <p:nvPicPr>
          <p:cNvPr id="1026" name="Picture 2" descr="Als de wereld je uitlacht – De Groene Amsterdammer">
            <a:extLst>
              <a:ext uri="{FF2B5EF4-FFF2-40B4-BE49-F238E27FC236}">
                <a16:creationId xmlns:a16="http://schemas.microsoft.com/office/drawing/2014/main" id="{E4CD02AA-5108-4455-9BEA-8D56AD19B1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22" r="1" b="758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157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rwoesting Boeddha's">
            <a:extLst>
              <a:ext uri="{FF2B5EF4-FFF2-40B4-BE49-F238E27FC236}">
                <a16:creationId xmlns:a16="http://schemas.microsoft.com/office/drawing/2014/main" id="{9E2E4DA1-96C7-4236-B4CB-5500EFD74C23}"/>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b="2970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036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tiek kader vector illustratie. Illustratie bestaande uit visueel -  32817848">
            <a:extLst>
              <a:ext uri="{FF2B5EF4-FFF2-40B4-BE49-F238E27FC236}">
                <a16:creationId xmlns:a16="http://schemas.microsoft.com/office/drawing/2014/main" id="{90C89759-BF48-47F5-9368-0352F1B707E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3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43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37BA8D-9091-46E2-89FE-3F430AB0D32D}"/>
              </a:ext>
            </a:extLst>
          </p:cNvPr>
          <p:cNvPicPr>
            <a:picLocks noChangeAspect="1"/>
          </p:cNvPicPr>
          <p:nvPr/>
        </p:nvPicPr>
        <p:blipFill rotWithShape="1">
          <a:blip r:embed="rId3">
            <a:duotone>
              <a:schemeClr val="bg2">
                <a:shade val="45000"/>
                <a:satMod val="135000"/>
              </a:schemeClr>
              <a:prstClr val="white"/>
            </a:duotone>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653C02-79AB-4519-8B16-9DD31A760FA0}"/>
              </a:ext>
            </a:extLst>
          </p:cNvPr>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t>Obsessies</a:t>
            </a:r>
          </a:p>
        </p:txBody>
      </p:sp>
      <p:graphicFrame>
        <p:nvGraphicFramePr>
          <p:cNvPr id="13" name="Tijdelijke aanduiding voor inhoud 2">
            <a:extLst>
              <a:ext uri="{FF2B5EF4-FFF2-40B4-BE49-F238E27FC236}">
                <a16:creationId xmlns:a16="http://schemas.microsoft.com/office/drawing/2014/main" id="{B165BA3D-0BC4-4977-A85A-9A994FACEBB7}"/>
              </a:ext>
            </a:extLst>
          </p:cNvPr>
          <p:cNvGraphicFramePr>
            <a:graphicFrameLocks noGrp="1"/>
          </p:cNvGraphicFramePr>
          <p:nvPr>
            <p:ph idx="4294967295"/>
            <p:extLst>
              <p:ext uri="{D42A27DB-BD31-4B8C-83A1-F6EECF244321}">
                <p14:modId xmlns:p14="http://schemas.microsoft.com/office/powerpoint/2010/main" val="7368890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3114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6D02A60-2E5D-4C0A-B96A-010FF2E5D89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07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46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539421-065F-4B99-B84E-73BAF8B69472}"/>
              </a:ext>
            </a:extLst>
          </p:cNvPr>
          <p:cNvSpPr>
            <a:spLocks noGrp="1"/>
          </p:cNvSpPr>
          <p:nvPr>
            <p:ph type="title"/>
          </p:nvPr>
        </p:nvSpPr>
        <p:spPr>
          <a:xfrm>
            <a:off x="1043631" y="809898"/>
            <a:ext cx="9942716" cy="1554480"/>
          </a:xfrm>
        </p:spPr>
        <p:txBody>
          <a:bodyPr anchor="ctr">
            <a:normAutofit/>
          </a:bodyPr>
          <a:lstStyle/>
          <a:p>
            <a:r>
              <a:rPr lang="nl-NL" sz="4800"/>
              <a:t>Interne oorzaken</a:t>
            </a:r>
          </a:p>
        </p:txBody>
      </p:sp>
      <p:sp>
        <p:nvSpPr>
          <p:cNvPr id="3" name="Tijdelijke aanduiding voor inhoud 2">
            <a:extLst>
              <a:ext uri="{FF2B5EF4-FFF2-40B4-BE49-F238E27FC236}">
                <a16:creationId xmlns:a16="http://schemas.microsoft.com/office/drawing/2014/main" id="{0AA8670A-9D82-46C7-B8B7-39D1EC22BA75}"/>
              </a:ext>
            </a:extLst>
          </p:cNvPr>
          <p:cNvSpPr>
            <a:spLocks noGrp="1"/>
          </p:cNvSpPr>
          <p:nvPr>
            <p:ph idx="1"/>
          </p:nvPr>
        </p:nvSpPr>
        <p:spPr>
          <a:xfrm>
            <a:off x="1045028" y="3017522"/>
            <a:ext cx="9941319" cy="3124658"/>
          </a:xfrm>
        </p:spPr>
        <p:txBody>
          <a:bodyPr anchor="ctr">
            <a:normAutofit/>
          </a:bodyPr>
          <a:lstStyle/>
          <a:p>
            <a:r>
              <a:rPr lang="nl-NL" sz="2400" dirty="0"/>
              <a:t>Bevolkingsgroei: verdubbeling 1740-1790</a:t>
            </a:r>
          </a:p>
          <a:p>
            <a:r>
              <a:rPr lang="nl-NL" sz="2400" dirty="0"/>
              <a:t>Verandering mens-land ratio &gt; ‘natuurrampen’</a:t>
            </a:r>
          </a:p>
          <a:p>
            <a:r>
              <a:rPr lang="nl-NL" sz="2400" dirty="0"/>
              <a:t>Urbanisatie zonder industrialisatie</a:t>
            </a:r>
          </a:p>
          <a:p>
            <a:r>
              <a:rPr lang="nl-NL" sz="2400" dirty="0"/>
              <a:t>Menskracht i.p.v. machines</a:t>
            </a:r>
          </a:p>
          <a:p>
            <a:r>
              <a:rPr lang="nl-NL" sz="2400" dirty="0"/>
              <a:t>Overheid contra productieve groepen</a:t>
            </a:r>
          </a:p>
          <a:p>
            <a:r>
              <a:rPr lang="nl-NL" sz="2400" dirty="0"/>
              <a:t>Overheid contra moderne intellectuele groep</a:t>
            </a:r>
          </a:p>
          <a:p>
            <a:endParaRPr lang="nl-NL"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635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F8781E-75A1-4FFD-B5E2-C565C162E8ED}"/>
              </a:ext>
            </a:extLst>
          </p:cNvPr>
          <p:cNvSpPr>
            <a:spLocks noGrp="1"/>
          </p:cNvSpPr>
          <p:nvPr>
            <p:ph type="title"/>
          </p:nvPr>
        </p:nvSpPr>
        <p:spPr>
          <a:xfrm>
            <a:off x="7531610" y="365125"/>
            <a:ext cx="3822189" cy="1899912"/>
          </a:xfrm>
        </p:spPr>
        <p:txBody>
          <a:bodyPr>
            <a:normAutofit/>
          </a:bodyPr>
          <a:lstStyle/>
          <a:p>
            <a:r>
              <a:rPr lang="nl-NL" sz="4000"/>
              <a:t>Rebellie </a:t>
            </a:r>
          </a:p>
        </p:txBody>
      </p:sp>
      <p:pic>
        <p:nvPicPr>
          <p:cNvPr id="2050" name="Picture 2" descr="Gebied onder controle van de Taipingopstandelingen in 1854">
            <a:extLst>
              <a:ext uri="{FF2B5EF4-FFF2-40B4-BE49-F238E27FC236}">
                <a16:creationId xmlns:a16="http://schemas.microsoft.com/office/drawing/2014/main" id="{C2D63391-8DF5-45C1-939E-EAD5EE9784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73" r="15828" b="1"/>
          <a:stretch/>
        </p:blipFill>
        <p:spPr bwMode="auto">
          <a:xfrm>
            <a:off x="1" y="10"/>
            <a:ext cx="693639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D73CDB51-B5B9-434D-95F3-C6B150C85A08}"/>
              </a:ext>
            </a:extLst>
          </p:cNvPr>
          <p:cNvSpPr>
            <a:spLocks noGrp="1"/>
          </p:cNvSpPr>
          <p:nvPr>
            <p:ph idx="1"/>
          </p:nvPr>
        </p:nvSpPr>
        <p:spPr>
          <a:xfrm>
            <a:off x="7531610" y="2434201"/>
            <a:ext cx="3822189" cy="3742762"/>
          </a:xfrm>
        </p:spPr>
        <p:txBody>
          <a:bodyPr>
            <a:normAutofit/>
          </a:bodyPr>
          <a:lstStyle/>
          <a:p>
            <a:pPr marL="0" indent="0">
              <a:buNone/>
            </a:pPr>
            <a:r>
              <a:rPr lang="nl-NL" sz="2000"/>
              <a:t>Rebellie</a:t>
            </a:r>
          </a:p>
          <a:p>
            <a:pPr>
              <a:buFontTx/>
              <a:buChar char="-"/>
            </a:pPr>
            <a:r>
              <a:rPr lang="nl-NL" sz="2000"/>
              <a:t>Witte Lotus (1796-1804)</a:t>
            </a:r>
          </a:p>
          <a:p>
            <a:pPr>
              <a:buFontTx/>
              <a:buChar char="-"/>
            </a:pPr>
            <a:r>
              <a:rPr lang="nl-NL" sz="2000"/>
              <a:t>Taiping Rebellie (o.l.v.  Hong Xiuquan) (1850-1864)</a:t>
            </a:r>
          </a:p>
          <a:p>
            <a:pPr>
              <a:buFontTx/>
              <a:buChar char="-"/>
            </a:pPr>
            <a:r>
              <a:rPr lang="nl-NL" sz="2000"/>
              <a:t>Nian rebellie (1851-1868)</a:t>
            </a:r>
          </a:p>
          <a:p>
            <a:pPr>
              <a:buFontTx/>
              <a:buChar char="-"/>
            </a:pPr>
            <a:r>
              <a:rPr lang="nl-NL" sz="2000"/>
              <a:t>Moslim rebellie jaren ‘70 en ‘80</a:t>
            </a:r>
          </a:p>
        </p:txBody>
      </p:sp>
    </p:spTree>
    <p:extLst>
      <p:ext uri="{BB962C8B-B14F-4D97-AF65-F5344CB8AC3E}">
        <p14:creationId xmlns:p14="http://schemas.microsoft.com/office/powerpoint/2010/main" val="1019551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635D58-5A87-4667-A84B-53B80BAF349D}"/>
              </a:ext>
            </a:extLst>
          </p:cNvPr>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ERGER DAN EEN KOLONIE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74BA930-FE58-45C4-9D30-1B2DE9A2C521}"/>
              </a:ext>
            </a:extLst>
          </p:cNvPr>
          <p:cNvSpPr>
            <a:spLocks noGrp="1"/>
          </p:cNvSpPr>
          <p:nvPr>
            <p:ph idx="4294967295"/>
          </p:nvPr>
        </p:nvSpPr>
        <p:spPr>
          <a:xfrm>
            <a:off x="838200" y="1929384"/>
            <a:ext cx="10515600" cy="4251960"/>
          </a:xfrm>
        </p:spPr>
        <p:txBody>
          <a:bodyPr vert="horz" lIns="91440" tIns="45720" rIns="91440" bIns="45720" rtlCol="0">
            <a:normAutofit fontScale="92500" lnSpcReduction="10000"/>
          </a:bodyPr>
          <a:lstStyle/>
          <a:p>
            <a:pPr marL="0" indent="0">
              <a:buNone/>
            </a:pPr>
            <a:r>
              <a:rPr lang="en-US" sz="2200" dirty="0"/>
              <a:t>1. </a:t>
            </a:r>
            <a:r>
              <a:rPr lang="nl-NL" sz="2200" dirty="0"/>
              <a:t>Economisch en militair geavanceerde landen</a:t>
            </a:r>
          </a:p>
          <a:p>
            <a:pPr marL="0" indent="0">
              <a:buNone/>
            </a:pPr>
            <a:endParaRPr lang="nl-NL" sz="2200" dirty="0"/>
          </a:p>
          <a:p>
            <a:pPr marL="0" indent="0">
              <a:buNone/>
            </a:pPr>
            <a:r>
              <a:rPr lang="nl-NL" sz="2200" dirty="0"/>
              <a:t>2. Formeel onafhankelijke staten, grote politieke en economische</a:t>
            </a:r>
            <a:br>
              <a:rPr lang="nl-NL" sz="2200" dirty="0"/>
            </a:br>
            <a:r>
              <a:rPr lang="nl-NL" sz="2200" dirty="0"/>
              <a:t>    invloed van 1</a:t>
            </a:r>
          </a:p>
          <a:p>
            <a:pPr marL="0" indent="0">
              <a:buNone/>
            </a:pPr>
            <a:endParaRPr lang="nl-NL" sz="2200" dirty="0"/>
          </a:p>
          <a:p>
            <a:pPr marL="0" indent="0">
              <a:buNone/>
            </a:pPr>
            <a:r>
              <a:rPr lang="nl-NL" sz="2200" dirty="0"/>
              <a:t>3. Formeel eigendom van of geïntegreerd in 1 of 2</a:t>
            </a:r>
          </a:p>
          <a:p>
            <a:endParaRPr lang="nl-NL" sz="2200" dirty="0"/>
          </a:p>
          <a:p>
            <a:pPr marL="0" indent="0">
              <a:buNone/>
            </a:pPr>
            <a:r>
              <a:rPr lang="nl-NL" sz="2200" dirty="0"/>
              <a:t>4. China = uniek = </a:t>
            </a:r>
            <a:r>
              <a:rPr lang="nl-NL" sz="2200" dirty="0">
                <a:highlight>
                  <a:srgbClr val="FFFF00"/>
                </a:highlight>
              </a:rPr>
              <a:t>collectieve doelwit van alle mogendheden uit groep 1</a:t>
            </a:r>
          </a:p>
          <a:p>
            <a:pPr marL="0" indent="0">
              <a:buNone/>
            </a:pPr>
            <a:endParaRPr lang="nl-NL" sz="2200" dirty="0"/>
          </a:p>
          <a:p>
            <a:r>
              <a:rPr lang="nl-NL" sz="2200" dirty="0"/>
              <a:t>Sun Yatsen: een kolonie heeft een heerser, die een bepaalde mate van verantwoordelijkheid voelt. China wordt door iedereen uitgebuit en niemand voelt zich verantwoordelijk voor Chinese bevolking.</a:t>
            </a:r>
          </a:p>
        </p:txBody>
      </p:sp>
    </p:spTree>
    <p:extLst>
      <p:ext uri="{BB962C8B-B14F-4D97-AF65-F5344CB8AC3E}">
        <p14:creationId xmlns:p14="http://schemas.microsoft.com/office/powerpoint/2010/main" val="268814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145C878-070D-4124-BF26-FA4E46DA1E24}"/>
              </a:ext>
            </a:extLst>
          </p:cNvPr>
          <p:cNvSpPr>
            <a:spLocks noGrp="1"/>
          </p:cNvSpPr>
          <p:nvPr>
            <p:ph type="title" idx="4294967295"/>
          </p:nvPr>
        </p:nvSpPr>
        <p:spPr>
          <a:xfrm>
            <a:off x="4965430" y="629268"/>
            <a:ext cx="6586491" cy="1286160"/>
          </a:xfrm>
        </p:spPr>
        <p:txBody>
          <a:bodyPr vert="horz" lIns="91440" tIns="45720" rIns="91440" bIns="45720" rtlCol="0" anchor="b">
            <a:normAutofit/>
          </a:bodyPr>
          <a:lstStyle/>
          <a:p>
            <a:r>
              <a:rPr lang="en-US" sz="4100"/>
              <a:t>‘THE MOST GLOBALISED PLACE ON EARTH’</a:t>
            </a:r>
          </a:p>
        </p:txBody>
      </p:sp>
      <p:sp>
        <p:nvSpPr>
          <p:cNvPr id="7" name="Tijdelijke aanduiding voor tekst 6">
            <a:extLst>
              <a:ext uri="{FF2B5EF4-FFF2-40B4-BE49-F238E27FC236}">
                <a16:creationId xmlns:a16="http://schemas.microsoft.com/office/drawing/2014/main" id="{B7D94ACF-7AC4-45BC-AB6E-EC5409092F8E}"/>
              </a:ext>
            </a:extLst>
          </p:cNvPr>
          <p:cNvSpPr>
            <a:spLocks noGrp="1"/>
          </p:cNvSpPr>
          <p:nvPr>
            <p:ph type="body" sz="half" idx="4294967295"/>
          </p:nvPr>
        </p:nvSpPr>
        <p:spPr>
          <a:xfrm>
            <a:off x="4965431" y="2438400"/>
            <a:ext cx="6586489" cy="3785419"/>
          </a:xfrm>
        </p:spPr>
        <p:txBody>
          <a:bodyPr vert="horz" lIns="91440" tIns="45720" rIns="91440" bIns="45720" rtlCol="0">
            <a:normAutofit lnSpcReduction="10000"/>
          </a:bodyPr>
          <a:lstStyle/>
          <a:p>
            <a:pPr marL="0" indent="0">
              <a:buNone/>
            </a:pPr>
            <a:r>
              <a:rPr lang="en-US" sz="2400" i="1" dirty="0"/>
              <a:t>‘The street is packed with customers buying pearl necklaces from </a:t>
            </a:r>
            <a:r>
              <a:rPr lang="en-US" sz="2400" b="1" i="1" dirty="0"/>
              <a:t>Sri Lanka</a:t>
            </a:r>
            <a:r>
              <a:rPr lang="en-US" sz="2400" i="1" dirty="0"/>
              <a:t>, ornaments carved from </a:t>
            </a:r>
            <a:r>
              <a:rPr lang="en-US" sz="2400" b="1" i="1" dirty="0"/>
              <a:t>Africa</a:t>
            </a:r>
            <a:r>
              <a:rPr lang="en-US" sz="2400" i="1" dirty="0"/>
              <a:t>n ivory, perfumes preserved with stabilizers from </a:t>
            </a:r>
            <a:r>
              <a:rPr lang="en-US" sz="2400" b="1" i="1" dirty="0"/>
              <a:t>Tibet</a:t>
            </a:r>
            <a:r>
              <a:rPr lang="en-US" sz="2400" i="1" dirty="0"/>
              <a:t> and </a:t>
            </a:r>
            <a:r>
              <a:rPr lang="en-US" sz="2400" b="1" i="1" dirty="0"/>
              <a:t>Somalia</a:t>
            </a:r>
            <a:r>
              <a:rPr lang="en-US" sz="2400" i="1" dirty="0"/>
              <a:t>, vials cratfted from </a:t>
            </a:r>
            <a:r>
              <a:rPr lang="en-US" sz="2400" b="1" i="1" dirty="0"/>
              <a:t>Baltic</a:t>
            </a:r>
            <a:r>
              <a:rPr lang="en-US" sz="2400" i="1" dirty="0"/>
              <a:t> amber, and furnitures made from every imaginable aromatic wood. The smell of foreign insence permeates the air. (…)</a:t>
            </a:r>
          </a:p>
          <a:p>
            <a:pPr marL="0" indent="0">
              <a:buNone/>
            </a:pPr>
            <a:r>
              <a:rPr lang="en-US" sz="2400" i="1" dirty="0"/>
              <a:t>This city, with its many connections to distant places, sounds like any important modern metropolis, but this is what the </a:t>
            </a:r>
            <a:r>
              <a:rPr lang="en-US" sz="2400" b="1" i="1" dirty="0"/>
              <a:t>Chinese city of Quanzhou </a:t>
            </a:r>
            <a:r>
              <a:rPr lang="en-US" sz="2400" i="1" dirty="0"/>
              <a:t>was like in the year </a:t>
            </a:r>
            <a:r>
              <a:rPr lang="en-US" sz="2400" b="1" i="1" dirty="0"/>
              <a:t>1000</a:t>
            </a:r>
            <a:r>
              <a:rPr lang="en-US" sz="2400" i="1" dirty="0"/>
              <a:t>.’</a:t>
            </a:r>
          </a:p>
        </p:txBody>
      </p:sp>
      <p:pic>
        <p:nvPicPr>
          <p:cNvPr id="1028" name="Picture 4" descr="The Year 1000">
            <a:extLst>
              <a:ext uri="{FF2B5EF4-FFF2-40B4-BE49-F238E27FC236}">
                <a16:creationId xmlns:a16="http://schemas.microsoft.com/office/drawing/2014/main" id="{69EA9BC8-0FE4-426D-A9A6-4CFCC9B48236}"/>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862" r="-1" b="297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B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512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35DFC3D-C34C-43CE-8B8B-0A1F43A82E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021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E27445-F32E-4B40-82D1-FDA37675346C}"/>
              </a:ext>
            </a:extLst>
          </p:cNvPr>
          <p:cNvSpPr>
            <a:spLocks noGrp="1"/>
          </p:cNvSpPr>
          <p:nvPr>
            <p:ph type="title"/>
          </p:nvPr>
        </p:nvSpPr>
        <p:spPr>
          <a:xfrm>
            <a:off x="1043631" y="809898"/>
            <a:ext cx="9942716" cy="1554480"/>
          </a:xfrm>
        </p:spPr>
        <p:txBody>
          <a:bodyPr anchor="ctr">
            <a:normAutofit/>
          </a:bodyPr>
          <a:lstStyle/>
          <a:p>
            <a:r>
              <a:rPr lang="nl-NL" sz="4800"/>
              <a:t>ZELFVERSTERKINGSBEWEGING</a:t>
            </a:r>
          </a:p>
        </p:txBody>
      </p:sp>
      <p:sp>
        <p:nvSpPr>
          <p:cNvPr id="3" name="Tijdelijke aanduiding voor inhoud 2">
            <a:extLst>
              <a:ext uri="{FF2B5EF4-FFF2-40B4-BE49-F238E27FC236}">
                <a16:creationId xmlns:a16="http://schemas.microsoft.com/office/drawing/2014/main" id="{B361372F-E29B-477A-AE7F-F1120E790D68}"/>
              </a:ext>
            </a:extLst>
          </p:cNvPr>
          <p:cNvSpPr>
            <a:spLocks noGrp="1"/>
          </p:cNvSpPr>
          <p:nvPr>
            <p:ph idx="1"/>
          </p:nvPr>
        </p:nvSpPr>
        <p:spPr>
          <a:xfrm>
            <a:off x="1045028" y="3017522"/>
            <a:ext cx="9941319" cy="3124658"/>
          </a:xfrm>
        </p:spPr>
        <p:txBody>
          <a:bodyPr anchor="ctr">
            <a:normAutofit fontScale="92500" lnSpcReduction="10000"/>
          </a:bodyPr>
          <a:lstStyle/>
          <a:p>
            <a:pPr marL="0" indent="0">
              <a:buNone/>
            </a:pPr>
            <a:r>
              <a:rPr lang="nl-NL" sz="2400" dirty="0"/>
              <a:t>Mencius:</a:t>
            </a:r>
          </a:p>
          <a:p>
            <a:pPr marL="0" indent="0">
              <a:buNone/>
            </a:pPr>
            <a:r>
              <a:rPr lang="nl-NL" sz="2400" dirty="0"/>
              <a:t>‘Ik heb over mannen gehoord die de leerstellingen van ons grote land gebruiken om barbaren te veranderen, maar nog nooit heb ik gehoord over iemand die door de barbaren was veranderd.’</a:t>
            </a:r>
          </a:p>
          <a:p>
            <a:pPr marL="0" indent="0">
              <a:buNone/>
            </a:pPr>
            <a:endParaRPr lang="nl-NL" sz="2400" dirty="0"/>
          </a:p>
          <a:p>
            <a:pPr marL="0" indent="0">
              <a:buNone/>
            </a:pPr>
            <a:r>
              <a:rPr lang="nl-NL" sz="2400" dirty="0"/>
              <a:t>Li Hongzhan:</a:t>
            </a:r>
          </a:p>
          <a:p>
            <a:pPr marL="0" indent="0">
              <a:buNone/>
            </a:pPr>
            <a:r>
              <a:rPr lang="nl-NL" sz="2400" dirty="0"/>
              <a:t>‘Als wij de westerse talen werkelijk hebben leren beheersen en ze op hun beurt aan elkaar leren, kunnen al hun vernuftige technieken op het gebied van stoomschepen en vuurwapens geleidelijk en grondig worden aangeleerd.’</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632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C06AE8-9690-4766-8376-1372AB5AF64E}"/>
              </a:ext>
            </a:extLst>
          </p:cNvPr>
          <p:cNvSpPr>
            <a:spLocks noGrp="1"/>
          </p:cNvSpPr>
          <p:nvPr>
            <p:ph type="title"/>
          </p:nvPr>
        </p:nvSpPr>
        <p:spPr>
          <a:xfrm>
            <a:off x="838200" y="365125"/>
            <a:ext cx="10515600" cy="1325563"/>
          </a:xfrm>
        </p:spPr>
        <p:txBody>
          <a:bodyPr>
            <a:normAutofit/>
          </a:bodyPr>
          <a:lstStyle/>
          <a:p>
            <a:r>
              <a:rPr lang="nl-NL" sz="4200"/>
              <a:t>Zelfversterkingsbeweging: ‘De Beweging voor Studie van Buitenlandse Aangelegenheden’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FFBC8A7-D8B8-4858-AB09-70F5154B69EE}"/>
              </a:ext>
            </a:extLst>
          </p:cNvPr>
          <p:cNvSpPr>
            <a:spLocks noGrp="1"/>
          </p:cNvSpPr>
          <p:nvPr>
            <p:ph idx="1"/>
          </p:nvPr>
        </p:nvSpPr>
        <p:spPr>
          <a:xfrm>
            <a:off x="838200" y="1929384"/>
            <a:ext cx="10515600" cy="4251960"/>
          </a:xfrm>
        </p:spPr>
        <p:txBody>
          <a:bodyPr>
            <a:normAutofit/>
          </a:bodyPr>
          <a:lstStyle/>
          <a:p>
            <a:r>
              <a:rPr lang="nl-NL" dirty="0"/>
              <a:t>VUURWAPENS, STOOMSCHEPEN, ZWARE MACHINES</a:t>
            </a:r>
          </a:p>
          <a:p>
            <a:pPr marL="0" indent="0">
              <a:buNone/>
            </a:pPr>
            <a:endParaRPr lang="nl-NL" dirty="0"/>
          </a:p>
          <a:p>
            <a:r>
              <a:rPr lang="nl-NL" dirty="0"/>
              <a:t>STUDIE VAN – EN ONDERWIJS IN VREEMDE TALEN EN TECHNOLOGIE </a:t>
            </a:r>
          </a:p>
          <a:p>
            <a:endParaRPr lang="nl-NL" dirty="0"/>
          </a:p>
          <a:p>
            <a:r>
              <a:rPr lang="nl-NL" dirty="0"/>
              <a:t>OPEN STELLEN VOOR LANDEN DIE ‘ONDERGESCHIKT EN BAARBAARS ZIJN’ OM</a:t>
            </a:r>
          </a:p>
          <a:p>
            <a:pPr marL="0" indent="0">
              <a:buNone/>
            </a:pPr>
            <a:r>
              <a:rPr lang="nl-NL" dirty="0"/>
              <a:t>   - EIGEN POSITIE TE VERSTERKEN </a:t>
            </a:r>
          </a:p>
          <a:p>
            <a:pPr marL="0" indent="0">
              <a:buNone/>
            </a:pPr>
            <a:r>
              <a:rPr lang="nl-NL" dirty="0"/>
              <a:t>   - EIGEN SUPERIORITEIT TE HERWINNEN</a:t>
            </a:r>
          </a:p>
          <a:p>
            <a:pPr marL="0" indent="0">
              <a:buNone/>
            </a:pPr>
            <a:endParaRPr lang="nl-NL" sz="2200" dirty="0"/>
          </a:p>
          <a:p>
            <a:pPr marL="0" indent="0">
              <a:buNone/>
            </a:pPr>
            <a:endParaRPr lang="nl-NL" sz="2200" dirty="0"/>
          </a:p>
          <a:p>
            <a:pPr marL="0" indent="0">
              <a:buNone/>
            </a:pPr>
            <a:endParaRPr lang="nl-NL" sz="2200" dirty="0"/>
          </a:p>
          <a:p>
            <a:pPr marL="0" indent="0">
              <a:buNone/>
            </a:pPr>
            <a:endParaRPr lang="nl-NL" sz="2200" dirty="0"/>
          </a:p>
          <a:p>
            <a:pPr marL="0" indent="0">
              <a:buNone/>
            </a:pPr>
            <a:endParaRPr lang="nl-NL" sz="2200" dirty="0"/>
          </a:p>
        </p:txBody>
      </p:sp>
    </p:spTree>
    <p:extLst>
      <p:ext uri="{BB962C8B-B14F-4D97-AF65-F5344CB8AC3E}">
        <p14:creationId xmlns:p14="http://schemas.microsoft.com/office/powerpoint/2010/main" val="659100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0C4817D-008C-4835-BAA6-8486DCE52CBC}"/>
              </a:ext>
            </a:extLst>
          </p:cNvPr>
          <p:cNvSpPr>
            <a:spLocks noGrp="1"/>
          </p:cNvSpPr>
          <p:nvPr>
            <p:ph type="title" idx="4294967295"/>
          </p:nvPr>
        </p:nvSpPr>
        <p:spPr>
          <a:xfrm>
            <a:off x="1676400" y="365125"/>
            <a:ext cx="10515600" cy="1325563"/>
          </a:xfrm>
        </p:spPr>
        <p:txBody>
          <a:bodyPr/>
          <a:lstStyle/>
          <a:p>
            <a:r>
              <a:rPr lang="nl-NL" dirty="0"/>
              <a:t>BOTSING VAN WAARDEN</a:t>
            </a:r>
          </a:p>
        </p:txBody>
      </p:sp>
      <p:sp>
        <p:nvSpPr>
          <p:cNvPr id="2" name="Tijdelijke aanduiding voor tekst 1">
            <a:extLst>
              <a:ext uri="{FF2B5EF4-FFF2-40B4-BE49-F238E27FC236}">
                <a16:creationId xmlns:a16="http://schemas.microsoft.com/office/drawing/2014/main" id="{0AA67E7E-E332-415E-BCED-1539C611BC14}"/>
              </a:ext>
            </a:extLst>
          </p:cNvPr>
          <p:cNvSpPr>
            <a:spLocks noGrp="1"/>
          </p:cNvSpPr>
          <p:nvPr>
            <p:ph type="body" idx="4294967295"/>
          </p:nvPr>
        </p:nvSpPr>
        <p:spPr>
          <a:xfrm>
            <a:off x="0" y="1681163"/>
            <a:ext cx="5157788" cy="823912"/>
          </a:xfrm>
        </p:spPr>
        <p:txBody>
          <a:bodyPr/>
          <a:lstStyle/>
          <a:p>
            <a:r>
              <a:rPr lang="nl-NL" dirty="0"/>
              <a:t>TRADITIE</a:t>
            </a:r>
          </a:p>
        </p:txBody>
      </p:sp>
      <p:sp>
        <p:nvSpPr>
          <p:cNvPr id="10" name="Tijdelijke aanduiding voor inhoud 9">
            <a:extLst>
              <a:ext uri="{FF2B5EF4-FFF2-40B4-BE49-F238E27FC236}">
                <a16:creationId xmlns:a16="http://schemas.microsoft.com/office/drawing/2014/main" id="{1F75DA63-967A-4259-8381-CF3B0A7CCD3D}"/>
              </a:ext>
            </a:extLst>
          </p:cNvPr>
          <p:cNvSpPr>
            <a:spLocks noGrp="1"/>
          </p:cNvSpPr>
          <p:nvPr>
            <p:ph sz="half" idx="4294967295"/>
          </p:nvPr>
        </p:nvSpPr>
        <p:spPr>
          <a:xfrm>
            <a:off x="0" y="2505075"/>
            <a:ext cx="5157788" cy="3684588"/>
          </a:xfrm>
        </p:spPr>
        <p:txBody>
          <a:bodyPr>
            <a:normAutofit fontScale="92500" lnSpcReduction="10000"/>
          </a:bodyPr>
          <a:lstStyle/>
          <a:p>
            <a:pPr marL="0" indent="0">
              <a:buNone/>
            </a:pPr>
            <a:endParaRPr lang="nl-NL" dirty="0"/>
          </a:p>
          <a:p>
            <a:r>
              <a:rPr lang="nl-NL" dirty="0"/>
              <a:t>CONFUCIANISTISCHE WAARDEN</a:t>
            </a:r>
          </a:p>
          <a:p>
            <a:pPr marL="0" indent="0">
              <a:buNone/>
            </a:pPr>
            <a:endParaRPr lang="nl-NL" dirty="0"/>
          </a:p>
          <a:p>
            <a:pPr marL="0" indent="0">
              <a:buNone/>
            </a:pPr>
            <a:endParaRPr lang="nl-NL" dirty="0"/>
          </a:p>
          <a:p>
            <a:r>
              <a:rPr lang="nl-NL" dirty="0"/>
              <a:t>TRADITIONELE EXAMENS </a:t>
            </a:r>
          </a:p>
          <a:p>
            <a:pPr marL="0" indent="0">
              <a:buNone/>
            </a:pPr>
            <a:endParaRPr lang="nl-NL" dirty="0"/>
          </a:p>
          <a:p>
            <a:pPr marL="0" indent="0">
              <a:buNone/>
            </a:pPr>
            <a:endParaRPr lang="nl-NL" dirty="0"/>
          </a:p>
          <a:p>
            <a:r>
              <a:rPr lang="nl-NL" dirty="0"/>
              <a:t>TRADITIONELE AMBTENAREN</a:t>
            </a:r>
          </a:p>
          <a:p>
            <a:pPr marL="0" indent="0">
              <a:buNone/>
            </a:pPr>
            <a:endParaRPr lang="nl-NL" dirty="0"/>
          </a:p>
        </p:txBody>
      </p:sp>
      <p:sp>
        <p:nvSpPr>
          <p:cNvPr id="3" name="Tijdelijke aanduiding voor tekst 2">
            <a:extLst>
              <a:ext uri="{FF2B5EF4-FFF2-40B4-BE49-F238E27FC236}">
                <a16:creationId xmlns:a16="http://schemas.microsoft.com/office/drawing/2014/main" id="{E9ADC0F5-BBE7-4093-B4E0-34A62D9D8ED4}"/>
              </a:ext>
            </a:extLst>
          </p:cNvPr>
          <p:cNvSpPr>
            <a:spLocks noGrp="1"/>
          </p:cNvSpPr>
          <p:nvPr>
            <p:ph type="body" sz="quarter" idx="4294967295"/>
          </p:nvPr>
        </p:nvSpPr>
        <p:spPr>
          <a:xfrm>
            <a:off x="7008813" y="1681163"/>
            <a:ext cx="5183187" cy="823912"/>
          </a:xfrm>
        </p:spPr>
        <p:txBody>
          <a:bodyPr/>
          <a:lstStyle/>
          <a:p>
            <a:r>
              <a:rPr lang="nl-NL" dirty="0"/>
              <a:t>MODERNISERING</a:t>
            </a:r>
          </a:p>
        </p:txBody>
      </p:sp>
      <p:sp>
        <p:nvSpPr>
          <p:cNvPr id="11" name="Tijdelijke aanduiding voor inhoud 10">
            <a:extLst>
              <a:ext uri="{FF2B5EF4-FFF2-40B4-BE49-F238E27FC236}">
                <a16:creationId xmlns:a16="http://schemas.microsoft.com/office/drawing/2014/main" id="{045C5CED-0583-453C-9906-269EA3682408}"/>
              </a:ext>
            </a:extLst>
          </p:cNvPr>
          <p:cNvSpPr>
            <a:spLocks noGrp="1"/>
          </p:cNvSpPr>
          <p:nvPr>
            <p:ph sz="quarter" idx="4294967295"/>
          </p:nvPr>
        </p:nvSpPr>
        <p:spPr>
          <a:xfrm>
            <a:off x="7008813" y="2505075"/>
            <a:ext cx="5183187" cy="3684588"/>
          </a:xfrm>
        </p:spPr>
        <p:txBody>
          <a:bodyPr>
            <a:normAutofit fontScale="92500" lnSpcReduction="10000"/>
          </a:bodyPr>
          <a:lstStyle/>
          <a:p>
            <a:endParaRPr lang="nl-NL" dirty="0"/>
          </a:p>
          <a:p>
            <a:r>
              <a:rPr lang="nl-NL" dirty="0"/>
              <a:t>TWIJFEL AAN CONFUCIANISTISCHE WAARDEN &gt; WESTERSE TECHNOLOGIE / WAARDEN </a:t>
            </a:r>
          </a:p>
          <a:p>
            <a:endParaRPr lang="nl-NL" dirty="0"/>
          </a:p>
          <a:p>
            <a:r>
              <a:rPr lang="nl-NL" dirty="0"/>
              <a:t>PROFESSIONELE EN TECHNISCHE VAARDIGHEDEN</a:t>
            </a:r>
          </a:p>
          <a:p>
            <a:endParaRPr lang="nl-NL" dirty="0"/>
          </a:p>
          <a:p>
            <a:r>
              <a:rPr lang="nl-NL" dirty="0"/>
              <a:t>EXPERTS</a:t>
            </a:r>
          </a:p>
        </p:txBody>
      </p:sp>
    </p:spTree>
    <p:extLst>
      <p:ext uri="{BB962C8B-B14F-4D97-AF65-F5344CB8AC3E}">
        <p14:creationId xmlns:p14="http://schemas.microsoft.com/office/powerpoint/2010/main" val="2753901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10544" r="2774" b="1"/>
          <a:stretch/>
        </p:blipFill>
        <p:spPr>
          <a:xfrm>
            <a:off x="20" y="1282"/>
            <a:ext cx="12191980" cy="6856718"/>
          </a:xfrm>
          <a:prstGeom prst="rect">
            <a:avLst/>
          </a:prstGeom>
        </p:spPr>
      </p:pic>
    </p:spTree>
    <p:extLst>
      <p:ext uri="{BB962C8B-B14F-4D97-AF65-F5344CB8AC3E}">
        <p14:creationId xmlns:p14="http://schemas.microsoft.com/office/powerpoint/2010/main" val="2168650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659C4-1F85-4C74-A1FA-E2416E5CB69C}"/>
              </a:ext>
            </a:extLst>
          </p:cNvPr>
          <p:cNvSpPr>
            <a:spLocks noGrp="1"/>
          </p:cNvSpPr>
          <p:nvPr>
            <p:ph type="title"/>
          </p:nvPr>
        </p:nvSpPr>
        <p:spPr/>
        <p:txBody>
          <a:bodyPr anchor="ctr">
            <a:normAutofit/>
          </a:bodyPr>
          <a:lstStyle/>
          <a:p>
            <a:r>
              <a:rPr lang="nl-NL" sz="4800"/>
              <a:t>Japanse oorlog en gevolg</a:t>
            </a:r>
          </a:p>
        </p:txBody>
      </p:sp>
      <p:sp>
        <p:nvSpPr>
          <p:cNvPr id="4" name="Tijdelijke aanduiding voor tekst 3">
            <a:extLst>
              <a:ext uri="{FF2B5EF4-FFF2-40B4-BE49-F238E27FC236}">
                <a16:creationId xmlns:a16="http://schemas.microsoft.com/office/drawing/2014/main" id="{FE58A044-2E94-4C40-823D-5B397853D014}"/>
              </a:ext>
            </a:extLst>
          </p:cNvPr>
          <p:cNvSpPr>
            <a:spLocks noGrp="1"/>
          </p:cNvSpPr>
          <p:nvPr>
            <p:ph type="body" idx="1"/>
          </p:nvPr>
        </p:nvSpPr>
        <p:spPr/>
        <p:txBody>
          <a:bodyPr/>
          <a:lstStyle/>
          <a:p>
            <a:r>
              <a:rPr lang="nl-NL" dirty="0"/>
              <a:t>Modernisering bestel</a:t>
            </a:r>
          </a:p>
        </p:txBody>
      </p:sp>
      <p:sp>
        <p:nvSpPr>
          <p:cNvPr id="3" name="Tijdelijke aanduiding voor inhoud 2">
            <a:extLst>
              <a:ext uri="{FF2B5EF4-FFF2-40B4-BE49-F238E27FC236}">
                <a16:creationId xmlns:a16="http://schemas.microsoft.com/office/drawing/2014/main" id="{06DA662D-60A1-4953-8121-053B50AFEC40}"/>
              </a:ext>
            </a:extLst>
          </p:cNvPr>
          <p:cNvSpPr>
            <a:spLocks noGrp="1"/>
          </p:cNvSpPr>
          <p:nvPr>
            <p:ph sz="half" idx="2"/>
          </p:nvPr>
        </p:nvSpPr>
        <p:spPr/>
        <p:txBody>
          <a:bodyPr anchor="ctr">
            <a:normAutofit/>
          </a:bodyPr>
          <a:lstStyle/>
          <a:p>
            <a:endParaRPr lang="nl-NL" sz="2400" dirty="0"/>
          </a:p>
          <a:p>
            <a:r>
              <a:rPr lang="nl-NL" sz="2400" dirty="0"/>
              <a:t>MODERNISERING BINNEN KEIZERLIJK BESTEL &gt; VERONTRUSTE LITERATEN UIT EXAMENBESTEL</a:t>
            </a:r>
          </a:p>
          <a:p>
            <a:endParaRPr lang="nl-NL" sz="2400" dirty="0"/>
          </a:p>
          <a:p>
            <a:r>
              <a:rPr lang="nl-NL" sz="2400" dirty="0"/>
              <a:t>‘CONSTITUTIONELE MONARCHIE’</a:t>
            </a:r>
          </a:p>
          <a:p>
            <a:endParaRPr lang="nl-NL" sz="2400" dirty="0"/>
          </a:p>
          <a:p>
            <a:pPr marL="0" indent="0">
              <a:buNone/>
            </a:pPr>
            <a:endParaRPr lang="nl-NL" sz="2400" dirty="0"/>
          </a:p>
          <a:p>
            <a:endParaRPr lang="nl-NL" sz="2400" dirty="0"/>
          </a:p>
        </p:txBody>
      </p:sp>
      <p:sp>
        <p:nvSpPr>
          <p:cNvPr id="5" name="Tijdelijke aanduiding voor tekst 4">
            <a:extLst>
              <a:ext uri="{FF2B5EF4-FFF2-40B4-BE49-F238E27FC236}">
                <a16:creationId xmlns:a16="http://schemas.microsoft.com/office/drawing/2014/main" id="{6FC95D92-7AF8-443C-B61D-32AB2A9E850D}"/>
              </a:ext>
            </a:extLst>
          </p:cNvPr>
          <p:cNvSpPr>
            <a:spLocks noGrp="1"/>
          </p:cNvSpPr>
          <p:nvPr>
            <p:ph type="body" sz="quarter" idx="3"/>
          </p:nvPr>
        </p:nvSpPr>
        <p:spPr/>
        <p:txBody>
          <a:bodyPr/>
          <a:lstStyle/>
          <a:p>
            <a:r>
              <a:rPr lang="nl-NL" dirty="0"/>
              <a:t>Revolutie</a:t>
            </a:r>
          </a:p>
        </p:txBody>
      </p:sp>
      <p:sp>
        <p:nvSpPr>
          <p:cNvPr id="6" name="Tijdelijke aanduiding voor inhoud 5">
            <a:extLst>
              <a:ext uri="{FF2B5EF4-FFF2-40B4-BE49-F238E27FC236}">
                <a16:creationId xmlns:a16="http://schemas.microsoft.com/office/drawing/2014/main" id="{435C85E1-8A24-4D58-B2AF-E5A5BC9889C0}"/>
              </a:ext>
            </a:extLst>
          </p:cNvPr>
          <p:cNvSpPr>
            <a:spLocks noGrp="1"/>
          </p:cNvSpPr>
          <p:nvPr>
            <p:ph sz="quarter" idx="4"/>
          </p:nvPr>
        </p:nvSpPr>
        <p:spPr/>
        <p:txBody>
          <a:bodyPr>
            <a:normAutofit/>
          </a:bodyPr>
          <a:lstStyle/>
          <a:p>
            <a:endParaRPr lang="nl-NL" dirty="0"/>
          </a:p>
          <a:p>
            <a:r>
              <a:rPr lang="nl-NL" dirty="0"/>
              <a:t>REVOLUTIONAIREN</a:t>
            </a:r>
            <a:br>
              <a:rPr lang="nl-NL" dirty="0"/>
            </a:br>
            <a:endParaRPr lang="nl-NL" dirty="0"/>
          </a:p>
          <a:p>
            <a:pPr marL="0" indent="0">
              <a:buNone/>
            </a:pPr>
            <a:endParaRPr lang="nl-NL" dirty="0"/>
          </a:p>
          <a:p>
            <a:r>
              <a:rPr lang="nl-NL" dirty="0"/>
              <a:t>SUN YATSEN</a:t>
            </a:r>
          </a:p>
        </p:txBody>
      </p:sp>
    </p:spTree>
    <p:extLst>
      <p:ext uri="{BB962C8B-B14F-4D97-AF65-F5344CB8AC3E}">
        <p14:creationId xmlns:p14="http://schemas.microsoft.com/office/powerpoint/2010/main" val="99344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325C7-07F1-454E-AEB5-ADB2524D4808}"/>
              </a:ext>
            </a:extLst>
          </p:cNvPr>
          <p:cNvSpPr>
            <a:spLocks noGrp="1"/>
          </p:cNvSpPr>
          <p:nvPr>
            <p:ph type="title" idx="4294967295"/>
          </p:nvPr>
        </p:nvSpPr>
        <p:spPr>
          <a:xfrm>
            <a:off x="4965430" y="629268"/>
            <a:ext cx="6586491" cy="1286160"/>
          </a:xfrm>
        </p:spPr>
        <p:txBody>
          <a:bodyPr vert="horz" lIns="91440" tIns="45720" rIns="91440" bIns="45720" rtlCol="0" anchor="b">
            <a:normAutofit/>
          </a:bodyPr>
          <a:lstStyle/>
          <a:p>
            <a:r>
              <a:rPr lang="en-US" sz="4100"/>
              <a:t>1898 Periode van de Honderd Dagen</a:t>
            </a:r>
          </a:p>
        </p:txBody>
      </p:sp>
      <p:sp>
        <p:nvSpPr>
          <p:cNvPr id="3" name="Tijdelijke aanduiding voor inhoud 2">
            <a:extLst>
              <a:ext uri="{FF2B5EF4-FFF2-40B4-BE49-F238E27FC236}">
                <a16:creationId xmlns:a16="http://schemas.microsoft.com/office/drawing/2014/main" id="{D237C3E6-095B-4E67-BDDA-18E5F4CAF89B}"/>
              </a:ext>
            </a:extLst>
          </p:cNvPr>
          <p:cNvSpPr>
            <a:spLocks noGrp="1"/>
          </p:cNvSpPr>
          <p:nvPr>
            <p:ph idx="4294967295"/>
          </p:nvPr>
        </p:nvSpPr>
        <p:spPr>
          <a:xfrm>
            <a:off x="4965431" y="2438400"/>
            <a:ext cx="6586489" cy="3785419"/>
          </a:xfrm>
        </p:spPr>
        <p:txBody>
          <a:bodyPr vert="horz" lIns="91440" tIns="45720" rIns="91440" bIns="45720" rtlCol="0">
            <a:normAutofit/>
          </a:bodyPr>
          <a:lstStyle/>
          <a:p>
            <a:endParaRPr lang="en-US" sz="2000" dirty="0"/>
          </a:p>
          <a:p>
            <a:r>
              <a:rPr lang="en-US" dirty="0"/>
              <a:t>GUANGXU-KEIZER: INTENSIVERING ZELFVERSTERKINGSBEWEGING</a:t>
            </a:r>
          </a:p>
          <a:p>
            <a:endParaRPr lang="en-US" dirty="0"/>
          </a:p>
          <a:p>
            <a:r>
              <a:rPr lang="en-US" dirty="0"/>
              <a:t>PALEISCOUP  &gt; O.L.V. KEIZERRIN-WEDUWE CIXI</a:t>
            </a:r>
          </a:p>
          <a:p>
            <a:endParaRPr lang="en-US" dirty="0"/>
          </a:p>
          <a:p>
            <a:r>
              <a:rPr lang="en-US" dirty="0"/>
              <a:t>AFGEREMD / DEELS GESTOPT</a:t>
            </a:r>
          </a:p>
          <a:p>
            <a:endParaRPr lang="en-US" sz="2000" dirty="0"/>
          </a:p>
          <a:p>
            <a:endParaRPr lang="en-US" sz="2000" dirty="0"/>
          </a:p>
        </p:txBody>
      </p:sp>
      <p:pic>
        <p:nvPicPr>
          <p:cNvPr id="2050" name="Picture 2" descr="Cixi (keizerin) - Wikipedia">
            <a:extLst>
              <a:ext uri="{FF2B5EF4-FFF2-40B4-BE49-F238E27FC236}">
                <a16:creationId xmlns:a16="http://schemas.microsoft.com/office/drawing/2014/main" id="{0E16F16E-7BD4-4A72-8061-F76C82A867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197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6B8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061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171326-832F-4BBF-8ABC-01725C34DE7D}"/>
              </a:ext>
            </a:extLst>
          </p:cNvPr>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sz="4200" kern="1200">
                <a:solidFill>
                  <a:schemeClr val="tx1"/>
                </a:solidFill>
                <a:latin typeface="+mj-lt"/>
                <a:ea typeface="+mj-ea"/>
                <a:cs typeface="+mj-cs"/>
              </a:rPr>
              <a:t>Na 1900: ‘De nieuwe politiek’</a:t>
            </a:r>
            <a:br>
              <a:rPr lang="en-US" sz="4200" kern="1200">
                <a:solidFill>
                  <a:schemeClr val="tx1"/>
                </a:solidFill>
                <a:latin typeface="+mj-lt"/>
                <a:ea typeface="+mj-ea"/>
                <a:cs typeface="+mj-cs"/>
              </a:rPr>
            </a:br>
            <a:endParaRPr lang="en-US" sz="4200" kern="120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75D1CEB-AD8A-43CF-931B-04DDD36B3CF3}"/>
              </a:ext>
            </a:extLst>
          </p:cNvPr>
          <p:cNvSpPr>
            <a:spLocks noGrp="1"/>
          </p:cNvSpPr>
          <p:nvPr>
            <p:ph idx="4294967295"/>
          </p:nvPr>
        </p:nvSpPr>
        <p:spPr>
          <a:xfrm>
            <a:off x="838200" y="1929384"/>
            <a:ext cx="10515600" cy="4251960"/>
          </a:xfrm>
        </p:spPr>
        <p:txBody>
          <a:bodyPr vert="horz" lIns="91440" tIns="45720" rIns="91440" bIns="45720" rtlCol="0">
            <a:normAutofit/>
          </a:bodyPr>
          <a:lstStyle/>
          <a:p>
            <a:r>
              <a:rPr lang="en-US" sz="2200" dirty="0"/>
              <a:t>DOEL IS VERSTERKING DYNASTIE</a:t>
            </a:r>
          </a:p>
          <a:p>
            <a:r>
              <a:rPr lang="en-US" sz="2200" dirty="0"/>
              <a:t>(ONBEDOELD) GEVOLG: ONDERGANG DYNASTIE</a:t>
            </a:r>
          </a:p>
          <a:p>
            <a:endParaRPr lang="en-US" sz="2200" dirty="0"/>
          </a:p>
          <a:p>
            <a:r>
              <a:rPr lang="en-US" sz="2200" dirty="0"/>
              <a:t>HERVORMINGEN IN ONDERWIJS: </a:t>
            </a:r>
          </a:p>
          <a:p>
            <a:pPr marL="0" indent="0">
              <a:buNone/>
            </a:pPr>
            <a:r>
              <a:rPr lang="en-US" sz="2200" dirty="0"/>
              <a:t> </a:t>
            </a:r>
            <a:r>
              <a:rPr lang="nl-NL" sz="2200" dirty="0"/>
              <a:t>- Instelling examens nieuwe stijl</a:t>
            </a:r>
          </a:p>
          <a:p>
            <a:pPr marL="0" indent="0">
              <a:buNone/>
            </a:pPr>
            <a:r>
              <a:rPr lang="nl-NL" sz="2200" dirty="0"/>
              <a:t> - Japans onderwijsbestel als vb.</a:t>
            </a:r>
          </a:p>
          <a:p>
            <a:pPr marL="0" indent="0">
              <a:buNone/>
            </a:pPr>
            <a:r>
              <a:rPr lang="nl-NL" sz="2200" dirty="0"/>
              <a:t>- 1905 Definitieve afschaffing oude examenbestel.</a:t>
            </a:r>
          </a:p>
        </p:txBody>
      </p:sp>
    </p:spTree>
    <p:extLst>
      <p:ext uri="{BB962C8B-B14F-4D97-AF65-F5344CB8AC3E}">
        <p14:creationId xmlns:p14="http://schemas.microsoft.com/office/powerpoint/2010/main" val="376966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E7A7D0-55A3-415E-AE9F-B7C59E36E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653DC4-07D1-481F-A0A6-C86A1092B020}"/>
              </a:ext>
            </a:extLst>
          </p:cNvPr>
          <p:cNvSpPr>
            <a:spLocks noGrp="1"/>
          </p:cNvSpPr>
          <p:nvPr>
            <p:ph type="title"/>
          </p:nvPr>
        </p:nvSpPr>
        <p:spPr>
          <a:xfrm>
            <a:off x="5080216" y="1076324"/>
            <a:ext cx="6272784" cy="1535051"/>
          </a:xfrm>
        </p:spPr>
        <p:txBody>
          <a:bodyPr anchor="b">
            <a:normAutofit/>
          </a:bodyPr>
          <a:lstStyle/>
          <a:p>
            <a:r>
              <a:rPr lang="nl-NL" sz="5200"/>
              <a:t>Keizerrijk – Chinese civilisatie</a:t>
            </a:r>
          </a:p>
        </p:txBody>
      </p:sp>
      <p:pic>
        <p:nvPicPr>
          <p:cNvPr id="1026" name="Picture 2" descr="Tijdlijn van dynastieën">
            <a:extLst>
              <a:ext uri="{FF2B5EF4-FFF2-40B4-BE49-F238E27FC236}">
                <a16:creationId xmlns:a16="http://schemas.microsoft.com/office/drawing/2014/main" id="{8AB4039C-589B-45E7-B7AC-9FB7F1A035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5" r="-4" b="-4"/>
          <a:stretch/>
        </p:blipFill>
        <p:spPr bwMode="auto">
          <a:xfrm>
            <a:off x="525571" y="85724"/>
            <a:ext cx="4370279" cy="6857999"/>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72">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1" name="Rectangle 7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41A7D1AA-2DA3-4431-A8BE-A02527B451F8}"/>
              </a:ext>
            </a:extLst>
          </p:cNvPr>
          <p:cNvSpPr>
            <a:spLocks noGrp="1"/>
          </p:cNvSpPr>
          <p:nvPr>
            <p:ph idx="1"/>
          </p:nvPr>
        </p:nvSpPr>
        <p:spPr>
          <a:xfrm>
            <a:off x="5080216" y="3351276"/>
            <a:ext cx="6272784" cy="2825686"/>
          </a:xfrm>
        </p:spPr>
        <p:txBody>
          <a:bodyPr>
            <a:normAutofit/>
          </a:bodyPr>
          <a:lstStyle/>
          <a:p>
            <a:r>
              <a:rPr lang="nl-NL" sz="2200" dirty="0"/>
              <a:t>Oorsprong ….</a:t>
            </a:r>
          </a:p>
          <a:p>
            <a:r>
              <a:rPr lang="nl-NL" sz="2200" dirty="0"/>
              <a:t>221 voor Chr. &gt; </a:t>
            </a:r>
            <a:r>
              <a:rPr lang="nl-NL" sz="2200" u="sng" dirty="0"/>
              <a:t>Chin</a:t>
            </a:r>
          </a:p>
          <a:p>
            <a:r>
              <a:rPr lang="nl-NL" sz="2200" dirty="0"/>
              <a:t>Dynastieën: Chin, Han, Tang, Song, Ming, Qing</a:t>
            </a:r>
          </a:p>
          <a:p>
            <a:r>
              <a:rPr lang="nl-NL" sz="2200" dirty="0"/>
              <a:t>Keizer: ‘Hemelszoon’, heerser van/over alles onder de hemel</a:t>
            </a:r>
          </a:p>
          <a:p>
            <a:pPr marL="0" indent="0">
              <a:buNone/>
            </a:pPr>
            <a:endParaRPr lang="nl-NL" sz="2200" dirty="0"/>
          </a:p>
          <a:p>
            <a:pPr marL="0" indent="0">
              <a:buNone/>
            </a:pPr>
            <a:endParaRPr lang="nl-NL" sz="2200" dirty="0"/>
          </a:p>
        </p:txBody>
      </p:sp>
    </p:spTree>
    <p:extLst>
      <p:ext uri="{BB962C8B-B14F-4D97-AF65-F5344CB8AC3E}">
        <p14:creationId xmlns:p14="http://schemas.microsoft.com/office/powerpoint/2010/main" val="141948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A3D7-0E13-4624-80AB-7F231276EE80}"/>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1842 - 2002</a:t>
            </a:r>
          </a:p>
        </p:txBody>
      </p:sp>
      <p:pic>
        <p:nvPicPr>
          <p:cNvPr id="4" name="Picture 2" descr="USD 14.29] (Lanyard Hardcover Edition) Chinese History Profile Student Map  Wall Chart 1.1m X0.8m Roll Cover Historical Long River Event Chronology  Timeline Major Battles Invention Planet Map Press - Wholesale from China">
            <a:extLst>
              <a:ext uri="{FF2B5EF4-FFF2-40B4-BE49-F238E27FC236}">
                <a16:creationId xmlns:a16="http://schemas.microsoft.com/office/drawing/2014/main" id="{EA2D6C1B-CCF0-4D2D-BF0A-14A5BB40CCC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147" b="10614"/>
          <a:stretch/>
        </p:blipFill>
        <p:spPr bwMode="auto">
          <a:xfrm>
            <a:off x="3533775" y="1085088"/>
            <a:ext cx="8658225" cy="513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81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7F269-8B58-49F8-8D9F-D01678A788C7}"/>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100"/>
              <a:t>QIN SHI HUANGDI: ‘EEUWIG CHINA IN DE STEIGERS’</a:t>
            </a:r>
          </a:p>
        </p:txBody>
      </p:sp>
      <p:sp>
        <p:nvSpPr>
          <p:cNvPr id="3" name="Content Placeholder 2">
            <a:extLst>
              <a:ext uri="{FF2B5EF4-FFF2-40B4-BE49-F238E27FC236}">
                <a16:creationId xmlns:a16="http://schemas.microsoft.com/office/drawing/2014/main" id="{42861ECE-E3B5-4DB7-A148-846F9A4B0A69}"/>
              </a:ext>
            </a:extLst>
          </p:cNvPr>
          <p:cNvSpPr>
            <a:spLocks noGrp="1"/>
          </p:cNvSpPr>
          <p:nvPr>
            <p:ph sz="half" idx="1"/>
          </p:nvPr>
        </p:nvSpPr>
        <p:spPr>
          <a:xfrm>
            <a:off x="1045029" y="2524721"/>
            <a:ext cx="4991629" cy="3677123"/>
          </a:xfrm>
        </p:spPr>
        <p:txBody>
          <a:bodyPr vert="horz" lIns="91440" tIns="45720" rIns="91440" bIns="45720" rtlCol="0" anchor="ctr">
            <a:normAutofit/>
          </a:bodyPr>
          <a:lstStyle/>
          <a:p>
            <a:pPr marL="0" indent="0">
              <a:buNone/>
            </a:pPr>
            <a:r>
              <a:rPr lang="en-US" sz="2400" dirty="0"/>
              <a:t>221BC QIN SHI HUANGDI (EERSTE KEIZER VAN </a:t>
            </a:r>
            <a:r>
              <a:rPr lang="en-US" sz="2400" b="1" dirty="0"/>
              <a:t>QIN)</a:t>
            </a:r>
            <a:r>
              <a:rPr lang="en-US" sz="2400" dirty="0"/>
              <a:t>&gt; STICHTER VAN ‘HEMELSE RIJK’</a:t>
            </a:r>
          </a:p>
          <a:p>
            <a:pPr marL="0"/>
            <a:endParaRPr lang="en-US" sz="3200" dirty="0"/>
          </a:p>
          <a:p>
            <a:endParaRPr lang="en-US" sz="1800" dirty="0"/>
          </a:p>
        </p:txBody>
      </p:sp>
      <p:pic>
        <p:nvPicPr>
          <p:cNvPr id="4" name="Picture 2" descr="https://encrypted-tbn1.gstatic.com/images?q=tbn:ANd9GcQMy5P-c20qI6bu-OSSz8DozQrdKOoodL_bYcrsd2cxM73lMkMb">
            <a:hlinkClick r:id="rId2"/>
            <a:extLst>
              <a:ext uri="{FF2B5EF4-FFF2-40B4-BE49-F238E27FC236}">
                <a16:creationId xmlns:a16="http://schemas.microsoft.com/office/drawing/2014/main" id="{7BCBB7D2-1376-40C1-90B3-2227DB09CB4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286" r="27129" b="2"/>
          <a:stretch/>
        </p:blipFill>
        <p:spPr bwMode="auto">
          <a:xfrm>
            <a:off x="6788383" y="613147"/>
            <a:ext cx="4565417" cy="5593443"/>
          </a:xfrm>
          <a:prstGeom prst="rect">
            <a:avLst/>
          </a:prstGeom>
          <a:noFill/>
        </p:spPr>
      </p:pic>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79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173A950-8D3E-4DA4-AC46-8FA9D3C46B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45" b="2306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7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a:t>ZHONG GUO</a:t>
            </a:r>
          </a:p>
        </p:txBody>
      </p:sp>
      <p:sp>
        <p:nvSpPr>
          <p:cNvPr id="3" name="Tijdelijke aanduiding voor inhoud 2"/>
          <p:cNvSpPr>
            <a:spLocks noGrp="1"/>
          </p:cNvSpPr>
          <p:nvPr>
            <p:ph sz="half" idx="2"/>
          </p:nvPr>
        </p:nvSpPr>
        <p:spPr>
          <a:xfrm>
            <a:off x="1045029" y="2524721"/>
            <a:ext cx="4991629" cy="3677123"/>
          </a:xfrm>
        </p:spPr>
        <p:txBody>
          <a:bodyPr vert="horz" lIns="91440" tIns="45720" rIns="91440" bIns="45720" rtlCol="0" anchor="ctr">
            <a:normAutofit/>
          </a:bodyPr>
          <a:lstStyle/>
          <a:p>
            <a:endParaRPr lang="en-US" sz="1800" dirty="0"/>
          </a:p>
          <a:p>
            <a:pPr marL="0" indent="0">
              <a:buNone/>
            </a:pPr>
            <a:r>
              <a:rPr lang="en-US" dirty="0"/>
              <a:t>MEER AANDUIDING VAN </a:t>
            </a:r>
            <a:r>
              <a:rPr lang="en-US" b="1" dirty="0"/>
              <a:t>CIVILISATIE / BESCHAVING</a:t>
            </a:r>
          </a:p>
          <a:p>
            <a:pPr marL="0" indent="0">
              <a:buNone/>
            </a:pPr>
            <a:endParaRPr lang="en-US" dirty="0"/>
          </a:p>
          <a:p>
            <a:pPr marL="0" indent="0">
              <a:buNone/>
            </a:pPr>
            <a:r>
              <a:rPr lang="en-US" dirty="0"/>
              <a:t>DAN VAN LAND OF STAAT </a:t>
            </a:r>
          </a:p>
          <a:p>
            <a:pPr marL="0"/>
            <a:endParaRPr lang="en-US" sz="1800" dirty="0"/>
          </a:p>
          <a:p>
            <a:pPr marL="0"/>
            <a:endParaRPr lang="en-US" sz="1800" dirty="0"/>
          </a:p>
        </p:txBody>
      </p:sp>
      <p:pic>
        <p:nvPicPr>
          <p:cNvPr id="1026" name="Picture 2" descr="The Chinese refer to their own... | Trivia Questions | QuizzClub">
            <a:extLst>
              <a:ext uri="{FF2B5EF4-FFF2-40B4-BE49-F238E27FC236}">
                <a16:creationId xmlns:a16="http://schemas.microsoft.com/office/drawing/2014/main" id="{399DC8CC-AB38-4C08-B2FA-AABF2D6B64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33" r="22681" b="-1"/>
          <a:stretch/>
        </p:blipFill>
        <p:spPr bwMode="auto">
          <a:xfrm>
            <a:off x="6788383" y="613147"/>
            <a:ext cx="4565417" cy="5593443"/>
          </a:xfrm>
          <a:prstGeom prst="rect">
            <a:avLst/>
          </a:prstGeom>
          <a:solidFill>
            <a:srgbClr val="FFFFFF"/>
          </a:solidFill>
        </p:spPr>
      </p:pic>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47639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2063</Words>
  <Application>Microsoft Office PowerPoint</Application>
  <PresentationFormat>Breedbeeld</PresentationFormat>
  <Paragraphs>348</Paragraphs>
  <Slides>47</Slides>
  <Notes>27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47</vt:i4>
      </vt:variant>
    </vt:vector>
  </HeadingPairs>
  <TitlesOfParts>
    <vt:vector size="51" baseType="lpstr">
      <vt:lpstr>Arial</vt:lpstr>
      <vt:lpstr>Calibri</vt:lpstr>
      <vt:lpstr>Calibri Light</vt:lpstr>
      <vt:lpstr>Kantoorthema</vt:lpstr>
      <vt:lpstr>Mini-college 2: (Ondergang van) Het Chinese keizerrijk</vt:lpstr>
      <vt:lpstr>Centrale vraag</vt:lpstr>
      <vt:lpstr>PowerPoint-presentatie</vt:lpstr>
      <vt:lpstr>‘THE MOST GLOBALISED PLACE ON EARTH’</vt:lpstr>
      <vt:lpstr>Keizerrijk – Chinese civilisatie</vt:lpstr>
      <vt:lpstr>1842 - 2002</vt:lpstr>
      <vt:lpstr>QIN SHI HUANGDI: ‘EEUWIG CHINA IN DE STEIGERS’</vt:lpstr>
      <vt:lpstr>PowerPoint-presentatie</vt:lpstr>
      <vt:lpstr>ZHONG GUO</vt:lpstr>
      <vt:lpstr>‘CHINEES’</vt:lpstr>
      <vt:lpstr>CIVILISATIE</vt:lpstr>
      <vt:lpstr>DUURZAAMHEID </vt:lpstr>
      <vt:lpstr>‘DUURZAAMHEID KEIZERRIJK’</vt:lpstr>
      <vt:lpstr>Mandaat van de Hemel</vt:lpstr>
      <vt:lpstr>MANDAAT VAN DE HEMEL</vt:lpstr>
      <vt:lpstr>MANDAAT VAN DE HEMEL </vt:lpstr>
      <vt:lpstr>VERLIES MANDAAT VAN DE HEMEL</vt:lpstr>
      <vt:lpstr>DYNASTIEKE CYCLUS</vt:lpstr>
      <vt:lpstr>POSITIE VAN DE KEIZER</vt:lpstr>
      <vt:lpstr>Beperking macht keizer</vt:lpstr>
      <vt:lpstr>CONFUCIANISME</vt:lpstr>
      <vt:lpstr>CONFUCIANISTISCHE WAARDEN</vt:lpstr>
      <vt:lpstr>China ca. 1800: SINO-Centrisme</vt:lpstr>
      <vt:lpstr>1793 MACARTNEY ‘TRIBUUT BRENGENDE AMBASSADEUR UIT ENGELAND’</vt:lpstr>
      <vt:lpstr>RELATIES MET ‘ANDEREN’</vt:lpstr>
      <vt:lpstr>‘NEEDHAM QUESTION’</vt:lpstr>
      <vt:lpstr>Een keizerlijke brief aan A. Lincoln in 1863</vt:lpstr>
      <vt:lpstr>PowerPoint-presentatie</vt:lpstr>
      <vt:lpstr>EEUW VAN VERNEDERING 1839 - 1949</vt:lpstr>
      <vt:lpstr>PowerPoint-presentatie</vt:lpstr>
      <vt:lpstr>Monument voor ‘de helden van het volk’.</vt:lpstr>
      <vt:lpstr>VERNEDERINGEN</vt:lpstr>
      <vt:lpstr>PowerPoint-presentatie</vt:lpstr>
      <vt:lpstr>PowerPoint-presentatie</vt:lpstr>
      <vt:lpstr>Obsessies</vt:lpstr>
      <vt:lpstr>PowerPoint-presentatie</vt:lpstr>
      <vt:lpstr>Interne oorzaken</vt:lpstr>
      <vt:lpstr>Rebellie </vt:lpstr>
      <vt:lpstr>ERGER DAN EEN KOLONIE</vt:lpstr>
      <vt:lpstr>PowerPoint-presentatie</vt:lpstr>
      <vt:lpstr>ZELFVERSTERKINGSBEWEGING</vt:lpstr>
      <vt:lpstr>Zelfversterkingsbeweging: ‘De Beweging voor Studie van Buitenlandse Aangelegenheden’</vt:lpstr>
      <vt:lpstr>BOTSING VAN WAARDEN</vt:lpstr>
      <vt:lpstr>PowerPoint-presentatie</vt:lpstr>
      <vt:lpstr>Japanse oorlog en gevolg</vt:lpstr>
      <vt:lpstr>1898 Periode van de Honderd Dagen</vt:lpstr>
      <vt:lpstr>Na 1900: ‘De nieuwe politiek’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Mini-college 2: (Ondergang van) Het Chinese keizerrijk</dc:title>
  <dc:creator>Zon Theo van</dc:creator>
  <cp:lastModifiedBy>Niels Reessink</cp:lastModifiedBy>
  <cp:revision>50</cp:revision>
  <dcterms:created xsi:type="dcterms:W3CDTF">2020-09-30T08:46:25Z</dcterms:created>
  <dcterms:modified xsi:type="dcterms:W3CDTF">2022-04-12T17:01:52Z</dcterms:modified>
</cp:coreProperties>
</file>