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68" r:id="rId3"/>
    <p:sldId id="339" r:id="rId4"/>
    <p:sldId id="447" r:id="rId5"/>
    <p:sldId id="448" r:id="rId6"/>
    <p:sldId id="449" r:id="rId7"/>
    <p:sldId id="446" r:id="rId8"/>
    <p:sldId id="450" r:id="rId9"/>
    <p:sldId id="442" r:id="rId10"/>
    <p:sldId id="280" r:id="rId11"/>
    <p:sldId id="455" r:id="rId12"/>
    <p:sldId id="445" r:id="rId13"/>
    <p:sldId id="443" r:id="rId14"/>
    <p:sldId id="456" r:id="rId15"/>
    <p:sldId id="360" r:id="rId16"/>
    <p:sldId id="282" r:id="rId17"/>
    <p:sldId id="283" r:id="rId18"/>
    <p:sldId id="312" r:id="rId19"/>
    <p:sldId id="452" r:id="rId20"/>
    <p:sldId id="284" r:id="rId21"/>
    <p:sldId id="311" r:id="rId22"/>
    <p:sldId id="288" r:id="rId23"/>
    <p:sldId id="457" r:id="rId24"/>
    <p:sldId id="454" r:id="rId25"/>
    <p:sldId id="431" r:id="rId26"/>
    <p:sldId id="391" r:id="rId27"/>
    <p:sldId id="392" r:id="rId28"/>
    <p:sldId id="451"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93670-2498-47C4-9759-73120F8455C3}" type="datetimeFigureOut">
              <a:rPr lang="nl-NL" smtClean="0"/>
              <a:t>12-4-2022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6821F-1712-442D-AF52-A6D35BBE87FF}" type="slidenum">
              <a:rPr lang="nl-NL" smtClean="0"/>
              <a:t>‹nr.›</a:t>
            </a:fld>
            <a:endParaRPr lang="nl-NL"/>
          </a:p>
        </p:txBody>
      </p:sp>
    </p:spTree>
    <p:extLst>
      <p:ext uri="{BB962C8B-B14F-4D97-AF65-F5344CB8AC3E}">
        <p14:creationId xmlns:p14="http://schemas.microsoft.com/office/powerpoint/2010/main" val="360490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andaard.be/cnt/dmf20090729_03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eopoliticalmonitor.com/backgrounder-a-brief-history-of-chinas-united-fro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ddit.com/r/PropagandaPosters/comments/6o6gyo/long_live_the_victory_of_mao_zedong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l.wikipedia.org/wiki/Achtlandenalliantie#/media/Bestand:BoxerTroops.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vgeschiedenis-vechtdal.nl/index.php/ct-menu-item-8/ct-menu-item-20/ct-menu-item-22/ct-menu-item-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Bron: University of Columbia</a:t>
            </a:r>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2</a:t>
            </a:fld>
            <a:endParaRPr lang="nl-NL"/>
          </a:p>
        </p:txBody>
      </p:sp>
    </p:spTree>
    <p:extLst>
      <p:ext uri="{BB962C8B-B14F-4D97-AF65-F5344CB8AC3E}">
        <p14:creationId xmlns:p14="http://schemas.microsoft.com/office/powerpoint/2010/main" val="232645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0000"/>
                </a:solidFill>
              </a:rPr>
              <a:t>Hoofdrol voor lokale élites; militaire leiders, kooplieden, grootgrond bezitters</a:t>
            </a:r>
          </a:p>
          <a:p>
            <a:r>
              <a:rPr lang="nl-NL" sz="1200" dirty="0">
                <a:solidFill>
                  <a:srgbClr val="000000"/>
                </a:solidFill>
              </a:rPr>
              <a:t>Yuan </a:t>
            </a:r>
            <a:r>
              <a:rPr lang="nl-NL" sz="1200" dirty="0" err="1">
                <a:solidFill>
                  <a:srgbClr val="000000"/>
                </a:solidFill>
              </a:rPr>
              <a:t>Chikai</a:t>
            </a:r>
            <a:r>
              <a:rPr lang="nl-NL" sz="1200" dirty="0">
                <a:solidFill>
                  <a:srgbClr val="000000"/>
                </a:solidFill>
              </a:rPr>
              <a:t> (leger) treedt niet op</a:t>
            </a:r>
          </a:p>
          <a:p>
            <a:r>
              <a:rPr lang="nl-NL" sz="1200" dirty="0">
                <a:solidFill>
                  <a:srgbClr val="000000"/>
                </a:solidFill>
              </a:rPr>
              <a:t>Vertegenwoordigers: eind december 1911 Sun </a:t>
            </a:r>
            <a:r>
              <a:rPr lang="nl-NL" sz="1200" dirty="0" err="1">
                <a:solidFill>
                  <a:srgbClr val="000000"/>
                </a:solidFill>
              </a:rPr>
              <a:t>Yatsen</a:t>
            </a:r>
            <a:r>
              <a:rPr lang="nl-NL" sz="1200" dirty="0">
                <a:solidFill>
                  <a:srgbClr val="000000"/>
                </a:solidFill>
              </a:rPr>
              <a:t> &gt; president</a:t>
            </a:r>
          </a:p>
          <a:p>
            <a:r>
              <a:rPr lang="nl-NL" sz="1200" dirty="0">
                <a:solidFill>
                  <a:srgbClr val="000000"/>
                </a:solidFill>
              </a:rPr>
              <a:t>1 januari 2012: Republiek China</a:t>
            </a:r>
          </a:p>
          <a:p>
            <a:r>
              <a:rPr lang="nl-NL" sz="1200" dirty="0">
                <a:solidFill>
                  <a:srgbClr val="000000"/>
                </a:solidFill>
              </a:rPr>
              <a:t>Yuan </a:t>
            </a:r>
            <a:r>
              <a:rPr lang="nl-NL" sz="1200" dirty="0" err="1">
                <a:solidFill>
                  <a:srgbClr val="000000"/>
                </a:solidFill>
              </a:rPr>
              <a:t>Chikai</a:t>
            </a:r>
            <a:r>
              <a:rPr lang="nl-NL" sz="1200" dirty="0">
                <a:solidFill>
                  <a:srgbClr val="000000"/>
                </a:solidFill>
              </a:rPr>
              <a:t>: vredesonderhandelingen met hof &gt; keizer treedt af (12feb)</a:t>
            </a:r>
          </a:p>
          <a:p>
            <a:r>
              <a:rPr lang="nl-NL" sz="1200" dirty="0">
                <a:solidFill>
                  <a:srgbClr val="000000"/>
                </a:solidFill>
              </a:rPr>
              <a:t>Yuan </a:t>
            </a:r>
            <a:r>
              <a:rPr lang="nl-NL" sz="1200" dirty="0" err="1">
                <a:solidFill>
                  <a:srgbClr val="000000"/>
                </a:solidFill>
              </a:rPr>
              <a:t>Chikai</a:t>
            </a:r>
            <a:r>
              <a:rPr lang="nl-NL" sz="1200" dirty="0">
                <a:solidFill>
                  <a:srgbClr val="000000"/>
                </a:solidFill>
              </a:rPr>
              <a:t>&gt; president</a:t>
            </a:r>
          </a:p>
          <a:p>
            <a:r>
              <a:rPr lang="nl-NL" sz="1200" dirty="0">
                <a:solidFill>
                  <a:srgbClr val="000000"/>
                </a:solidFill>
              </a:rPr>
              <a:t>1915 &gt; Uitroepen keizerrijk </a:t>
            </a:r>
          </a:p>
          <a:p>
            <a:r>
              <a:rPr lang="nl-NL" sz="1200" dirty="0">
                <a:solidFill>
                  <a:srgbClr val="000000"/>
                </a:solidFill>
              </a:rPr>
              <a:t>1916 &gt;</a:t>
            </a:r>
          </a:p>
          <a:p>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15</a:t>
            </a:fld>
            <a:endParaRPr lang="nl-NL"/>
          </a:p>
        </p:txBody>
      </p:sp>
    </p:spTree>
    <p:extLst>
      <p:ext uri="{BB962C8B-B14F-4D97-AF65-F5344CB8AC3E}">
        <p14:creationId xmlns:p14="http://schemas.microsoft.com/office/powerpoint/2010/main" val="45362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solidFill>
                  <a:srgbClr val="000000"/>
                </a:solidFill>
              </a:rPr>
              <a:t>RUSLAND ( ALS CHINA) </a:t>
            </a:r>
          </a:p>
          <a:p>
            <a:r>
              <a:rPr lang="en-US" sz="1200" dirty="0">
                <a:solidFill>
                  <a:srgbClr val="000000"/>
                </a:solidFill>
              </a:rPr>
              <a:t>LAATKOMER IN  INDUSTRIALISATIE </a:t>
            </a:r>
          </a:p>
          <a:p>
            <a:r>
              <a:rPr lang="en-US" sz="1200" dirty="0">
                <a:solidFill>
                  <a:srgbClr val="000000"/>
                </a:solidFill>
              </a:rPr>
              <a:t>TOCH REVOLUTIE</a:t>
            </a:r>
          </a:p>
          <a:p>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17</a:t>
            </a:fld>
            <a:endParaRPr lang="nl-NL"/>
          </a:p>
        </p:txBody>
      </p:sp>
    </p:spTree>
    <p:extLst>
      <p:ext uri="{BB962C8B-B14F-4D97-AF65-F5344CB8AC3E}">
        <p14:creationId xmlns:p14="http://schemas.microsoft.com/office/powerpoint/2010/main" val="43298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http://english.cri.cn/2245/2005-3-22/119@218217.htm</a:t>
            </a:r>
          </a:p>
          <a:p>
            <a:r>
              <a:rPr lang="nl-NL" dirty="0"/>
              <a:t>CCP opgericht in 1921 </a:t>
            </a:r>
            <a:r>
              <a:rPr lang="nl-NL" dirty="0" err="1"/>
              <a:t>Cheng</a:t>
            </a:r>
            <a:r>
              <a:rPr lang="nl-NL" dirty="0"/>
              <a:t> </a:t>
            </a:r>
            <a:r>
              <a:rPr lang="nl-NL" dirty="0" err="1"/>
              <a:t>Duxiu</a:t>
            </a:r>
            <a:r>
              <a:rPr lang="nl-NL" dirty="0"/>
              <a:t> / Li </a:t>
            </a:r>
            <a:r>
              <a:rPr lang="nl-NL" dirty="0" err="1"/>
              <a:t>Dazhao</a:t>
            </a:r>
            <a:endParaRPr lang="nl-NL" dirty="0"/>
          </a:p>
          <a:p>
            <a:endParaRPr lang="nl-NL" dirty="0"/>
          </a:p>
        </p:txBody>
      </p:sp>
      <p:sp>
        <p:nvSpPr>
          <p:cNvPr id="4" name="Tijdelijke aanduiding voor dianummer 3"/>
          <p:cNvSpPr>
            <a:spLocks noGrp="1"/>
          </p:cNvSpPr>
          <p:nvPr>
            <p:ph type="sldNum" sz="quarter" idx="10"/>
          </p:nvPr>
        </p:nvSpPr>
        <p:spPr/>
        <p:txBody>
          <a:bodyPr/>
          <a:lstStyle/>
          <a:p>
            <a:fld id="{543EEA05-72DB-4502-AFF4-E4C4EA8C3FEB}" type="slidenum">
              <a:rPr lang="nl-NL" smtClean="0"/>
              <a:pPr/>
              <a:t>18</a:t>
            </a:fld>
            <a:endParaRPr lang="nl-NL"/>
          </a:p>
        </p:txBody>
      </p:sp>
    </p:spTree>
    <p:extLst>
      <p:ext uri="{BB962C8B-B14F-4D97-AF65-F5344CB8AC3E}">
        <p14:creationId xmlns:p14="http://schemas.microsoft.com/office/powerpoint/2010/main" val="142606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1921 Oprichting CCP (Chen </a:t>
            </a:r>
            <a:r>
              <a:rPr lang="nl-NL" dirty="0" err="1"/>
              <a:t>Duxiu</a:t>
            </a:r>
            <a:r>
              <a:rPr lang="nl-NL" dirty="0"/>
              <a:t> / Li </a:t>
            </a:r>
            <a:r>
              <a:rPr lang="nl-NL" dirty="0" err="1"/>
              <a:t>Dazhao</a:t>
            </a:r>
            <a:r>
              <a:rPr lang="nl-NL" dirty="0"/>
              <a:t>)</a:t>
            </a:r>
          </a:p>
          <a:p>
            <a:r>
              <a:rPr lang="nl-NL" dirty="0"/>
              <a:t>1927 &gt; </a:t>
            </a:r>
          </a:p>
          <a:p>
            <a:r>
              <a:rPr lang="nl-NL" dirty="0"/>
              <a:t>1934 /35 &gt; Lange Mars &gt;naar </a:t>
            </a:r>
            <a:r>
              <a:rPr lang="nl-NL" dirty="0" err="1"/>
              <a:t>Yan’an</a:t>
            </a:r>
            <a:r>
              <a:rPr lang="nl-NL" dirty="0"/>
              <a:t>.</a:t>
            </a:r>
          </a:p>
          <a:p>
            <a:r>
              <a:rPr lang="nl-NL" dirty="0"/>
              <a:t>Mao </a:t>
            </a:r>
            <a:r>
              <a:rPr lang="nl-NL" dirty="0" err="1"/>
              <a:t>zedong</a:t>
            </a:r>
            <a:r>
              <a:rPr lang="nl-NL" dirty="0"/>
              <a:t> &gt; leiderschap</a:t>
            </a:r>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21</a:t>
            </a:fld>
            <a:endParaRPr lang="nl-NL"/>
          </a:p>
        </p:txBody>
      </p:sp>
    </p:spTree>
    <p:extLst>
      <p:ext uri="{BB962C8B-B14F-4D97-AF65-F5344CB8AC3E}">
        <p14:creationId xmlns:p14="http://schemas.microsoft.com/office/powerpoint/2010/main" val="81692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https://www.standaard.be/cnt/dmf20090729_034</a:t>
            </a:r>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26</a:t>
            </a:fld>
            <a:endParaRPr lang="nl-NL"/>
          </a:p>
        </p:txBody>
      </p:sp>
    </p:spTree>
    <p:extLst>
      <p:ext uri="{BB962C8B-B14F-4D97-AF65-F5344CB8AC3E}">
        <p14:creationId xmlns:p14="http://schemas.microsoft.com/office/powerpoint/2010/main" val="380690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https://www.geopoliticalmonitor.com/backgrounder-a-brief-history-of-chinas-united-front/</a:t>
            </a:r>
            <a:endParaRPr lang="nl-NL" dirty="0"/>
          </a:p>
          <a:p>
            <a:r>
              <a:rPr lang="nl-NL" dirty="0"/>
              <a:t>UITZONDERLIJKE PRESTATIE IN MILITAIRE GS. DAT CHIANG HET VOOR ELKAAR HEEFT GEKREGEN DEZE OORLOG TE VERLIEZEN.</a:t>
            </a:r>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27</a:t>
            </a:fld>
            <a:endParaRPr lang="nl-NL"/>
          </a:p>
        </p:txBody>
      </p:sp>
    </p:spTree>
    <p:extLst>
      <p:ext uri="{BB962C8B-B14F-4D97-AF65-F5344CB8AC3E}">
        <p14:creationId xmlns:p14="http://schemas.microsoft.com/office/powerpoint/2010/main" val="65231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https://www.reddit.com/r/PropagandaPosters/comments/6o6gyo/long_live_the_victory_of_mao_zedongs/</a:t>
            </a:r>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28</a:t>
            </a:fld>
            <a:endParaRPr lang="nl-NL"/>
          </a:p>
        </p:txBody>
      </p:sp>
    </p:spTree>
    <p:extLst>
      <p:ext uri="{BB962C8B-B14F-4D97-AF65-F5344CB8AC3E}">
        <p14:creationId xmlns:p14="http://schemas.microsoft.com/office/powerpoint/2010/main" val="224543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https://nl.wikipedia.org/wiki/Achtlandenalliantie#/media/Bestand:BoxerTroops.jpg</a:t>
            </a:r>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4</a:t>
            </a:fld>
            <a:endParaRPr lang="nl-NL"/>
          </a:p>
        </p:txBody>
      </p:sp>
    </p:spTree>
    <p:extLst>
      <p:ext uri="{BB962C8B-B14F-4D97-AF65-F5344CB8AC3E}">
        <p14:creationId xmlns:p14="http://schemas.microsoft.com/office/powerpoint/2010/main" val="216927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https://historiek.net/bokseropstand-china-1899-1900/76969/</a:t>
            </a:r>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5</a:t>
            </a:fld>
            <a:endParaRPr lang="nl-NL"/>
          </a:p>
        </p:txBody>
      </p:sp>
    </p:spTree>
    <p:extLst>
      <p:ext uri="{BB962C8B-B14F-4D97-AF65-F5344CB8AC3E}">
        <p14:creationId xmlns:p14="http://schemas.microsoft.com/office/powerpoint/2010/main" val="231171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http://hvgeschiedenis-vechtdal.nl/index.php/ct-menu-item-8/ct-menu-item-20/ct-menu-item-22/ct-menu-item-24</a:t>
            </a:r>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6</a:t>
            </a:fld>
            <a:endParaRPr lang="nl-NL"/>
          </a:p>
        </p:txBody>
      </p:sp>
    </p:spTree>
    <p:extLst>
      <p:ext uri="{BB962C8B-B14F-4D97-AF65-F5344CB8AC3E}">
        <p14:creationId xmlns:p14="http://schemas.microsoft.com/office/powerpoint/2010/main" val="387544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1901 examens nieuwe stijl</a:t>
            </a:r>
          </a:p>
          <a:p>
            <a:r>
              <a:rPr lang="nl-NL" sz="1200" dirty="0"/>
              <a:t>1901 onderwijshervormingen naar Japans model</a:t>
            </a:r>
          </a:p>
          <a:p>
            <a:r>
              <a:rPr lang="nl-NL" sz="1200" dirty="0"/>
              <a:t>1905 afschaffing oude examensysteem</a:t>
            </a:r>
          </a:p>
          <a:p>
            <a:r>
              <a:rPr lang="nl-NL" sz="1200" dirty="0"/>
              <a:t>1906 nieuwe scholensysteem: vaardigheid boven gedeelde culturele normen&gt; nieuwe elites</a:t>
            </a:r>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7</a:t>
            </a:fld>
            <a:endParaRPr lang="nl-NL"/>
          </a:p>
        </p:txBody>
      </p:sp>
    </p:spTree>
    <p:extLst>
      <p:ext uri="{BB962C8B-B14F-4D97-AF65-F5344CB8AC3E}">
        <p14:creationId xmlns:p14="http://schemas.microsoft.com/office/powerpoint/2010/main" val="366527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0000"/>
                </a:solidFill>
              </a:rPr>
              <a:t>Hoofdrol voor lokale élites; militaire leiders, kooplieden, grootgrond bezitters</a:t>
            </a:r>
          </a:p>
          <a:p>
            <a:r>
              <a:rPr lang="nl-NL" sz="1200" dirty="0">
                <a:solidFill>
                  <a:srgbClr val="000000"/>
                </a:solidFill>
              </a:rPr>
              <a:t>Yuan </a:t>
            </a:r>
            <a:r>
              <a:rPr lang="nl-NL" sz="1200" dirty="0" err="1">
                <a:solidFill>
                  <a:srgbClr val="000000"/>
                </a:solidFill>
              </a:rPr>
              <a:t>Chikai</a:t>
            </a:r>
            <a:r>
              <a:rPr lang="nl-NL" sz="1200" dirty="0">
                <a:solidFill>
                  <a:srgbClr val="000000"/>
                </a:solidFill>
              </a:rPr>
              <a:t> (leger) treedt niet op</a:t>
            </a:r>
          </a:p>
          <a:p>
            <a:r>
              <a:rPr lang="nl-NL" sz="1200" dirty="0">
                <a:solidFill>
                  <a:srgbClr val="000000"/>
                </a:solidFill>
              </a:rPr>
              <a:t>Vertegenwoordigers: eind december 1911 Sun </a:t>
            </a:r>
            <a:r>
              <a:rPr lang="nl-NL" sz="1200" dirty="0" err="1">
                <a:solidFill>
                  <a:srgbClr val="000000"/>
                </a:solidFill>
              </a:rPr>
              <a:t>Yatsen</a:t>
            </a:r>
            <a:r>
              <a:rPr lang="nl-NL" sz="1200" dirty="0">
                <a:solidFill>
                  <a:srgbClr val="000000"/>
                </a:solidFill>
              </a:rPr>
              <a:t> &gt; president</a:t>
            </a:r>
          </a:p>
          <a:p>
            <a:r>
              <a:rPr lang="nl-NL" sz="1200" dirty="0">
                <a:solidFill>
                  <a:srgbClr val="000000"/>
                </a:solidFill>
              </a:rPr>
              <a:t>1 januari 2012: Republiek China</a:t>
            </a:r>
          </a:p>
          <a:p>
            <a:r>
              <a:rPr lang="nl-NL" sz="1200" dirty="0">
                <a:solidFill>
                  <a:srgbClr val="000000"/>
                </a:solidFill>
              </a:rPr>
              <a:t>Yuan </a:t>
            </a:r>
            <a:r>
              <a:rPr lang="nl-NL" sz="1200" dirty="0" err="1">
                <a:solidFill>
                  <a:srgbClr val="000000"/>
                </a:solidFill>
              </a:rPr>
              <a:t>Chikai</a:t>
            </a:r>
            <a:r>
              <a:rPr lang="nl-NL" sz="1200" dirty="0">
                <a:solidFill>
                  <a:srgbClr val="000000"/>
                </a:solidFill>
              </a:rPr>
              <a:t>: vredesonderhandelingen met hof &gt; keizer treedt af (12feb)</a:t>
            </a:r>
          </a:p>
          <a:p>
            <a:r>
              <a:rPr lang="nl-NL" sz="1200" dirty="0">
                <a:solidFill>
                  <a:srgbClr val="000000"/>
                </a:solidFill>
              </a:rPr>
              <a:t>Yuan </a:t>
            </a:r>
            <a:r>
              <a:rPr lang="nl-NL" sz="1200" dirty="0" err="1">
                <a:solidFill>
                  <a:srgbClr val="000000"/>
                </a:solidFill>
              </a:rPr>
              <a:t>Chikai</a:t>
            </a:r>
            <a:r>
              <a:rPr lang="nl-NL" sz="1200" dirty="0">
                <a:solidFill>
                  <a:srgbClr val="000000"/>
                </a:solidFill>
              </a:rPr>
              <a:t>&gt; president</a:t>
            </a:r>
          </a:p>
          <a:p>
            <a:r>
              <a:rPr lang="nl-NL" sz="1200" dirty="0">
                <a:solidFill>
                  <a:srgbClr val="000000"/>
                </a:solidFill>
              </a:rPr>
              <a:t>1915 &gt; Uitroepen keizerrijk </a:t>
            </a:r>
          </a:p>
          <a:p>
            <a:r>
              <a:rPr lang="nl-NL" sz="1200" dirty="0">
                <a:solidFill>
                  <a:srgbClr val="000000"/>
                </a:solidFill>
              </a:rPr>
              <a:t>1916 &gt;</a:t>
            </a:r>
          </a:p>
          <a:p>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9</a:t>
            </a:fld>
            <a:endParaRPr lang="nl-NL"/>
          </a:p>
        </p:txBody>
      </p:sp>
    </p:spTree>
    <p:extLst>
      <p:ext uri="{BB962C8B-B14F-4D97-AF65-F5344CB8AC3E}">
        <p14:creationId xmlns:p14="http://schemas.microsoft.com/office/powerpoint/2010/main" val="156914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December 1911 gekozen tot president. 1 jan. 1912 nieuwe republiek.</a:t>
            </a:r>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10</a:t>
            </a:fld>
            <a:endParaRPr lang="nl-NL"/>
          </a:p>
        </p:txBody>
      </p:sp>
    </p:spTree>
    <p:extLst>
      <p:ext uri="{BB962C8B-B14F-4D97-AF65-F5344CB8AC3E}">
        <p14:creationId xmlns:p14="http://schemas.microsoft.com/office/powerpoint/2010/main" val="176062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Char char="-"/>
            </a:pPr>
            <a:r>
              <a:rPr lang="nl-NL" dirty="0"/>
              <a:t>Chinese volk heeft zelfde biologische oorsprong</a:t>
            </a:r>
          </a:p>
          <a:p>
            <a:pPr>
              <a:buFontTx/>
              <a:buChar char="-"/>
            </a:pPr>
            <a:r>
              <a:rPr lang="nl-NL" dirty="0"/>
              <a:t>Anti-Mantsjoe / later anti-imperialisme</a:t>
            </a:r>
          </a:p>
          <a:p>
            <a:pPr>
              <a:buFontTx/>
              <a:buChar char="-"/>
            </a:pPr>
            <a:r>
              <a:rPr lang="nl-NL" dirty="0"/>
              <a:t>Geen egalitaire democratie</a:t>
            </a:r>
          </a:p>
          <a:p>
            <a:pPr>
              <a:buFontTx/>
              <a:buChar char="-"/>
            </a:pPr>
            <a:r>
              <a:rPr lang="nl-NL" dirty="0"/>
              <a:t>Maar goed regeren t.b.v. volk</a:t>
            </a:r>
          </a:p>
          <a:p>
            <a:pPr>
              <a:buFontTx/>
              <a:buChar char="-"/>
            </a:pPr>
            <a:r>
              <a:rPr lang="nl-NL" dirty="0"/>
              <a:t>Opbouw sterke staat </a:t>
            </a:r>
          </a:p>
          <a:p>
            <a:pPr>
              <a:buFontTx/>
              <a:buChar char="-"/>
            </a:pPr>
            <a:r>
              <a:rPr lang="nl-NL" dirty="0"/>
              <a:t>Ontwikkeling landbouw en industrie</a:t>
            </a:r>
          </a:p>
          <a:p>
            <a:pPr>
              <a:buFontTx/>
              <a:buChar char="-"/>
            </a:pPr>
            <a:r>
              <a:rPr lang="nl-NL" dirty="0"/>
              <a:t>Landhervormingen</a:t>
            </a:r>
          </a:p>
          <a:p>
            <a:pPr>
              <a:buFontTx/>
              <a:buChar char="-"/>
            </a:pPr>
            <a:r>
              <a:rPr lang="nl-NL" dirty="0"/>
              <a:t>Later grotere onafhankelijkheid van westerse invloed</a:t>
            </a:r>
          </a:p>
          <a:p>
            <a:pPr>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12</a:t>
            </a:fld>
            <a:endParaRPr lang="nl-NL"/>
          </a:p>
        </p:txBody>
      </p:sp>
    </p:spTree>
    <p:extLst>
      <p:ext uri="{BB962C8B-B14F-4D97-AF65-F5344CB8AC3E}">
        <p14:creationId xmlns:p14="http://schemas.microsoft.com/office/powerpoint/2010/main" val="247337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1925</a:t>
            </a:r>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13</a:t>
            </a:fld>
            <a:endParaRPr lang="nl-NL"/>
          </a:p>
        </p:txBody>
      </p:sp>
    </p:spTree>
    <p:extLst>
      <p:ext uri="{BB962C8B-B14F-4D97-AF65-F5344CB8AC3E}">
        <p14:creationId xmlns:p14="http://schemas.microsoft.com/office/powerpoint/2010/main" val="367158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C3165-B115-4622-BD03-E774938B29E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B67560-6F06-48B7-B803-B63B95481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4E23555-C3FD-482A-BE3A-1658E84CD83E}"/>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D53A59F6-A546-4185-B3F4-000D13154F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27830E-3789-48FA-BA4A-C4E18DB1B393}"/>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234604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D47D2-0A3B-4FDC-8FE7-94DA2B99240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6BB2E0-1053-4929-A0D8-7F2E33936F3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14030-D8DC-45DF-8E32-F084674DF0B2}"/>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AB02F6DF-7BC8-4779-890C-41A03579C6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F7A047-1C7E-4148-8EF0-CF9D403CB806}"/>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120798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A3FCDAC-2804-4F70-9676-019C536885C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28A71E-8DE2-4EC9-8B44-3D6F87C609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06F89F-485B-444C-88D0-0AFA0EB0BD4E}"/>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9312498D-9520-4E30-B835-D3A429D0A2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91F3DE-9D2A-4872-84B0-EE83DDEE1F82}"/>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54037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705B7-ECEC-477F-A733-7CCF804CD6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BD8728-8570-4763-85CF-C839601BD4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B3F26F-B5E4-4246-A949-C2CEC5F3ED86}"/>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386B321C-91F0-498F-A75C-7D28C9A838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728165-6F26-49A4-80E8-2488F2401F05}"/>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102205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0F232-E898-45E6-89A9-A2DA6C465F7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8F3B3AF-6162-4F03-9B96-4929CBC9F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8BF08C-27AA-4F06-A65D-1BD9FF170FAC}"/>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81E939EB-3BE8-498C-AF75-54CDAA19D5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E9336A-B983-4506-9209-FB97FD5C198A}"/>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3598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E063A-AD78-4685-93E1-75FCAD809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24CF02-3B7B-4E87-9E84-92CEA5FFDDC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3D8DF6-2FFC-41E8-A23B-CAE26DA347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940662-755D-4D33-A822-737D721CDAB5}"/>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65397828-4EDE-4D9F-BB19-B1BBC6ABD7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B0050A-5636-457C-AEFB-8D9276CB81F3}"/>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302742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C56D0-5D54-4BB0-8524-2468B232B92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5EC2C54-3383-4ED6-83B0-B73CF6C6A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3716EEA-4A1F-4AAD-91DF-DC2F9063044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DA974C9-2C9A-4AC3-B337-3A768E14B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5EED9D0-E684-428F-ACDF-603C0A6B6CF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EEF9B80-2903-4007-80D8-EE8B351957BB}"/>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8" name="Tijdelijke aanduiding voor voettekst 7">
            <a:extLst>
              <a:ext uri="{FF2B5EF4-FFF2-40B4-BE49-F238E27FC236}">
                <a16:creationId xmlns:a16="http://schemas.microsoft.com/office/drawing/2014/main" id="{7D986E6B-ACF3-4860-9D18-A9CD1BCC5C0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4722F7D-EC1C-4BB6-854F-5D8059BE45A3}"/>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335256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E0F2E-4EEC-4FE0-9BA9-0DC73F4ECB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DDAC49F-BEB7-4674-A973-1918E609E79A}"/>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4" name="Tijdelijke aanduiding voor voettekst 3">
            <a:extLst>
              <a:ext uri="{FF2B5EF4-FFF2-40B4-BE49-F238E27FC236}">
                <a16:creationId xmlns:a16="http://schemas.microsoft.com/office/drawing/2014/main" id="{57C6A2B1-1788-49AC-A46C-2E9D464C83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61914B-3E1D-4231-A489-E57624848A35}"/>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226646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B8C72E-B05D-4D70-9469-9C9FE2B4C204}"/>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3" name="Tijdelijke aanduiding voor voettekst 2">
            <a:extLst>
              <a:ext uri="{FF2B5EF4-FFF2-40B4-BE49-F238E27FC236}">
                <a16:creationId xmlns:a16="http://schemas.microsoft.com/office/drawing/2014/main" id="{B414ACD4-F719-4CE6-85BE-B05B359AAD8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564A741-1839-4775-9393-2DA660BF5577}"/>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266968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21AF6-29EA-4AB8-A631-2E52D7CD0E3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54D2FB1-37FD-466A-93E3-2B568674B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F56B05-84E5-4FD3-B69E-C469975A5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1354CD-6397-4C8F-837A-55A28F9B7BF8}"/>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CA8C9A8D-325F-4505-AAF5-4C80530DD7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C19A34-F16E-4915-ADDD-FA08E0A6D290}"/>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121382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391CC-03AD-4CBA-88F0-CA38A6A0A6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33225B2-A3C3-449F-8766-900EBDBB9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F33625B-91E9-4B54-A303-6FC8C53F7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B153BE5-7280-469D-AB5E-D76A1BD29E5B}"/>
              </a:ext>
            </a:extLst>
          </p:cNvPr>
          <p:cNvSpPr>
            <a:spLocks noGrp="1"/>
          </p:cNvSpPr>
          <p:nvPr>
            <p:ph type="dt" sz="half" idx="10"/>
          </p:nvPr>
        </p:nvSpPr>
        <p:spPr/>
        <p:txBody>
          <a:bodyPr/>
          <a:lstStyle/>
          <a:p>
            <a:fld id="{C08C9305-E19F-468B-ACFE-F5E7AB687D1B}"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EF86FDC5-A343-4867-8E51-2ABF3CEAE2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2F221E-DDC0-48D5-A12A-35CBB14561BB}"/>
              </a:ext>
            </a:extLst>
          </p:cNvPr>
          <p:cNvSpPr>
            <a:spLocks noGrp="1"/>
          </p:cNvSpPr>
          <p:nvPr>
            <p:ph type="sldNum" sz="quarter" idx="12"/>
          </p:nvPr>
        </p:nvSpPr>
        <p:spPr/>
        <p:txBody>
          <a:bodyPr/>
          <a:lstStyle/>
          <a:p>
            <a:fld id="{8874A367-1D9D-415D-9CCD-52C869B8A6A3}" type="slidenum">
              <a:rPr lang="nl-NL" smtClean="0"/>
              <a:t>‹nr.›</a:t>
            </a:fld>
            <a:endParaRPr lang="nl-NL"/>
          </a:p>
        </p:txBody>
      </p:sp>
    </p:spTree>
    <p:extLst>
      <p:ext uri="{BB962C8B-B14F-4D97-AF65-F5344CB8AC3E}">
        <p14:creationId xmlns:p14="http://schemas.microsoft.com/office/powerpoint/2010/main" val="158251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7A28BDA-5A0A-4713-9CE1-85CDBF7F1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9240770-A384-4D46-8338-37AE8B170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286D07-0815-44CC-9F24-6DA539B07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C9305-E19F-468B-ACFE-F5E7AB687D1B}"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B0781621-5D3B-4734-8AB8-5731E774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1620E6-A8BB-44EF-9D63-DB1769E35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4A367-1D9D-415D-9CCD-52C869B8A6A3}" type="slidenum">
              <a:rPr lang="nl-NL" smtClean="0"/>
              <a:t>‹nr.›</a:t>
            </a:fld>
            <a:endParaRPr lang="nl-NL"/>
          </a:p>
        </p:txBody>
      </p:sp>
    </p:spTree>
    <p:extLst>
      <p:ext uri="{BB962C8B-B14F-4D97-AF65-F5344CB8AC3E}">
        <p14:creationId xmlns:p14="http://schemas.microsoft.com/office/powerpoint/2010/main" val="72154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Sunyatsen1.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unTfgOUzP0u-jM&amp;tbnid=vsxntq51nxfpGM:&amp;ved=0CAUQjRw&amp;url=http://samlib.ru/m/magnum/sbornik1.shtml&amp;ei=nUk0UqGwKsXS0QXR74CwDg&amp;psig=AFQjCNH09zUwcoBMhRNcrBqFsyI8H_zMKQ&amp;ust=13792447057436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docid=0Pekl164ka66dM&amp;tbnid=XBqUID9c9h4AeM:&amp;ved=0CAUQjRw&amp;url=http://history.cultural-china.com/en/34History7223.html&amp;ei=EEQvUrzbAYua0QXKyIDAAQ&amp;psig=AFQjCNEHRKUIH0juhJVhkdXwIfvOMzNWvA&amp;ust=1378915721520844"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google.nl/url?sa=i&amp;rct=j&amp;q=&amp;esrc=s&amp;frm=1&amp;source=images&amp;cd=&amp;cad=rja&amp;docid=Y2l9iGEZR4c5fM&amp;tbnid=JKK7WncUDhfn-M:&amp;ved=0CAUQjRw&amp;url=http://links.org.au/taxonomy/term/404&amp;ei=rUcvUr67EuWa0AX4yYH4DQ&amp;bvm=bv.51773540,d.d2k&amp;psig=AFQjCNH81wZ00CZW71NkA_Q2Fxkn1BmK8w&amp;ust=13789166393656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847C9D-2044-4EEF-9983-727F3F4FBC4B}"/>
              </a:ext>
            </a:extLst>
          </p:cNvPr>
          <p:cNvSpPr>
            <a:spLocks noGrp="1"/>
          </p:cNvSpPr>
          <p:nvPr>
            <p:ph type="ctrTitle"/>
          </p:nvPr>
        </p:nvSpPr>
        <p:spPr/>
        <p:txBody>
          <a:bodyPr>
            <a:normAutofit/>
          </a:bodyPr>
          <a:lstStyle/>
          <a:p>
            <a:r>
              <a:rPr lang="nl-NL"/>
              <a:t>Minicollege 3: Op zoek naar een nieuw politiek systeem</a:t>
            </a:r>
            <a:endParaRPr lang="nl-NL" dirty="0"/>
          </a:p>
        </p:txBody>
      </p:sp>
      <p:sp>
        <p:nvSpPr>
          <p:cNvPr id="5" name="Ondertitel 4">
            <a:extLst>
              <a:ext uri="{FF2B5EF4-FFF2-40B4-BE49-F238E27FC236}">
                <a16:creationId xmlns:a16="http://schemas.microsoft.com/office/drawing/2014/main" id="{0329ADAB-1EF7-4AA8-A26D-514A7BB8389E}"/>
              </a:ext>
            </a:extLst>
          </p:cNvPr>
          <p:cNvSpPr>
            <a:spLocks noGrp="1"/>
          </p:cNvSpPr>
          <p:nvPr>
            <p:ph type="subTitle" idx="1"/>
          </p:nvPr>
        </p:nvSpPr>
        <p:spPr/>
        <p:txBody>
          <a:bodyPr/>
          <a:lstStyle/>
          <a:p>
            <a:r>
              <a:rPr lang="nl-NL" dirty="0"/>
              <a:t>13042022</a:t>
            </a:r>
          </a:p>
        </p:txBody>
      </p:sp>
    </p:spTree>
    <p:extLst>
      <p:ext uri="{BB962C8B-B14F-4D97-AF65-F5344CB8AC3E}">
        <p14:creationId xmlns:p14="http://schemas.microsoft.com/office/powerpoint/2010/main" val="129287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Sunyatsen1.jpg">
            <a:hlinkClick r:id="rId3"/>
          </p:cNvPr>
          <p:cNvPicPr>
            <a:picLocks noChangeAspect="1" noChangeArrowheads="1"/>
          </p:cNvPicPr>
          <p:nvPr/>
        </p:nvPicPr>
        <p:blipFill rotWithShape="1">
          <a:blip r:embed="rId4" cstate="print"/>
          <a:srcRect r="-1" b="10088"/>
          <a:stretch/>
        </p:blipFill>
        <p:spPr bwMode="auto">
          <a:xfrm>
            <a:off x="-1" y="3725"/>
            <a:ext cx="5504917" cy="6850548"/>
          </a:xfrm>
          <a:prstGeom prst="rect">
            <a:avLst/>
          </a:prstGeom>
          <a:noFill/>
        </p:spPr>
      </p:pic>
      <p:pic>
        <p:nvPicPr>
          <p:cNvPr id="71" name="Picture 70">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dirty="0">
                <a:solidFill>
                  <a:srgbClr val="000000"/>
                </a:solidFill>
              </a:rPr>
              <a:t>SUN YATSEN</a:t>
            </a:r>
          </a:p>
        </p:txBody>
      </p:sp>
      <p:sp>
        <p:nvSpPr>
          <p:cNvPr id="3" name="Tijdelijke aanduiding voor inhoud 2"/>
          <p:cNvSpPr>
            <a:spLocks noGrp="1"/>
          </p:cNvSpPr>
          <p:nvPr>
            <p:ph idx="1"/>
          </p:nvPr>
        </p:nvSpPr>
        <p:spPr>
          <a:xfrm>
            <a:off x="6094503" y="2415756"/>
            <a:ext cx="4977578" cy="3639289"/>
          </a:xfrm>
        </p:spPr>
        <p:txBody>
          <a:bodyPr anchor="ctr">
            <a:normAutofit fontScale="92500" lnSpcReduction="10000"/>
          </a:bodyPr>
          <a:lstStyle/>
          <a:p>
            <a:r>
              <a:rPr lang="nl-NL" sz="2400" dirty="0">
                <a:solidFill>
                  <a:srgbClr val="000000"/>
                </a:solidFill>
              </a:rPr>
              <a:t>SUN YAT – SEN (1866-1925)</a:t>
            </a:r>
          </a:p>
          <a:p>
            <a:r>
              <a:rPr lang="nl-NL" sz="2400" dirty="0">
                <a:solidFill>
                  <a:srgbClr val="000000"/>
                </a:solidFill>
              </a:rPr>
              <a:t>‘VADER VAN DE CHINESE REPUBLIEK’ (met terugwerkende kracht &gt; na overlijden yuan </a:t>
            </a:r>
            <a:r>
              <a:rPr lang="nl-NL" sz="2400" dirty="0" err="1">
                <a:solidFill>
                  <a:srgbClr val="000000"/>
                </a:solidFill>
              </a:rPr>
              <a:t>shikay</a:t>
            </a:r>
            <a:r>
              <a:rPr lang="nl-NL" sz="2400" dirty="0">
                <a:solidFill>
                  <a:srgbClr val="000000"/>
                </a:solidFill>
              </a:rPr>
              <a:t>.)</a:t>
            </a:r>
          </a:p>
          <a:p>
            <a:r>
              <a:rPr lang="nl-NL" sz="2400" dirty="0">
                <a:solidFill>
                  <a:srgbClr val="000000"/>
                </a:solidFill>
              </a:rPr>
              <a:t>VAN HERVORMER TOT REVOLUTIONAIR &gt; </a:t>
            </a:r>
          </a:p>
          <a:p>
            <a:pPr marL="0" indent="0">
              <a:buNone/>
            </a:pPr>
            <a:r>
              <a:rPr lang="nl-NL" sz="2400" dirty="0">
                <a:solidFill>
                  <a:srgbClr val="000000"/>
                </a:solidFill>
              </a:rPr>
              <a:t>- 1894 ‘Verhef China beweging’</a:t>
            </a:r>
          </a:p>
          <a:p>
            <a:pPr marL="0" indent="0">
              <a:buNone/>
            </a:pPr>
            <a:r>
              <a:rPr lang="nl-NL" sz="2400" dirty="0">
                <a:solidFill>
                  <a:srgbClr val="000000"/>
                </a:solidFill>
              </a:rPr>
              <a:t>- 1895 Mislukte coup</a:t>
            </a:r>
          </a:p>
          <a:p>
            <a:pPr marL="0" indent="0">
              <a:buNone/>
            </a:pPr>
            <a:r>
              <a:rPr lang="nl-NL" sz="2400" dirty="0">
                <a:solidFill>
                  <a:srgbClr val="000000"/>
                </a:solidFill>
              </a:rPr>
              <a:t>- 1905 Alliantie Vereniging &gt; Nationale</a:t>
            </a:r>
            <a:br>
              <a:rPr lang="nl-NL" sz="2400" dirty="0">
                <a:solidFill>
                  <a:srgbClr val="000000"/>
                </a:solidFill>
              </a:rPr>
            </a:br>
            <a:r>
              <a:rPr lang="nl-NL" sz="2400" dirty="0">
                <a:solidFill>
                  <a:srgbClr val="000000"/>
                </a:solidFill>
              </a:rPr>
              <a:t>   Volkspartij</a:t>
            </a:r>
          </a:p>
        </p:txBody>
      </p:sp>
    </p:spTree>
    <p:extLst>
      <p:ext uri="{BB962C8B-B14F-4D97-AF65-F5344CB8AC3E}">
        <p14:creationId xmlns:p14="http://schemas.microsoft.com/office/powerpoint/2010/main" val="109471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F9800-60D6-474B-BFBD-9DA86B0F9C7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6AC3CB6-B121-4879-A9AE-B6D0C4CE6C45}"/>
              </a:ext>
            </a:extLst>
          </p:cNvPr>
          <p:cNvSpPr>
            <a:spLocks noGrp="1"/>
          </p:cNvSpPr>
          <p:nvPr>
            <p:ph idx="1"/>
          </p:nvPr>
        </p:nvSpPr>
        <p:spPr/>
        <p:txBody>
          <a:bodyPr>
            <a:normAutofit fontScale="77500" lnSpcReduction="20000"/>
          </a:bodyPr>
          <a:lstStyle/>
          <a:p>
            <a:r>
              <a:rPr lang="nl-NL" dirty="0"/>
              <a:t>EIND DECEMBER 1911 &gt; SUN JATSEN PRESIDENT (KEIZER IS ER NOG)</a:t>
            </a:r>
          </a:p>
          <a:p>
            <a:endParaRPr lang="nl-NL" dirty="0"/>
          </a:p>
          <a:p>
            <a:r>
              <a:rPr lang="nl-NL" dirty="0"/>
              <a:t>1 JAUARI 1912 &gt; NIEUWE JAARTELLING</a:t>
            </a:r>
          </a:p>
          <a:p>
            <a:endParaRPr lang="nl-NL" dirty="0"/>
          </a:p>
          <a:p>
            <a:r>
              <a:rPr lang="nl-NL" dirty="0"/>
              <a:t>ONDERHANDELINGEN LEGER – PROVINCIES – HOF O.L.V. YUAN SHIKAY</a:t>
            </a:r>
          </a:p>
          <a:p>
            <a:endParaRPr lang="nl-NL" dirty="0"/>
          </a:p>
          <a:p>
            <a:r>
              <a:rPr lang="nl-NL" dirty="0"/>
              <a:t>12 FEBRUARI 1912 AFTREDEN KEIZER</a:t>
            </a:r>
          </a:p>
          <a:p>
            <a:endParaRPr lang="nl-NL" dirty="0"/>
          </a:p>
          <a:p>
            <a:r>
              <a:rPr lang="nl-NL" dirty="0"/>
              <a:t>APRIL 2012 YAUN SHIKAY PRESIDENT</a:t>
            </a:r>
          </a:p>
          <a:p>
            <a:endParaRPr lang="nl-NL" dirty="0"/>
          </a:p>
          <a:p>
            <a:r>
              <a:rPr lang="nl-NL" dirty="0"/>
              <a:t>1915 YS ROEPT KEIZERRIJK UIT &gt; MISLUKT &gt; INEENSTORTIN CONTROLE OVER PROVINCIES  &gt; WARLORDS</a:t>
            </a:r>
          </a:p>
        </p:txBody>
      </p:sp>
    </p:spTree>
    <p:extLst>
      <p:ext uri="{BB962C8B-B14F-4D97-AF65-F5344CB8AC3E}">
        <p14:creationId xmlns:p14="http://schemas.microsoft.com/office/powerpoint/2010/main" val="275038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9A6EDEB-D247-45F7-91BB-628D01901428}"/>
              </a:ext>
            </a:extLst>
          </p:cNvPr>
          <p:cNvSpPr>
            <a:spLocks noGrp="1"/>
          </p:cNvSpPr>
          <p:nvPr>
            <p:ph type="title"/>
          </p:nvPr>
        </p:nvSpPr>
        <p:spPr>
          <a:xfrm>
            <a:off x="1115568" y="548640"/>
            <a:ext cx="10168128" cy="1179576"/>
          </a:xfrm>
        </p:spPr>
        <p:txBody>
          <a:bodyPr>
            <a:normAutofit/>
          </a:bodyPr>
          <a:lstStyle/>
          <a:p>
            <a:r>
              <a:rPr lang="nl-NL" sz="4000"/>
              <a:t>Drie Volksprincipes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AA6B14BF-E7C4-4EC2-9E8A-48CD8CC30B0B}"/>
              </a:ext>
            </a:extLst>
          </p:cNvPr>
          <p:cNvSpPr>
            <a:spLocks noGrp="1"/>
          </p:cNvSpPr>
          <p:nvPr>
            <p:ph idx="1"/>
          </p:nvPr>
        </p:nvSpPr>
        <p:spPr>
          <a:xfrm>
            <a:off x="1115568" y="2481943"/>
            <a:ext cx="10168128" cy="3695020"/>
          </a:xfrm>
        </p:spPr>
        <p:txBody>
          <a:bodyPr>
            <a:normAutofit/>
          </a:bodyPr>
          <a:lstStyle/>
          <a:p>
            <a:r>
              <a:rPr lang="nl-NL" sz="2000" b="1" dirty="0"/>
              <a:t>De familie van het volk</a:t>
            </a:r>
          </a:p>
          <a:p>
            <a:r>
              <a:rPr lang="nl-NL" sz="2000" b="1" dirty="0"/>
              <a:t>De macht van het volk</a:t>
            </a:r>
          </a:p>
          <a:p>
            <a:pPr marL="0" indent="0">
              <a:buNone/>
            </a:pPr>
            <a:r>
              <a:rPr lang="nl-NL" sz="2000" dirty="0"/>
              <a:t>   - geen egalitaire democratie</a:t>
            </a:r>
          </a:p>
          <a:p>
            <a:pPr marL="0" indent="0">
              <a:buNone/>
            </a:pPr>
            <a:r>
              <a:rPr lang="nl-NL" sz="2000" dirty="0"/>
              <a:t>   - goed bestuur t.b.v. volk</a:t>
            </a:r>
          </a:p>
          <a:p>
            <a:pPr marL="0" indent="0">
              <a:buNone/>
            </a:pPr>
            <a:r>
              <a:rPr lang="nl-NL" sz="2000" dirty="0"/>
              <a:t>   - Opbouw sterke staat</a:t>
            </a:r>
          </a:p>
          <a:p>
            <a:r>
              <a:rPr lang="nl-NL" sz="2000" b="1" dirty="0"/>
              <a:t>Het welzijn van het volk</a:t>
            </a:r>
          </a:p>
          <a:p>
            <a:pPr marL="0" indent="0">
              <a:buNone/>
            </a:pPr>
            <a:r>
              <a:rPr lang="nl-NL" sz="2000" dirty="0"/>
              <a:t>   - Passend in lange confuciaanse traditie</a:t>
            </a:r>
          </a:p>
          <a:p>
            <a:pPr marL="0" indent="0">
              <a:buNone/>
            </a:pPr>
            <a:r>
              <a:rPr lang="nl-NL" sz="2000" dirty="0"/>
              <a:t>   - Overheid zorgt voor volk</a:t>
            </a:r>
          </a:p>
          <a:p>
            <a:pPr marL="0" indent="0">
              <a:buNone/>
            </a:pPr>
            <a:r>
              <a:rPr lang="nl-NL" sz="2000" dirty="0"/>
              <a:t>   - Collectieve rechten (w.o. welvaart)  boven individuele rechten</a:t>
            </a:r>
          </a:p>
        </p:txBody>
      </p:sp>
    </p:spTree>
    <p:extLst>
      <p:ext uri="{BB962C8B-B14F-4D97-AF65-F5344CB8AC3E}">
        <p14:creationId xmlns:p14="http://schemas.microsoft.com/office/powerpoint/2010/main" val="1322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0C895BF-658F-4449-B012-C5EBE2BB9257}"/>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dirty="0">
                <a:solidFill>
                  <a:srgbClr val="000000"/>
                </a:solidFill>
              </a:rPr>
              <a:t>Chiang Kai-shek</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hiang Kai Shek - 关键人民">
            <a:extLst>
              <a:ext uri="{FF2B5EF4-FFF2-40B4-BE49-F238E27FC236}">
                <a16:creationId xmlns:a16="http://schemas.microsoft.com/office/drawing/2014/main" id="{146EC1C8-35C8-4C18-8C2E-620C0ADDCFEC}"/>
              </a:ext>
            </a:extLst>
          </p:cNvPr>
          <p:cNvPicPr>
            <a:picLocks noGrp="1" noChangeAspect="1" noChangeArrowheads="1"/>
          </p:cNvPicPr>
          <p:nvPr>
            <p:ph idx="1"/>
          </p:nvPr>
        </p:nvPicPr>
        <p:blipFill rotWithShape="1">
          <a:blip r:embed="rId4">
            <a:alphaModFix/>
            <a:extLst>
              <a:ext uri="{28A0092B-C50C-407E-A947-70E740481C1C}">
                <a14:useLocalDpi xmlns:a14="http://schemas.microsoft.com/office/drawing/2010/main" val="0"/>
              </a:ext>
            </a:extLst>
          </a:blip>
          <a:srcRect t="323" r="-1" b="16822"/>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97F8B-B966-4EF3-87FE-DB8E46E7F95E}"/>
              </a:ext>
            </a:extLst>
          </p:cNvPr>
          <p:cNvSpPr>
            <a:spLocks noGrp="1"/>
          </p:cNvSpPr>
          <p:nvPr>
            <p:ph type="title"/>
          </p:nvPr>
        </p:nvSpPr>
        <p:spPr/>
        <p:txBody>
          <a:bodyPr/>
          <a:lstStyle/>
          <a:p>
            <a:r>
              <a:rPr lang="en-US" dirty="0">
                <a:solidFill>
                  <a:srgbClr val="000000"/>
                </a:solidFill>
              </a:rPr>
              <a:t>Chiang Kai-shek</a:t>
            </a:r>
            <a:endParaRPr lang="nl-NL" dirty="0"/>
          </a:p>
        </p:txBody>
      </p:sp>
      <p:sp>
        <p:nvSpPr>
          <p:cNvPr id="3" name="Tijdelijke aanduiding voor inhoud 2">
            <a:extLst>
              <a:ext uri="{FF2B5EF4-FFF2-40B4-BE49-F238E27FC236}">
                <a16:creationId xmlns:a16="http://schemas.microsoft.com/office/drawing/2014/main" id="{46F0761A-CBD0-449D-9072-585379DFF9C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3517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123CA2-D94B-4CCE-8D5D-A3126A1E3AA8}"/>
              </a:ext>
            </a:extLst>
          </p:cNvPr>
          <p:cNvSpPr>
            <a:spLocks noGrp="1"/>
          </p:cNvSpPr>
          <p:nvPr>
            <p:ph type="title"/>
          </p:nvPr>
        </p:nvSpPr>
        <p:spPr>
          <a:xfrm>
            <a:off x="7763256" y="1122363"/>
            <a:ext cx="3834384" cy="2902882"/>
          </a:xfrm>
        </p:spPr>
        <p:txBody>
          <a:bodyPr vert="horz" lIns="91440" tIns="45720" rIns="91440" bIns="45720" rtlCol="0" anchor="b">
            <a:normAutofit/>
          </a:bodyPr>
          <a:lstStyle/>
          <a:p>
            <a:r>
              <a:rPr lang="en-US" sz="4800" dirty="0"/>
              <a:t>‘Strijdende staten’</a:t>
            </a:r>
          </a:p>
        </p:txBody>
      </p:sp>
      <p:grpSp>
        <p:nvGrpSpPr>
          <p:cNvPr id="75" name="Group 74">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76"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554" name="Picture 2" descr="http://zhurnal.lib.ru/img/m/magnum/nam/kmt_map.jpg">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1103" r="-2" b="1808"/>
          <a:stretch/>
        </p:blipFill>
        <p:spPr bwMode="auto">
          <a:xfrm>
            <a:off x="509517" y="576072"/>
            <a:ext cx="6692560" cy="552297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83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history.cultural-china.com/chinaWH/upload/upfiles/2010-01/04/may_fourth_movement__an_antiimperialist_cultural_and_political_movement3d504f7755c8b3debbc7.jpg">
            <a:hlinkClick r:id="rId2"/>
          </p:cNvPr>
          <p:cNvPicPr>
            <a:picLocks noChangeAspect="1" noChangeArrowheads="1"/>
          </p:cNvPicPr>
          <p:nvPr/>
        </p:nvPicPr>
        <p:blipFill rotWithShape="1">
          <a:blip r:embed="rId3" cstate="print"/>
          <a:srcRect t="17517" r="2" b="17519"/>
          <a:stretch/>
        </p:blipFill>
        <p:spPr bwMode="auto">
          <a:xfrm>
            <a:off x="579264" y="365141"/>
            <a:ext cx="6288262" cy="3063875"/>
          </a:xfrm>
          <a:prstGeom prst="rect">
            <a:avLst/>
          </a:prstGeom>
          <a:noFill/>
        </p:spPr>
      </p:pic>
      <p:sp useBgFill="1">
        <p:nvSpPr>
          <p:cNvPr id="15366" name="Rectangle 136">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41248" y="3849689"/>
            <a:ext cx="2111122" cy="2105025"/>
          </a:xfrm>
        </p:spPr>
        <p:txBody>
          <a:bodyPr>
            <a:normAutofit/>
          </a:bodyPr>
          <a:lstStyle/>
          <a:p>
            <a:r>
              <a:rPr lang="nl-NL" sz="2400"/>
              <a:t>4 MEI BEWEGING</a:t>
            </a:r>
          </a:p>
        </p:txBody>
      </p:sp>
      <p:sp>
        <p:nvSpPr>
          <p:cNvPr id="139" name="Rectangle 138">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3360563" y="3849688"/>
            <a:ext cx="3315810" cy="2105025"/>
          </a:xfrm>
        </p:spPr>
        <p:txBody>
          <a:bodyPr anchor="ctr">
            <a:normAutofit/>
          </a:bodyPr>
          <a:lstStyle/>
          <a:p>
            <a:r>
              <a:rPr lang="nl-NL" sz="1700"/>
              <a:t>1919 TIANANMEN PLEIN (VREDE VAN VERSAILLES)  </a:t>
            </a:r>
          </a:p>
          <a:p>
            <a:r>
              <a:rPr lang="nl-NL" sz="1700"/>
              <a:t>ANTI WAR LORD</a:t>
            </a:r>
          </a:p>
          <a:p>
            <a:r>
              <a:rPr lang="nl-NL" sz="1700"/>
              <a:t>ANTI-WESTERS</a:t>
            </a:r>
          </a:p>
          <a:p>
            <a:endParaRPr lang="nl-NL" sz="1700"/>
          </a:p>
        </p:txBody>
      </p:sp>
      <p:pic>
        <p:nvPicPr>
          <p:cNvPr id="8" name="Picture 2" descr="Remember the 40th anniversary of the May Fourth Movement ...">
            <a:extLst>
              <a:ext uri="{FF2B5EF4-FFF2-40B4-BE49-F238E27FC236}">
                <a16:creationId xmlns:a16="http://schemas.microsoft.com/office/drawing/2014/main" id="{40099FED-E203-46F2-B940-B1321188D6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87" r="2" b="9048"/>
          <a:stretch/>
        </p:blipFill>
        <p:spPr bwMode="auto">
          <a:xfrm>
            <a:off x="7048500" y="365109"/>
            <a:ext cx="4621006"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7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http://rsmpakistan.files.wordpress.com/2009/11/lenin-october-revolution.jpg"/>
          <p:cNvPicPr>
            <a:picLocks noGrp="1" noChangeAspect="1" noChangeArrowheads="1"/>
          </p:cNvPicPr>
          <p:nvPr>
            <p:ph idx="4294967295"/>
          </p:nvPr>
        </p:nvPicPr>
        <p:blipFill rotWithShape="1">
          <a:blip r:embed="rId3" cstate="print"/>
          <a:srcRect t="11483" b="24026"/>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p:spPr>
      </p:pic>
      <p:sp useBgFill="1">
        <p:nvSpPr>
          <p:cNvPr id="78" name="Freeform: Shape 7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RUSSISCHE REVOLUTIE 1917</a:t>
            </a:r>
          </a:p>
        </p:txBody>
      </p:sp>
      <p:sp>
        <p:nvSpPr>
          <p:cNvPr id="82" name="Rectangle 8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AutoShape 2" descr="data:image/jpeg;base64,/9j/4AAQSkZJRgABAQAAAQABAAD/2wCEAAkGBhQSERQUExQVFBUWGBcXFxcYFxgXGhwYHBcXFRcYFxwYHCYeFxkkGhcVHy8gJCcpLCwsFx4xNTAqNSYrLCkBCQoKDgwOGg8PGikkHSQsLCksLCwsKSwqLCwsLCwsKSwpLCksLCwpLCksLCwsLCwsLCwsLCwsKSkpLCksLCkpKf/AABEIAQIAxAMBIgACEQEDEQH/xAAcAAACAgMBAQAAAAAAAAAAAAADBAIFAAEGBwj/xAA6EAABAwMCAwUGBQMEAwEAAAABAAIRAwQhEjEFQVEGImFxgQcTMpGh8BRSscHRI0JiFaLh8XKCklP/xAAaAQADAQEBAQAAAAAAAAAAAAABAgMABAUG/8QALxEAAgIBAwIEBAUFAAAAAAAAAAECEQMSITEEQSIyUWETgaHRFHGRsfAFIzPh8f/aAAwDAQACEQMRAD8AYcFIXOIMpirRAPkknNztlUsokOUQE8wjThIW1qSrJtvA3SWahYNzOU4KhWU6a1ckjZYDDsUnMBI5lLWZ3kqwpEAckyYjQobbSeeVJ1CcpljpnmpPfpEHKFmonQotGIH0U6lq08kix8GU977EyFrBQveW+kCISm/JGuqupBYSJ8UyML13wqq7ZPw7KyuBKjRtwR+iwSto2xPPHOVccJs2k+AUPwY5J/h9DT64WbMNXFRrG9FRXlYOG+6u+IUZYuXrtz0WQKE7thzB22VZRrEOyOa6Cq0luPnz/wClTXNIgzlURmDvK8KprX/orSuNQI3Vdc2nQQs0GJGnVkTAWJI0HdFtLQ9Hf1jJ6olrTa5BLcmFCk1wmFMdFtTxsmWGVStqO2lWtrkJAuISs7eMIbjI8Uw22Lgt17bSQAihANvT5olR0ovuyRuBCk2iBzRAZTtu7PNL1AZyivvDsNlCrV1HkFkAJTpbc5Uy2FGn4rT8ujqnQrI1AEAtlPmzxuoU7QA4RbQCvfQ6ItO0MSp1mEOzsjuPdShEpzCsKToSehFtqqzAM3D+6qO5ty5XbgeeUn7wA9FkArqdrAgpK5twRCu31AdkpXoeComYpXW2kHAVTcTMgei6s25LVR3bQCUW7GRSOJWK2baMOSsSDFxTxyRKDpTlzb9EvRp97opsqglClnKt7amOiDb20jZWVtbxhTZmzKVLSo17cnPJOtblFiQitiVlEWGVGo0kE5VpXp4gc9/4SYt3kRsnDYpbWUn4gNyS4wABuSTgDZW3Bre3qk6H+9jBcMNnoD/cvFe0faWrUrVWsJcwEtj+2GuIB/deg+zDiOmxAzJe4u2xAaAAufLNx37FNN7I7+54ZSaBj65SlXhrW5EEfUKp41x0U6UjR7zf+oX6ckgNaGd5zjE42GULgna+tXtnVXWrwGwC1rw+TMS2Q3G2DkKcc7u+wrxui2q0Qleatq9LE7HmPGMj02VfVZC7CItVZPKUF7hCamEtcU8SETAamyyiPksYyRlSpgA7ckWZBK9TEDdVlcS45M+KceCTK22hBWMRt6QgSEWrRBTLmgJdz1gFZesgLmbkd7YLpr6phUF22SjY6A0rgALFjbb7hYsGjrKlIyFH3ZHJNCkYyj07YGFMNk7ajj9U40Hkt0qQwmadGUBTTaOFI08pkU8LT6eEQChpiep6oVw0BpccACSegAkn5BNEKTKZGfv73WAeFdi7thNanp/qOIc0EUy8tGsua0VQW6yfdg4JA1wvT+AhtqxhqU9GtupzQyA0xJ0gbjbPiMBef9tuxD6PEDUGKVRxqtLDBa3VkCNiDMR4Kwa51nU94X1K1Cq0fG5znCd41k7EZXJmjvsztx7x9j0GnxxrwS0BwwBIkdAI5uOy4vi/tMqUnsZbNpPE5aNbgxkgBndIYXHJJyO9GIzKj2no0v6gqNIAJDdvSOW65vjXaa1fTZ7oMD+7raaLDMc2viWnwUccJXuhpqCWx7NZXXvKNJ+ZcxjjIg5aDkcig1WSicJ4nTuqLK9KSx4xIhwjBDhyIIU3theijhECzOUKoDKfdRzhBNtnKIBFtPmNkNtOXfsrGpbIPu8rGBNpLbGAeaLXpwMpX3kCN1kZm65Sj34RzXaTEJaq3xTBK29knZCp2k5IwrYQRKXr1wTErMKETA2H6ram8yViAx0zKUNTFBuNlt9JGo0MgJABqdOI8+SaFMLVOlnwRSdOByRFNAwElf8AFKVETVqspjlqcBPlOT6Lh+3ftMNF7qFrpdUbh9QgODD+Vg2LhOScDaCZjzK54w9xdUquL3OPeLjJI8CdvAeiy3KKF7s9qufaBYNmbgf/ABUPrhhXP8X9rtBtNxtdVWpsC5rmNBPN2qHO8hv1C8zuDTcAZmRIxGOeZ3VZUe1rCBuXfIAJlEDikej+z7tP7y9fRu3GqLiDL+T9mkR8P5QBESvQuJ9jqb2OpsMTJ0u3nq13P1Xz/e3ga+i9hyAMg8xsvozsvxj8Xa0nuPfc2Q7q5uHTGxnPiHeaWcUwKTi9jyG+7FVhWNP3dQ6cOIa44645Lu+DeyKyFJrqmqo5wB7rhpGORjMdVRdsu0D/APV7akH1GsYaYfoe5rKk1BUnS096J055gjkj9lfaAy1u7qyu3Gm38RWdSe74W6qjiWPP9rTIcHHAk9QhTRpT1Hollw2nRpNp026WNwBvuSST1JJlaq+iKakwRkEYI2jqDzCA8IikWhRcphDq52WMR3xPmt0GgY3PiP09EDbO3VIcQu5IjAH/AAgZIziN8CYHJVxqkgLYErGshMNRrRBladscopYovplY1C9R8CB8kpUOcBPimeaE61G8pjCfvyFpFqNzgLFg2dtVpGVmqCiVHqr47xplrRfVfMNGGiJJ2a0TzJgKQqLqlcQJJ6rzLt17S6gL6VpDQ3Dq+DnmKXKP88ydoiTyHaT2gXlzI1e7pf8A5sw3ye74n7bEx4Lm2uqPJlw+Y/RNpfcZJDPD67A92o4I55mZOZ3yqniF1qqOIGJ/7WrqoARBmMfcpUAnbmmC5OqGKNWIyrjgPBql1UFOnTLpJkj+eQHVB7O9matzWZTaw94x9/eMr3/hXZmhZ0BQa0uc8APg6dZ/KCO9onkN8zKjlzKK2NGNs8K7Y8Fp2tw5lJ5cwaSJicggnu4iRI5w5q9h9j1Rlxw803Z93VDvmBHz0uHqqXtNw+k0OaLK1f3ndxtcCq2IjU41NQeZw2DEeiQ9i/FzbuvPeyynTpl7xBkFh6bk5cIWxz1x/IOWGlplT7RuNzxhxpHS230Ma5vIs7zj0w9xH/qqX2k3zKnE67mEFshsjq1rWn/cD8lUcS4j72u+o6QHPe+OeXF0Hxyq6tULnSdzk+ZyuiiR03ZHttc2Z/pPlk96k+XUz6f2n/JsHz2XvXZrtBTvrdtdgLZJa5hMlrhEtnmIIIPQjyXy9TqaThet+xHiJL7mjOC1tQDxa7Qfo8fJI/Ux6q4QgOapEmfNDuCYx4ckpgVZ+FU3QlyZq1iTpnI9FJg5nr5yPBEKEH0iOoUabZVzdtmAOfP7+8JD3PksMmCYzO6NPkttoEobmQMZRRmyHvPNCqt8FOpSjKWrVERQX4k8gsWifNYjYTuAOnNeK+0ntObmuadMxSpEhokQ52Qah+oaOmea9ucwjMePovmrtBamnc16Z3ZUe2PJxA+kFLFbgRCjektLDpgjLjgD0G6TrOpzpb3hzcRpHoN0q9xk/VQcwkYynGstbZlu92W6GACXEuMwP7Wg7norfgdW3NdjG0wAf7iZdHU9DGVyJecDkFddlKLjdUwNyecDJwBnxIQfBrPcLjtFToF7KNFj6gfUplrHNa5rGOLGg4Ja3Q1pA5yuU4tx+5rFzWNNL84BaTpiDqqGCCc4AAhc7227Zll7cii1kPqai6DMgaGwQRGGh3/suPr9oqjiTAz11O+jiR9FwrBJu2dkMmKC43Orvb1lMOcBScA2HtkmTLgXNeIl4naYPiuPocWqM97pcZqtc15O5DiC6fOEtXvXunU4wdxsPkMIOpdWPGoIhmy/EZKZKkN1qm6FEqpzmic4Xp3sRe38XUEmTRd5fHT1fReZE8lfdjePvtLllWnuMEcntO7XeB/hK1sY+ja1P7lLPqE4CLSv21qNOq2Q2oxrwDvBEwfEHHotU6eUlhMpWgEnEneB6znxWqlETnJ9U44wBG+ZSdarhzjvCHJhS+utOBlJe+1DO8pC9vpdJOTy6eCbsHDTqkk81SqFsd16RvH3yWMqgjKWrXM4A+/BaZWhYNg7u6gwJUQJRbkS2ee6HbHUMLUazbh4BYi/h+pCxEx1z6+OS4Ttp7Pm3jjWpO0VoEg/A+BA1fldAAnY8+q62rV3jKgHwPkpW7HR8/8AEOyFek8tdSeD4tIHmDsR4qy4N7OLuuYFMsb+Zw0t33k/tJXutG6Iwke1va6nZWz6r8uiKbJy9/Qf48yeQ9JfWzM8D7U8E/AVzRc9lSoAHHRqIbOQDqA70QY6EKu4Zx51CoKoaHOEkAyBMGDjoYPogcSu31qjqjzqc4lzj1cck+Hkk9KejWbubl1Rznu3cZKEtytrCkFi2FpYxMDC09EZt4qGknlMLN0AgE1bt64P0KXDceKbosgAwehH6ELGPpXs+1v4K10HuihSA/8Agav92r6p0mBPPkqD2daP9OoaXgyHl3g/W7U3G0CP15qzv73QDAUqMEubqBEwSqXiV2QCBJGflO5UK125yVuiA07z6bqiiLYrTolx1bjx+SMKoGx5fVQttRIB7oA57TErGMzCJuBh9TSM78lO3qTvgqQYDsj0rcGNhAknkBEknwAkrATIV5LQ0CPFFcRRoucYEAx6jH1TFV0ARI8Dv6+P8qk7YX4p2+jZzgD4QDB+q0dzMa4de66YcYJ8Y+axcxZU3lgLfeRA+GoGiQIOOR5+q0ld2Oj0p5ieqEx2VTcI4rVrnU4AM2AHU7HrhWjqoaC4kAASSdgAJM9EiKzi4OmQ41xdttRfVqGA2IH5jyaPEnH/AEvBO0XHalzVNSq7UTjGzROGtGwaJ+yug7d9szeVAxhPuaZ7u8uO2sjljYcgfFcdWpghPGNCgTUQy5EdTUHMTgIMbJiQPE7fRaeYWEwtQgA0nbJ9NoJez3h5AuLR5nTl3oQk0apTj5BYwwb1sz7tgB/tGoD9Z+q9E7JcTr16LGuqUba2YIdLQXVGiQBoADqnMS4x64Plzt4XS9luJNJZSf8AmJa52pzQNJlukHYkgnyCjmjqiXwvxUdRxXiNo9j6VtY06ndOqtoHvB1eA3Dea4rjPCDRe1zHF9F8mm84mCJaejmyAR4g7ELo69/TGoNr1CXDS5lJjaQI5tEEyPNFtbtj7CtRf8dB7LinOcEik9p8CCz1ap4rjsivURSVo9M9n/DBR4fRwQXt964bZfkf7QxN8UfIIjyznCsOD8SZc21Ouzao0GOhEhzfQgj0VfxClmcq8eTiKZtXuk9FX1LoFw/dWbw2T5bD76pAcNe53w/TboVZCBRdQM5Sla5g/t9USmwgkYPKFOlw9ztmmZ8o2KFoxKwve9t/JxsPFWlOsXvDARpjW9wIMgOgMBHIuBnr7s8jmnuQaboDgSXtpPIOp0kw5rYPdYIMuMF0EDElWnZGzigXuyXmd5gNAbp8g4P+ZXK8muemPBXRpjqY5cXlNr9LiNXIE+MfsV57xfiv4kkmDobEHnB/RF7TcXDLmo9hBBBaBggtnSI+U+pXN0nCfihrpBP89ThdsY0c+ov7ngrTpPdy0GevzHp6LElU4hWBw4EQMggcunLyWI0E9Iq39O2pxgBo+ImBjJJXmXart464mkyW0jvBy7/y/wAfAfVXvtXuA1lGkDDiXucPAAAE+pOPArzB1Toudep0N2GLs7ffis1N++aGCh6pTWajHOk4QHv+aLXdEBLSsajRKmxwUCtAoACFFZWBgO5DB/lACzSeiJhqu+QBIG23OJgnxyUBgMiMnks90ZiDKn+Cqfld+izaGUJPhEzfuGwDfIfyj0OJv7/e+MaXeLQQQPKQPkoUuGE7n0Gfmdgm6fBMS4uHyP6JdSR0Lps0+x9A9hbZtPhtq1p1f09RPi8ue4ehcR6Ju+pl2VxXsk4i1rH27qpJJBptdgbEOAPU93HgvR3W4CRP0ObJjljemSKOlw6TsI+9k4+1DB0lWFOjlFdahxgprJ0ck3h5JPN26dpW/umOeJc9oJA3kwYjy39Arbil9QtGGpUjwbzJ8uQ8V5h2j9o77gtpU6ekFw0gEjvbM8dzyHPySTk6pFseCU962I2lCvUqvos926qQGgsLKkD89V7J0MAnBOoyBC6/jTfwdmGM2EU9R3I0uLnGNnOOfMldJwXhLbai2iHFxE63HJc8kl7s8tRMdBhc/wC0lrjbsazcvnboBn6oYMel78i5p69jyziFn/UDnQ1vQ7/XaUvc5junRyxAPl8jlXFSya0g1P6jjiMwOpPX1S3FrWXwNwIjkPDy5LvVvcSc4RWiC+YGjwpsZqgZ/wAvNYnrbg9w9gLYiMRP7DCxJZKiXtG4YyoPfCvT1tAGjW0lwk7Qfi73r4Lzimwyr25bq3KQdTAcIXLGXY754dO9iQBmFtw0+ZTr2gSTulnUi6STB+9oTNmhjb4FGtCmKY6JqnZg7lPs4W2Nylckjqx9HknuqKYNHQIlKmScD6K1NswbNk+KK2mTgGPJDWXj/T3e7/QSbYu/uIYPr6QmKfDmgSGuef8ALA+Sfo2YBkgT1O6jdcSZT3PpuUmtvg749JhxK5/UF+EcRmGf+I5IV5WpUxB7x6b+pVfd8ZfUw0QPqk3Wh3JCdRfc48vWRjawq/dhLniLn4+EdAlxUd1KJHimLfhpcCSdDepT2keao5cstrbD8G4wabwSTg7r3Lst7RKFWmGVn6XtxrMkOHKYyHeMQV4QLWnMDU/x+EJtjoEDHkpS5tHZHDLJDTk7cM9z4/7RLa2BFM++f4Yb/J9PmvPOLe027rEhrixv5W90fTf1JXKttzu4x57pZ1XW4MZgcz1S25FV0sMK3W749R51/WrOOqoSBuu29kXZ5le6FYguFAFxnYVHHTTidyAKj/A6fBcOGEubRpCXO7oA6nr06le5dmranw61pUaTg9xPvKz4IDnGA6JGBAAHg0cyU0Y2Q6ycccdC57nYe56rjfaJLadPMEk/LH7kroqfaRh3kCeWVxvbzjbKhpgDYPjVznEq8PMeO+DlKlx7od0apAfuZiHNnHzXOWtU1KsnngzjaTtsdlbVb0OqkOnSGuEtGYA7o2xyyqKzOm5pjMEz66TH1XU3sSjHcvqdyAAIMjeBOZnmsTlRhcZ91UM5kf8AAhYo6imxxVO1L+WOvL/lYbAdT5q0ruSVYOO3NedrbPs/weOC3VsrLijneVAMhWgoMaO9kodWrR+4TqZzvpox3bS9hFoTDCfFBqXtMHElDqccMd1oCem+xFZcWO7l+g/Tb4KFTirKcgQT0H8qnr3b37k+mEKnbOcYa0nyE/ojoXcjPr5cYl8xi64tUed4HQJNuT1V1ZdmXuEu0s8Nz6gJz/Q2NiakeQaPqUdcUR/CdTm8c/qUocYED1Tdjw51Q7ADmT+w5q1ZwyizJcHebgfoFupxJrcUxqPU4HoleS+DrxdCovVlfyRN1CjRbOkeZy4/fgq24eX5OG8m/wArHmTqe6T8/kh1KzW5OTyb/KWjpyTi41SUfT7/AGC0qBd8Ix12T1Wzp0pGsVHg4LfhIjfOZmMeaoLm7e7G07AJ6m/3VONy79f2QlFkseaLk9K2Xf7IncTUcKbTv8R5DzRm27aLT+bbPX9kKzoub3nHJ5fyj29mbm4ZSBxMuPRoyfp+yFb0uBpS0ReaS8Xb2LXsRb6HGs8HvtIDugkSfXbyXd3HGW0X0Rl2s8o6gCM7+aRfwym3ujXDZG0AYMAknu5AA9ZXO170uvRpdpIgNn4Q4baoxpn9F0R0ngzhOe6O3uuLQWt7pfvG/rH89Fzna4w5piAQ6BPhIVd/p9SncCtWcCdWwIgyI3OOf0T3Eb+k8gVdMtGG9MzG5n1TalF2gw6Wc3pe35nOis8uYxjdT3DrEA4M9NwiVuFupvDpzMZbgYgb7lHtOJsp1nvePiEAaZgSCCDtMtVhYXNGsGteHgukyHaRgOPekGdh8ynU33J5cai9K7CdAmMuIjzWk7cXtMQNAHdb8IEZAd+XlMeixDX7CKEe9lHUpGdkK4qim2SUve8UdmFRXNZzjLiuRYm+T6LL/U8cF/b3ZO84gXlKFxPiptA5/omKZ6A/orbI8duWV3JgGUHdP2TdrYucQABJ8dvNMULVzzGw6qzqPbb0+7v9Sf4U5ZOyPQ6fok1rntFdwTKNvScBVDqhAJIBgTyHgJ9UpdcXfUOZAAAAmAANhhIGtBk5cd09ScA2XQB0Q01u+R4yU29PhX85ZqjWdu0kHwJCmXk7uJU6Fu+rhjDAEny6otKyDd8lZtHVDHKXHAq5reX6SpvkDJDQi1SG7fIJOpZVKhz3W9Fk7FmnHaKt+wKvfDZm/VKF4GdyVY3PA/d0veF4I1aSB8QMSMdD1SFOmN+SpFp8Hl5PiOVS5/Y3ZDU+TyyrB7w3vu5fCP3SljbbvOB08EOrXNSoOiDVstjm8eNXy+PuWdCodOp25+wmuCV/dA1gT7ycASDHgevkdlW3D4bCtLFrm04cWBpMiTqcREQ2Jg523Qgu5uqnso+g4ziVRxeX6h+aXGdUEwQRM79AlvfvgEA8yO73nM+IEjmIzOcLKvDywUy97qYrGdJ3b3o1ObvtkDH1RLi9a2o9hrOc1o7jwDPiDBHdLSRKtafBwKTXfc0y+qYD2vIaRggkZEtgdSJHNOuqVKr9VOnEQYcAHYAEDVk8vkpcPsWmkHaXAk652gAkSJBIwQInkClfxje80M7wh2oHM4+KSZMkSOXglTvgpNSjTn3C2/DObiS4QTBxMifM53TNpXI1MI7rPhcMRznHPnKC8Bnu2gmo0tB0ukDmSB4+OylSAOt0Az8LNhGeU+MjPJK/cMZtzuCN3N+Q6DULo2Ic6I35gHmsQw4iQCGQfh0uwegwceqxNZy2UdRkpKrb+Cv6PBiRJqNH1Wn8MYBmpPgB/wApNaLrpMi3r6o55jMwGglXNtYAAF8TyaFjQGToHqUpcXLhMHJ3KSVyPS6b4eJap7v6f7HbviQpjAA8J/hUF3duedTvRSc31TP4JpaAfvwRSUBM/UZM/h4XoVlPqU5QBcZI1HkOQ81Y1ODuhksLKZyCZ73WOvJPW1sJDWwJwhLKqtD9N0cnvJ0gNFjm7nPQckxTpB0y4NEEy6flhdNcdmbehTL69QuE6ZYQ14dE/CZDm7Zkb81wXFasuIBOn+0YmPGFDHJZODtl1WOEWo7jTboE90YHNKXvFgMMyeqDdv8Ad0w0bndV7WmepXTGC5OHqOrmvAue/wBhinUdUJDiSmKlGTo2AiUOhR0gk79FKpV0tnmUz9iMFUfH8wV9X/tGwUOHsySghpJjmVYto6Gws9lRPGnkyfEfCNfE8CQB1JgeqveH8N0guOprThwENJOSNBk90ENO37KktmiSS0EGcmY2icdFZ2t6xg051EQSdvRC6Hio5J3N0iVSuSTVcC9tM6fizO4OZkSmrM0h/Vc2XHechsYhv6KvdTZ7w0mOcWOIOTz3PSeiBdt93LGuhs7b/eZ5pqtUShkjjk5yX/S/uOIlzRp1AQSDtMO2b6mfRL1eGN1kguLQZL51ZO84ET1jopVqeltNunS6poMuBBbgEEA4gyDPPCcq2VbQ92sOGqHHvZgCTtsARzQtJbCZsjyyuQB9popnR3m1CAw4LhEzynJ2g8it1bvTUAY4u06QA+IwNjPJBIa0lg75HwOHdgzkn75I9GiCwNcBqkknnv1SylXIMeKWTylfVpOmWl2cmAQAenj5rFa4CxS+Mdq6CPdlE+uVplQoZWwV0HFbYxKBWoIrKiapWJdyhI3RWMJT2iVlvaOJ7oXb8J7Lsp0m1qgDnEaoJwIcRy3+Hmq+hbhsABM8Z46XU2UxswEfMk/uuPNryNKJ6CwLGlb/ADOjHFrV1F/4ka94YJA6DvSNMSMjp4rzW4uv6hDJgHHMxyk8/NaqNc8xOE2LQNCOPEsQ+GEpN6X4RinRr3ncBktbPedGANhjJyBH/KrOKWbW1GME6myHzHxgkGMTERv4o/4tzPhMeSR1OfVk5O5PoqxUk77HPOEY5Ul3ELxpdUPQBLtdL8YBKdumaXO8dkCzpd70XQuDlyK8td7CVTGPmka1WSnb5qTpU8ox4slnk9Wke4XbZk7qfGHhuBzTtpSjf1VVe99xKmt5WdmaSw9OoLlkLG6c3A54zt0V0ODVC0HS2PMEHxkeKp6VGIV1w/i7qYgwW9D18Oiad8xPMxyXDA/6JHe1gfM/smqfBNQ1awfnKHVvZ5AeSELiNih4qC1EtyxzsXBcdAAbBJiBgeWwwcKHD+LhjKlNzdRdhskjT1wNztvtCUompV5mOpKA5uk7z4oqQ3w3V8Is7eB3W+ZKYOMBV9KsGN/yKMy5AEndQkmz1sU4xjQ03C2q41p6rFtDD+Ij6CDiTsrfhXZ6pUIEaZEy7GOqY4VZgvwATv8Auu6bw81Cx0BoflznQAAWnmcSADHikzdQ4vSjkjhUN5M4C1sdLtIGozH1jCdeS1xa7BBgjxUqPFW21ZzhBLHGNiJBweh6qpD6lxWOkEuc6fnlNvLd8HX+IWPwxR0J42ykyKTSHkd55Mu6EMx3B9fFUgtjUMnAXS8G7IsGbh+4O0YxvndUfEa/u3FjSDGNQ2PkkhOLbUP1Iwa3llfyBPDaYxuo2rRVPeOlokyN/AKDLTVlxhGa5jRghUaXzLapy9o+glc2gE7lv3uh0nNkwFu6udRgKdnQjdPVLcnHI5T8H6i95SDuUJFtOHAhXVViqHnJ808dyHU3GSbNX1LCjw+zkz0RbqtICbojTTA5ndF7IlFKeVy7IjWGlhPUqr0hPcRrbDoEhqWjwR6qeqdehNqnGEMORWJjmRKnblxhoTn4AM+IgnoNkzbOFKnP9zlXvqyp7tnbojjim/N+w7VvsQMBJucoNMlScmSSFlklLkjrkqZfKEERpwjROMmbb6rEa1pyPX+FiVg1Hd+zqkDcskA+YlPdr6zgGtBIaG4EmMExhYsXmy852T8/89zzJ5l2eq7js7RaHGAB/TnYdVixX6ryFMHLGe2tQxRyfg/crj3fEPNYsQ6b/GTfmRu/OFXvKxYuuPAep8wagMBT1QQsWJHyWx+VBaipKp7x9VixNjJ9Z2NHdqfrHZbWKjOfBw/kV958ZS6xYj2OXJ5mbYnaY7o81tYhIOLkNdFAKxYguC2XzMnQ5rVTZYsREflIBbcsWLMkP8O+E+f7BYsWJHyA/9k="/>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http://english.cri.cn/mmsource/image/2005-3-18/0221.jpg"/>
          <p:cNvPicPr>
            <a:picLocks noChangeAspect="1" noChangeArrowheads="1"/>
          </p:cNvPicPr>
          <p:nvPr/>
        </p:nvPicPr>
        <p:blipFill rotWithShape="1">
          <a:blip r:embed="rId3" cstate="print"/>
          <a:srcRect t="3077" b="15105"/>
          <a:stretch/>
        </p:blipFill>
        <p:spPr bwMode="auto">
          <a:xfrm>
            <a:off x="20" y="10"/>
            <a:ext cx="12191980" cy="6857990"/>
          </a:xfrm>
          <a:prstGeom prst="rect">
            <a:avLst/>
          </a:prstGeom>
          <a:noFill/>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 CHINESE COMMUNISME</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el 2">
            <a:extLst>
              <a:ext uri="{FF2B5EF4-FFF2-40B4-BE49-F238E27FC236}">
                <a16:creationId xmlns:a16="http://schemas.microsoft.com/office/drawing/2014/main" id="{DD262D0B-E975-412C-AF77-A5BD5059D1D0}"/>
              </a:ext>
            </a:extLst>
          </p:cNvPr>
          <p:cNvSpPr>
            <a:spLocks noGrp="1"/>
          </p:cNvSpPr>
          <p:nvPr>
            <p:ph type="title" idx="4294967295"/>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‘EEN ZIEKTE VAN DE HUID EN </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 EEN ZIEKTE VAN HET HART’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71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pagandaposter Mao Zedong: &quot;Geliefde voorzitter, we zullen voor altijd trouw aan u zijn&quot;. Bron: University of Columbia">
            <a:extLst>
              <a:ext uri="{FF2B5EF4-FFF2-40B4-BE49-F238E27FC236}">
                <a16:creationId xmlns:a16="http://schemas.microsoft.com/office/drawing/2014/main" id="{23D6BFB5-DB6E-4705-B225-64ECB39A99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8" r="19402" b="-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029" name="Right Triangle 7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2FB9DE-B384-4FCB-9EAB-0865B2694E9C}"/>
              </a:ext>
            </a:extLst>
          </p:cNvPr>
          <p:cNvSpPr>
            <a:spLocks noGrp="1"/>
          </p:cNvSpPr>
          <p:nvPr>
            <p:ph type="title" idx="4294967295"/>
          </p:nvPr>
        </p:nvSpPr>
        <p:spPr>
          <a:xfrm>
            <a:off x="5450209" y="1056640"/>
            <a:ext cx="5799947" cy="3494398"/>
          </a:xfrm>
        </p:spPr>
        <p:txBody>
          <a:bodyPr vert="horz" lIns="91440" tIns="45720" rIns="91440" bIns="45720" rtlCol="0" anchor="b">
            <a:normAutofit/>
          </a:bodyPr>
          <a:lstStyle/>
          <a:p>
            <a:r>
              <a:rPr lang="en-US"/>
              <a:t>Centrale vraag:</a:t>
            </a:r>
            <a:br>
              <a:rPr lang="en-US"/>
            </a:br>
            <a:r>
              <a:rPr lang="en-US"/>
              <a:t>2. Waardoor ontstond de Volksrepubliek China (1912-1949)?</a:t>
            </a:r>
            <a:br>
              <a:rPr lang="en-US"/>
            </a:br>
            <a:endParaRPr lang="en-US"/>
          </a:p>
        </p:txBody>
      </p:sp>
    </p:spTree>
    <p:extLst>
      <p:ext uri="{BB962C8B-B14F-4D97-AF65-F5344CB8AC3E}">
        <p14:creationId xmlns:p14="http://schemas.microsoft.com/office/powerpoint/2010/main" val="3647451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09898"/>
            <a:ext cx="9942716" cy="1554480"/>
          </a:xfrm>
        </p:spPr>
        <p:txBody>
          <a:bodyPr anchor="ctr">
            <a:normAutofit/>
          </a:bodyPr>
          <a:lstStyle/>
          <a:p>
            <a:r>
              <a:rPr lang="nl-NL" sz="4800" dirty="0"/>
              <a:t>1</a:t>
            </a:r>
            <a:r>
              <a:rPr lang="nl-NL" sz="4800" baseline="30000" dirty="0"/>
              <a:t>E</a:t>
            </a:r>
            <a:r>
              <a:rPr lang="nl-NL" sz="4800" dirty="0"/>
              <a:t> VERENIGD FRONT 1924 -1927</a:t>
            </a:r>
          </a:p>
        </p:txBody>
      </p:sp>
      <p:sp>
        <p:nvSpPr>
          <p:cNvPr id="3" name="Tijdelijke aanduiding voor inhoud 2"/>
          <p:cNvSpPr>
            <a:spLocks noGrp="1"/>
          </p:cNvSpPr>
          <p:nvPr>
            <p:ph idx="1"/>
          </p:nvPr>
        </p:nvSpPr>
        <p:spPr>
          <a:xfrm>
            <a:off x="1045028" y="3017522"/>
            <a:ext cx="9941319" cy="3124658"/>
          </a:xfrm>
        </p:spPr>
        <p:txBody>
          <a:bodyPr anchor="ctr">
            <a:normAutofit/>
          </a:bodyPr>
          <a:lstStyle/>
          <a:p>
            <a:r>
              <a:rPr lang="nl-NL" sz="2400"/>
              <a:t>TEGEN</a:t>
            </a:r>
            <a:r>
              <a:rPr lang="nl-NL" sz="2400" dirty="0"/>
              <a:t>:</a:t>
            </a:r>
          </a:p>
          <a:p>
            <a:pPr>
              <a:buFontTx/>
              <a:buChar char="-"/>
            </a:pPr>
            <a:r>
              <a:rPr lang="nl-NL" sz="2400" dirty="0"/>
              <a:t>WARLORDS</a:t>
            </a:r>
          </a:p>
          <a:p>
            <a:pPr>
              <a:buFontTx/>
              <a:buChar char="-"/>
            </a:pPr>
            <a:r>
              <a:rPr lang="nl-NL" sz="2400" dirty="0"/>
              <a:t>BUITENLANDSE MOGENDHEDEN </a:t>
            </a:r>
          </a:p>
          <a:p>
            <a:pPr>
              <a:buFontTx/>
              <a:buChar char="-"/>
            </a:pPr>
            <a:endParaRPr lang="nl-NL" sz="2400" dirty="0"/>
          </a:p>
          <a:p>
            <a:r>
              <a:rPr lang="nl-NL" sz="2400" dirty="0"/>
              <a:t>VA 1927 ‘WITTE TERREUR’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5E8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nge Mars - Wikipedia">
            <a:extLst>
              <a:ext uri="{FF2B5EF4-FFF2-40B4-BE49-F238E27FC236}">
                <a16:creationId xmlns:a16="http://schemas.microsoft.com/office/drawing/2014/main" id="{90D05B72-1E75-40B8-AB35-FBDA6DB5D1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86499"/>
            <a:ext cx="6256863" cy="5984411"/>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5E8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karlomongaya.files.wordpress.com/2009/03/mao-long-march.jpg">
            <a:hlinkClick r:id="rId4"/>
          </p:cNvPr>
          <p:cNvPicPr>
            <a:picLocks noChangeAspect="1" noChangeArrowheads="1"/>
          </p:cNvPicPr>
          <p:nvPr/>
        </p:nvPicPr>
        <p:blipFill rotWithShape="1">
          <a:blip r:embed="rId5" cstate="print"/>
          <a:srcRect l="465" r="-1" b="-1"/>
          <a:stretch/>
        </p:blipFill>
        <p:spPr bwMode="auto">
          <a:xfrm>
            <a:off x="6256865" y="386500"/>
            <a:ext cx="6054541" cy="598441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B42B9F-F674-4D7F-AEFD-F5DC47A70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29" name="Picture 1" descr="japan"/>
          <p:cNvPicPr>
            <a:picLocks noChangeAspect="1" noChangeArrowheads="1"/>
          </p:cNvPicPr>
          <p:nvPr/>
        </p:nvPicPr>
        <p:blipFill rotWithShape="1">
          <a:blip r:embed="rId2" cstate="print"/>
          <a:srcRect r="1" b="989"/>
          <a:stretch/>
        </p:blipFill>
        <p:spPr bwMode="auto">
          <a:xfrm>
            <a:off x="-1" y="6"/>
            <a:ext cx="3922776" cy="3937609"/>
          </a:xfrm>
          <a:prstGeom prst="rect">
            <a:avLst/>
          </a:prstGeom>
          <a:noFill/>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376"/>
          <a:stretch/>
        </p:blipFill>
        <p:spPr>
          <a:xfrm>
            <a:off x="4131633" y="10"/>
            <a:ext cx="3922776" cy="3937599"/>
          </a:xfrm>
          <a:prstGeom prst="rect">
            <a:avLst/>
          </a:prstGeom>
        </p:spPr>
      </p:pic>
      <p:sp useBgFill="1">
        <p:nvSpPr>
          <p:cNvPr id="73" name="Rectangle 72">
            <a:extLst>
              <a:ext uri="{FF2B5EF4-FFF2-40B4-BE49-F238E27FC236}">
                <a16:creationId xmlns:a16="http://schemas.microsoft.com/office/drawing/2014/main" id="{E677BBB0-8A66-4619-B31B-5097655C5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5325" y="4462819"/>
            <a:ext cx="2869683" cy="1608383"/>
          </a:xfrm>
        </p:spPr>
        <p:txBody>
          <a:bodyPr>
            <a:normAutofit/>
          </a:bodyPr>
          <a:lstStyle/>
          <a:p>
            <a:r>
              <a:rPr lang="nl-NL" sz="2400"/>
              <a:t>JAPANSE BEZETTING</a:t>
            </a:r>
          </a:p>
        </p:txBody>
      </p:sp>
      <p:sp>
        <p:nvSpPr>
          <p:cNvPr id="75" name="Rectangle 74">
            <a:extLst>
              <a:ext uri="{FF2B5EF4-FFF2-40B4-BE49-F238E27FC236}">
                <a16:creationId xmlns:a16="http://schemas.microsoft.com/office/drawing/2014/main" id="{FB56C437-7CF8-4D2B-8C62-6F9CEA56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88F414E-1A16-495F-8EF5-F55A4207E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131633" y="4464872"/>
            <a:ext cx="3712464" cy="1608383"/>
          </a:xfrm>
        </p:spPr>
        <p:txBody>
          <a:bodyPr anchor="ctr">
            <a:normAutofit/>
          </a:bodyPr>
          <a:lstStyle/>
          <a:p>
            <a:r>
              <a:rPr lang="nl-NL" sz="1700" dirty="0"/>
              <a:t>MANSJOERIJE 1931</a:t>
            </a:r>
          </a:p>
          <a:p>
            <a:r>
              <a:rPr lang="nl-NL" sz="1700" dirty="0"/>
              <a:t>1937 2</a:t>
            </a:r>
            <a:r>
              <a:rPr lang="nl-NL" sz="1700" baseline="30000" dirty="0"/>
              <a:t>E</a:t>
            </a:r>
            <a:r>
              <a:rPr lang="nl-NL" sz="1700" dirty="0"/>
              <a:t> CHINEES-JAPANSE OORLOG</a:t>
            </a:r>
          </a:p>
          <a:p>
            <a:r>
              <a:rPr lang="nl-NL" sz="1700" dirty="0"/>
              <a:t>1937 / 1938 RAPE OF NANKING</a:t>
            </a:r>
          </a:p>
        </p:txBody>
      </p:sp>
      <p:pic>
        <p:nvPicPr>
          <p:cNvPr id="2050" name="Picture 2">
            <a:extLst>
              <a:ext uri="{FF2B5EF4-FFF2-40B4-BE49-F238E27FC236}">
                <a16:creationId xmlns:a16="http://schemas.microsoft.com/office/drawing/2014/main" id="{8C52DFC3-513D-48FB-ADD4-A26393BF7E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6" r="18086" b="2"/>
          <a:stretch/>
        </p:blipFill>
        <p:spPr bwMode="auto">
          <a:xfrm>
            <a:off x="8269224" y="-6"/>
            <a:ext cx="3922776" cy="6309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sresultaat voor dE VIJF VERLOKKINGEN">
            <a:extLst>
              <a:ext uri="{FF2B5EF4-FFF2-40B4-BE49-F238E27FC236}">
                <a16:creationId xmlns:a16="http://schemas.microsoft.com/office/drawing/2014/main" id="{FC1B3FBB-AA05-4C4D-992B-AD1AE19C03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26" b="473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B6EF6329-A65A-4097-AFC0-7E29E06F0DD0}"/>
              </a:ext>
            </a:extLst>
          </p:cNvPr>
          <p:cNvSpPr txBox="1"/>
          <p:nvPr/>
        </p:nvSpPr>
        <p:spPr>
          <a:xfrm>
            <a:off x="3047215" y="3246690"/>
            <a:ext cx="6094428" cy="369332"/>
          </a:xfrm>
          <a:prstGeom prst="rect">
            <a:avLst/>
          </a:prstGeom>
          <a:noFill/>
        </p:spPr>
        <p:txBody>
          <a:bodyPr wrap="square">
            <a:spAutoFit/>
          </a:bodyPr>
          <a:lstStyle/>
          <a:p>
            <a:r>
              <a:rPr lang="en-US" dirty="0">
                <a:solidFill>
                  <a:srgbClr val="000000"/>
                </a:solidFill>
              </a:rPr>
              <a:t>Chiang Kai-shek</a:t>
            </a:r>
            <a:endParaRPr lang="nl-NL" dirty="0"/>
          </a:p>
        </p:txBody>
      </p:sp>
    </p:spTree>
    <p:extLst>
      <p:ext uri="{BB962C8B-B14F-4D97-AF65-F5344CB8AC3E}">
        <p14:creationId xmlns:p14="http://schemas.microsoft.com/office/powerpoint/2010/main" val="61353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C8873-38B0-482F-96F9-E04121548F1D}"/>
              </a:ext>
            </a:extLst>
          </p:cNvPr>
          <p:cNvSpPr>
            <a:spLocks noGrp="1"/>
          </p:cNvSpPr>
          <p:nvPr>
            <p:ph type="title"/>
          </p:nvPr>
        </p:nvSpPr>
        <p:spPr/>
        <p:txBody>
          <a:bodyPr/>
          <a:lstStyle/>
          <a:p>
            <a:r>
              <a:rPr lang="nl-NL" dirty="0"/>
              <a:t>JAPAN</a:t>
            </a:r>
          </a:p>
        </p:txBody>
      </p:sp>
      <p:sp>
        <p:nvSpPr>
          <p:cNvPr id="3" name="Tijdelijke aanduiding voor inhoud 2">
            <a:extLst>
              <a:ext uri="{FF2B5EF4-FFF2-40B4-BE49-F238E27FC236}">
                <a16:creationId xmlns:a16="http://schemas.microsoft.com/office/drawing/2014/main" id="{9E916A0C-D45B-4C25-8745-82F36CB9F2D1}"/>
              </a:ext>
            </a:extLst>
          </p:cNvPr>
          <p:cNvSpPr>
            <a:spLocks noGrp="1"/>
          </p:cNvSpPr>
          <p:nvPr>
            <p:ph idx="1"/>
          </p:nvPr>
        </p:nvSpPr>
        <p:spPr/>
        <p:txBody>
          <a:bodyPr/>
          <a:lstStyle/>
          <a:p>
            <a:r>
              <a:rPr lang="nl-NL" dirty="0"/>
              <a:t>1931 Mantsjoerije: </a:t>
            </a:r>
            <a:r>
              <a:rPr lang="nl-NL" dirty="0" err="1"/>
              <a:t>Puyi</a:t>
            </a:r>
            <a:r>
              <a:rPr lang="nl-NL" dirty="0"/>
              <a:t> als marionet</a:t>
            </a:r>
          </a:p>
          <a:p>
            <a:endParaRPr lang="nl-NL" dirty="0"/>
          </a:p>
          <a:p>
            <a:r>
              <a:rPr lang="nl-NL" dirty="0"/>
              <a:t>1937 inval in China</a:t>
            </a:r>
          </a:p>
          <a:p>
            <a:endParaRPr lang="nl-NL" dirty="0"/>
          </a:p>
          <a:p>
            <a:r>
              <a:rPr lang="nl-NL" dirty="0"/>
              <a:t>Nanjing 1937-1938</a:t>
            </a:r>
          </a:p>
          <a:p>
            <a:endParaRPr lang="nl-NL" dirty="0"/>
          </a:p>
          <a:p>
            <a:r>
              <a:rPr lang="nl-NL" dirty="0"/>
              <a:t>Strijd tegen Japan en strijd communisten – nationalisten</a:t>
            </a:r>
          </a:p>
        </p:txBody>
      </p:sp>
    </p:spTree>
    <p:extLst>
      <p:ext uri="{BB962C8B-B14F-4D97-AF65-F5344CB8AC3E}">
        <p14:creationId xmlns:p14="http://schemas.microsoft.com/office/powerpoint/2010/main" val="213406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baseline="30000">
                <a:solidFill>
                  <a:srgbClr val="000000"/>
                </a:solidFill>
              </a:rPr>
              <a:t>2E</a:t>
            </a:r>
            <a:r>
              <a:rPr lang="nl-NL">
                <a:solidFill>
                  <a:srgbClr val="000000"/>
                </a:solidFill>
              </a:rPr>
              <a:t> VERENIGD FRONT 1937 - 1941</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e Art Of War - By Sun Tzu &amp; Mary Lamb (Hardcover) : Target">
            <a:extLst>
              <a:ext uri="{FF2B5EF4-FFF2-40B4-BE49-F238E27FC236}">
                <a16:creationId xmlns:a16="http://schemas.microsoft.com/office/drawing/2014/main" id="{CAD698CA-A0DB-4597-BB65-CD6E15001A5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5"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dirty="0">
                <a:solidFill>
                  <a:srgbClr val="000000"/>
                </a:solidFill>
              </a:rPr>
              <a:t>‘VERENIGD’ IN STRIJD TEGEN JAPAN</a:t>
            </a:r>
          </a:p>
          <a:p>
            <a:r>
              <a:rPr lang="nl-NL" sz="2000" dirty="0">
                <a:solidFill>
                  <a:srgbClr val="000000"/>
                </a:solidFill>
              </a:rPr>
              <a:t>ONDERLINGE STRIJD</a:t>
            </a:r>
          </a:p>
        </p:txBody>
      </p:sp>
    </p:spTree>
    <p:extLst>
      <p:ext uri="{BB962C8B-B14F-4D97-AF65-F5344CB8AC3E}">
        <p14:creationId xmlns:p14="http://schemas.microsoft.com/office/powerpoint/2010/main" val="106805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1524000" y="1600201"/>
            <a:ext cx="8229600" cy="4525963"/>
          </a:xfrm>
        </p:spPr>
        <p:txBody>
          <a:bodyPr>
            <a:normAutofit/>
          </a:bodyPr>
          <a:lstStyle/>
          <a:p>
            <a:pPr marL="0" indent="0">
              <a:buNone/>
            </a:pPr>
            <a:r>
              <a:rPr lang="nl-NL" dirty="0"/>
              <a:t>‘ALS JE ERTOE IN STAAT BENT</a:t>
            </a:r>
          </a:p>
          <a:p>
            <a:pPr marL="0" indent="0">
              <a:buNone/>
            </a:pPr>
            <a:r>
              <a:rPr lang="nl-NL" dirty="0"/>
              <a:t>VEINS </a:t>
            </a:r>
            <a:r>
              <a:rPr lang="nl-NL"/>
              <a:t>DAN ONVERMOGEN.</a:t>
            </a:r>
            <a:endParaRPr lang="nl-NL" dirty="0"/>
          </a:p>
          <a:p>
            <a:pPr marL="0" indent="0">
              <a:buNone/>
            </a:pPr>
            <a:r>
              <a:rPr lang="nl-NL" dirty="0"/>
              <a:t>ALS JE TROEPEN INZET</a:t>
            </a:r>
          </a:p>
          <a:p>
            <a:pPr marL="0" indent="0">
              <a:buNone/>
            </a:pPr>
            <a:r>
              <a:rPr lang="nl-NL" dirty="0"/>
              <a:t>WEK DE INDRUK HET NIET TE DOEN.</a:t>
            </a:r>
          </a:p>
          <a:p>
            <a:pPr marL="0" indent="0">
              <a:buNone/>
            </a:pPr>
            <a:r>
              <a:rPr lang="nl-NL" dirty="0"/>
              <a:t>BEN JE DICHTBIJ,</a:t>
            </a:r>
          </a:p>
          <a:p>
            <a:pPr marL="0" indent="0">
              <a:buNone/>
            </a:pPr>
            <a:r>
              <a:rPr lang="nl-NL" dirty="0"/>
              <a:t>WEK DAN DE INDRUK VER WEG TE ZIJN;</a:t>
            </a:r>
          </a:p>
          <a:p>
            <a:pPr marL="0" indent="0">
              <a:buNone/>
            </a:pPr>
            <a:r>
              <a:rPr lang="nl-NL" dirty="0"/>
              <a:t>BEN JE VER WEG, </a:t>
            </a:r>
          </a:p>
          <a:p>
            <a:pPr marL="0" indent="0">
              <a:buNone/>
            </a:pPr>
            <a:r>
              <a:rPr lang="nl-NL" dirty="0"/>
              <a:t>WEK DAN DE INDRUK DICHTBIJ TE ZIJN’</a:t>
            </a:r>
          </a:p>
          <a:p>
            <a:pPr marL="0" indent="0">
              <a:buNone/>
            </a:pPr>
            <a:endParaRPr lang="nl-NL" dirty="0"/>
          </a:p>
        </p:txBody>
      </p:sp>
    </p:spTree>
    <p:extLst>
      <p:ext uri="{BB962C8B-B14F-4D97-AF65-F5344CB8AC3E}">
        <p14:creationId xmlns:p14="http://schemas.microsoft.com/office/powerpoint/2010/main" val="89954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6 augustus 1945. Atoombom op Hiroshima">
            <a:extLst>
              <a:ext uri="{FF2B5EF4-FFF2-40B4-BE49-F238E27FC236}">
                <a16:creationId xmlns:a16="http://schemas.microsoft.com/office/drawing/2014/main" id="{832FB4DE-D2A4-47B0-B2A5-D37722BFA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8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7" name="Rectangle 72">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051560" y="4495466"/>
            <a:ext cx="3611880" cy="1536192"/>
          </a:xfrm>
        </p:spPr>
        <p:txBody>
          <a:bodyPr>
            <a:normAutofit/>
          </a:bodyPr>
          <a:lstStyle/>
          <a:p>
            <a:pPr marL="457200" indent="-457200">
              <a:buFont typeface="Arial" panose="020B0604020202020204" pitchFamily="34" charset="0"/>
              <a:buChar char="•"/>
            </a:pPr>
            <a:r>
              <a:rPr lang="nl-NL" sz="3200" dirty="0"/>
              <a:t>Burgeroorlog</a:t>
            </a:r>
          </a:p>
        </p:txBody>
      </p:sp>
      <p:pic>
        <p:nvPicPr>
          <p:cNvPr id="3074" name="Picture 2" descr="Backgrounder: A Brief History of China's United Front ...">
            <a:extLst>
              <a:ext uri="{FF2B5EF4-FFF2-40B4-BE49-F238E27FC236}">
                <a16:creationId xmlns:a16="http://schemas.microsoft.com/office/drawing/2014/main" id="{8B9B75B3-C648-4577-9383-FEA63BB41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3" b="29630"/>
          <a:stretch/>
        </p:blipFill>
        <p:spPr bwMode="auto">
          <a:xfrm>
            <a:off x="20" y="10"/>
            <a:ext cx="12191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295826" y="4495466"/>
            <a:ext cx="6061022" cy="1536192"/>
          </a:xfrm>
        </p:spPr>
        <p:txBody>
          <a:bodyPr anchor="ctr">
            <a:normAutofit/>
          </a:bodyPr>
          <a:lstStyle/>
          <a:p>
            <a:r>
              <a:rPr lang="nl-NL" sz="2400" dirty="0"/>
              <a:t>COMMUNISTISCHE OVERWINNING</a:t>
            </a:r>
          </a:p>
        </p:txBody>
      </p:sp>
    </p:spTree>
    <p:extLst>
      <p:ext uri="{BB962C8B-B14F-4D97-AF65-F5344CB8AC3E}">
        <p14:creationId xmlns:p14="http://schemas.microsoft.com/office/powerpoint/2010/main" val="2658553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PropagandaPosters - &quot;Long live the victory of Mao Zedong's revolutionary line&quot; Maoist propaganda poster-PRC, date unknown">
            <a:extLst>
              <a:ext uri="{FF2B5EF4-FFF2-40B4-BE49-F238E27FC236}">
                <a16:creationId xmlns:a16="http://schemas.microsoft.com/office/drawing/2014/main" id="{3BC2456C-76D8-4677-B374-F363D4C75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73"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0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1247" y="474146"/>
            <a:ext cx="10515593" cy="1197864"/>
          </a:xfrm>
        </p:spPr>
        <p:txBody>
          <a:bodyPr>
            <a:normAutofit/>
          </a:bodyPr>
          <a:lstStyle/>
          <a:p>
            <a:r>
              <a:rPr lang="nl-NL" dirty="0"/>
              <a:t>LAATSTE DYNASTIE</a:t>
            </a:r>
          </a:p>
        </p:txBody>
      </p:sp>
      <p:cxnSp>
        <p:nvCxnSpPr>
          <p:cNvPr id="11" name="Straight Connector 10">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6AD33FEB-3C38-4378-86BD-433C2CA41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38" r="-3" b="16860"/>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533314" y="1999578"/>
            <a:ext cx="3823525" cy="4171568"/>
          </a:xfrm>
        </p:spPr>
        <p:txBody>
          <a:bodyPr anchor="ctr">
            <a:normAutofit/>
          </a:bodyPr>
          <a:lstStyle/>
          <a:p>
            <a:r>
              <a:rPr lang="nl-NL" sz="2000" dirty="0"/>
              <a:t>QING (1644-1911)</a:t>
            </a:r>
          </a:p>
          <a:p>
            <a:pPr marL="0" indent="0">
              <a:buNone/>
            </a:pPr>
            <a:endParaRPr lang="nl-NL" sz="2000" dirty="0"/>
          </a:p>
          <a:p>
            <a:r>
              <a:rPr lang="nl-NL" sz="2000" dirty="0"/>
              <a:t>TEN ONDER AGV: </a:t>
            </a:r>
          </a:p>
          <a:p>
            <a:pPr>
              <a:buFontTx/>
              <a:buChar char="-"/>
            </a:pPr>
            <a:r>
              <a:rPr lang="nl-NL" sz="2000" dirty="0"/>
              <a:t>WESTERSE AGRESSIE</a:t>
            </a:r>
          </a:p>
          <a:p>
            <a:pPr>
              <a:buFontTx/>
              <a:buChar char="-"/>
            </a:pPr>
            <a:r>
              <a:rPr lang="nl-NL" sz="2000" dirty="0"/>
              <a:t>EIGEN ISOLEMENT</a:t>
            </a:r>
          </a:p>
          <a:p>
            <a:pPr>
              <a:buFontTx/>
              <a:buChar char="-"/>
            </a:pPr>
            <a:r>
              <a:rPr lang="nl-NL" sz="2000" dirty="0"/>
              <a:t>ONWIL / ONMACHT TE MODERNISEREN</a:t>
            </a:r>
          </a:p>
        </p:txBody>
      </p:sp>
    </p:spTree>
    <p:extLst>
      <p:ext uri="{BB962C8B-B14F-4D97-AF65-F5344CB8AC3E}">
        <p14:creationId xmlns:p14="http://schemas.microsoft.com/office/powerpoint/2010/main" val="7547769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0873D3-F96A-45FC-8D24-D01449CD2CA5}"/>
              </a:ext>
            </a:extLst>
          </p:cNvPr>
          <p:cNvSpPr>
            <a:spLocks noGrp="1"/>
          </p:cNvSpPr>
          <p:nvPr>
            <p:ph type="title" idx="4294967295"/>
          </p:nvPr>
        </p:nvSpPr>
        <p:spPr>
          <a:xfrm>
            <a:off x="9267909" y="2023110"/>
            <a:ext cx="2469624" cy="2846070"/>
          </a:xfrm>
        </p:spPr>
        <p:txBody>
          <a:bodyPr vert="horz" lIns="91440" tIns="45720" rIns="91440" bIns="45720" rtlCol="0" anchor="ctr">
            <a:normAutofit/>
          </a:bodyPr>
          <a:lstStyle/>
          <a:p>
            <a:r>
              <a:rPr lang="en-US" sz="2600"/>
              <a:t>Bokser’opstand’</a:t>
            </a:r>
          </a:p>
        </p:txBody>
      </p:sp>
      <p:sp>
        <p:nvSpPr>
          <p:cNvPr id="1029"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99B8BB9-6771-41A2-B643-F05EC9A53A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 r="2" b="2"/>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32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FC79EBEA-E8E1-4522-B942-4BDC98C0F48F}"/>
              </a:ext>
            </a:extLst>
          </p:cNvPr>
          <p:cNvSpPr/>
          <p:nvPr/>
        </p:nvSpPr>
        <p:spPr>
          <a:xfrm>
            <a:off x="8343900" y="635000"/>
            <a:ext cx="3187700" cy="5562600"/>
          </a:xfrm>
          <a:prstGeom prst="rect">
            <a:avLst/>
          </a:prstGeom>
        </p:spPr>
        <p:txBody>
          <a:bodyPr wrap="square" anchor="t">
            <a:normAutofit/>
          </a:bodyPr>
          <a:lstStyle/>
          <a:p>
            <a:pPr>
              <a:lnSpc>
                <a:spcPct val="90000"/>
              </a:lnSpc>
              <a:spcAft>
                <a:spcPts val="600"/>
              </a:spcAft>
            </a:pPr>
            <a:r>
              <a:rPr lang="nl-NL" i="1">
                <a:solidFill>
                  <a:srgbClr val="111111"/>
                </a:solidFill>
                <a:latin typeface="Georgia" panose="02040502050405020303" pitchFamily="18" charset="0"/>
              </a:rPr>
              <a:t>“Het schandelijke gedrag van christenen en barbaren ergert onze Goden en Geesten, vandaar de vele plagen waaronder wij nu te lijden hebben (…) De ijzeren wegen en ijzeren wagens storen de aarddraak en vernietigen de heilzame invloeden van de bodem (…) De missionarissen verwijderen de ogen, het merg en hart van de doden om medicamenten te vervaardigen. Wie op de pastorie een glas thee drinkt, wordt door de dood getroffen: de hersenen barsten de schedel uit…”</a:t>
            </a:r>
            <a:endParaRPr lang="nl-NL"/>
          </a:p>
        </p:txBody>
      </p:sp>
      <p:sp>
        <p:nvSpPr>
          <p:cNvPr id="2" name="Titel 1">
            <a:extLst>
              <a:ext uri="{FF2B5EF4-FFF2-40B4-BE49-F238E27FC236}">
                <a16:creationId xmlns:a16="http://schemas.microsoft.com/office/drawing/2014/main" id="{C341B173-C44F-4ED1-B532-19B482444D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Bokseropstand als laatste kans …</a:t>
            </a:r>
          </a:p>
        </p:txBody>
      </p:sp>
      <p:sp>
        <p:nvSpPr>
          <p:cNvPr id="3" name="Tijdelijke aanduiding voor inhoud 2">
            <a:extLst>
              <a:ext uri="{FF2B5EF4-FFF2-40B4-BE49-F238E27FC236}">
                <a16:creationId xmlns:a16="http://schemas.microsoft.com/office/drawing/2014/main" id="{6C6DE74C-2546-4CC6-ADF2-A65AFE92AAA7}"/>
              </a:ext>
            </a:extLst>
          </p:cNvPr>
          <p:cNvSpPr>
            <a:spLocks noGrp="1"/>
          </p:cNvSpPr>
          <p:nvPr>
            <p:ph idx="1"/>
          </p:nvPr>
        </p:nvSpPr>
        <p:spPr>
          <a:xfrm>
            <a:off x="4775200" y="635000"/>
            <a:ext cx="3517900" cy="5562600"/>
          </a:xfrm>
        </p:spPr>
        <p:txBody>
          <a:bodyPr wrap="square" anchor="t">
            <a:normAutofit/>
          </a:bodyPr>
          <a:lstStyle/>
          <a:p>
            <a:r>
              <a:rPr lang="nl-NL" sz="1600" dirty="0"/>
              <a:t>Interne oorzaken: slechte oogsten, droogte, ziektes &gt; geruchten</a:t>
            </a:r>
          </a:p>
          <a:p>
            <a:r>
              <a:rPr lang="nl-NL" sz="1600" dirty="0"/>
              <a:t>Externe oorzaken: missionarissen &gt; partijdigheid</a:t>
            </a:r>
          </a:p>
          <a:p>
            <a:r>
              <a:rPr lang="nl-NL" sz="1600" dirty="0"/>
              <a:t>Reactie: tegen westerse en christelijke invloeden / religieuze rituelen </a:t>
            </a:r>
          </a:p>
          <a:p>
            <a:r>
              <a:rPr lang="nl-NL" sz="1600" dirty="0"/>
              <a:t>Boksers zien zich als loyale, door goden bezielde strijders&gt; ‘</a:t>
            </a:r>
            <a:r>
              <a:rPr lang="nl-NL" sz="1600" i="1" dirty="0"/>
              <a:t>De Groepen van Rechtschapenheid en Harmonie’.</a:t>
            </a:r>
          </a:p>
          <a:p>
            <a:r>
              <a:rPr lang="nl-NL" sz="1600" dirty="0"/>
              <a:t>Reactie: uitschakelen ‘leiders’ / maar geen centraal geleide beweging</a:t>
            </a:r>
          </a:p>
          <a:p>
            <a:r>
              <a:rPr lang="nl-NL" sz="1600" dirty="0"/>
              <a:t>Zomer 1900&gt; ‘overname’ door Hof&gt; </a:t>
            </a:r>
          </a:p>
          <a:p>
            <a:pPr marL="0" indent="0">
              <a:buNone/>
            </a:pPr>
            <a:r>
              <a:rPr lang="nl-NL" sz="1600" dirty="0"/>
              <a:t>   - t.b.v. dynastie</a:t>
            </a:r>
          </a:p>
          <a:p>
            <a:pPr marL="0" indent="0">
              <a:buNone/>
            </a:pPr>
            <a:r>
              <a:rPr lang="nl-NL" sz="1600" dirty="0"/>
              <a:t>   - tegen buitenlanders</a:t>
            </a:r>
          </a:p>
          <a:p>
            <a:r>
              <a:rPr lang="nl-NL" sz="1600" dirty="0"/>
              <a:t>21 juni: formele oorlogsverklaring / aanvallen diplomatieke vertegenwoordigingen</a:t>
            </a:r>
          </a:p>
        </p:txBody>
      </p:sp>
    </p:spTree>
    <p:extLst>
      <p:ext uri="{BB962C8B-B14F-4D97-AF65-F5344CB8AC3E}">
        <p14:creationId xmlns:p14="http://schemas.microsoft.com/office/powerpoint/2010/main" val="334231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CD391E3-8AF6-4708-AA43-E5C060C3B5B0}"/>
              </a:ext>
            </a:extLst>
          </p:cNvPr>
          <p:cNvSpPr>
            <a:spLocks noGrp="1"/>
          </p:cNvSpPr>
          <p:nvPr>
            <p:ph type="title"/>
          </p:nvPr>
        </p:nvSpPr>
        <p:spPr>
          <a:xfrm>
            <a:off x="1115568" y="548640"/>
            <a:ext cx="10168128" cy="1179576"/>
          </a:xfrm>
        </p:spPr>
        <p:txBody>
          <a:bodyPr>
            <a:normAutofit/>
          </a:bodyPr>
          <a:lstStyle/>
          <a:p>
            <a:r>
              <a:rPr lang="nl-NL" sz="4000" dirty="0"/>
              <a:t>Reactie</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Beschrijving: der krieg in china">
            <a:extLst>
              <a:ext uri="{FF2B5EF4-FFF2-40B4-BE49-F238E27FC236}">
                <a16:creationId xmlns:a16="http://schemas.microsoft.com/office/drawing/2014/main" id="{EF35C454-80B4-4A4D-9398-AF842D5C58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5" r="2" b="756"/>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EBABC0E3-97E1-474B-A473-566A8FBC8054}"/>
              </a:ext>
            </a:extLst>
          </p:cNvPr>
          <p:cNvSpPr>
            <a:spLocks noGrp="1"/>
          </p:cNvSpPr>
          <p:nvPr>
            <p:ph idx="1"/>
          </p:nvPr>
        </p:nvSpPr>
        <p:spPr>
          <a:xfrm>
            <a:off x="7411453" y="2478024"/>
            <a:ext cx="3872243" cy="3694176"/>
          </a:xfrm>
        </p:spPr>
        <p:txBody>
          <a:bodyPr anchor="ctr">
            <a:normAutofit fontScale="92500"/>
          </a:bodyPr>
          <a:lstStyle/>
          <a:p>
            <a:r>
              <a:rPr lang="nl-NL" sz="2400" dirty="0"/>
              <a:t>‘VERENIGDE LEGERS DER ACHT NATIES’</a:t>
            </a:r>
          </a:p>
          <a:p>
            <a:r>
              <a:rPr lang="nl-NL" sz="2400" dirty="0"/>
              <a:t>‘NAAR BEIJING&gt; PLUNDERING </a:t>
            </a:r>
          </a:p>
          <a:p>
            <a:r>
              <a:rPr lang="nl-NL" sz="2400" dirty="0"/>
              <a:t>VLUCHT XICI (en machteloze Guangxu-keizer)</a:t>
            </a:r>
          </a:p>
          <a:p>
            <a:r>
              <a:rPr lang="nl-NL" sz="2400" dirty="0"/>
              <a:t>VERNEDERENDE VREDE &gt; HERSTELBETALINGEN</a:t>
            </a:r>
          </a:p>
          <a:p>
            <a:r>
              <a:rPr lang="nl-NL" sz="2400" dirty="0"/>
              <a:t>CRISIS IN SOCIALE EN POLITIEKE ÉLITES</a:t>
            </a:r>
          </a:p>
        </p:txBody>
      </p:sp>
    </p:spTree>
    <p:extLst>
      <p:ext uri="{BB962C8B-B14F-4D97-AF65-F5344CB8AC3E}">
        <p14:creationId xmlns:p14="http://schemas.microsoft.com/office/powerpoint/2010/main" val="408515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FA4A28-D719-4183-9571-B8CFD58EBDA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684" r="538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927B5B55-FBEC-4BBD-9EF8-07B25BE8AE01}"/>
              </a:ext>
            </a:extLst>
          </p:cNvPr>
          <p:cNvSpPr>
            <a:spLocks noGrp="1"/>
          </p:cNvSpPr>
          <p:nvPr>
            <p:ph type="title"/>
          </p:nvPr>
        </p:nvSpPr>
        <p:spPr>
          <a:xfrm>
            <a:off x="804998" y="798445"/>
            <a:ext cx="4803636" cy="1311664"/>
          </a:xfrm>
        </p:spPr>
        <p:txBody>
          <a:bodyPr>
            <a:normAutofit/>
          </a:bodyPr>
          <a:lstStyle/>
          <a:p>
            <a:r>
              <a:rPr lang="nl-NL" dirty="0">
                <a:solidFill>
                  <a:srgbClr val="000000"/>
                </a:solidFill>
              </a:rPr>
              <a:t>Examensysteem en ondergang keizerrijk</a:t>
            </a:r>
          </a:p>
        </p:txBody>
      </p:sp>
      <p:sp>
        <p:nvSpPr>
          <p:cNvPr id="3" name="Tijdelijke aanduiding voor inhoud 2">
            <a:extLst>
              <a:ext uri="{FF2B5EF4-FFF2-40B4-BE49-F238E27FC236}">
                <a16:creationId xmlns:a16="http://schemas.microsoft.com/office/drawing/2014/main" id="{9A1F1053-A6E9-4565-A09F-E6925D6A7EF2}"/>
              </a:ext>
            </a:extLst>
          </p:cNvPr>
          <p:cNvSpPr>
            <a:spLocks noGrp="1"/>
          </p:cNvSpPr>
          <p:nvPr>
            <p:ph idx="1"/>
          </p:nvPr>
        </p:nvSpPr>
        <p:spPr>
          <a:xfrm>
            <a:off x="804997" y="2272143"/>
            <a:ext cx="4706803" cy="3788830"/>
          </a:xfrm>
        </p:spPr>
        <p:txBody>
          <a:bodyPr anchor="ctr">
            <a:normAutofit fontScale="92500" lnSpcReduction="20000"/>
          </a:bodyPr>
          <a:lstStyle/>
          <a:p>
            <a:endParaRPr lang="nl-NL" sz="1700" dirty="0">
              <a:solidFill>
                <a:srgbClr val="000000"/>
              </a:solidFill>
            </a:endParaRPr>
          </a:p>
          <a:p>
            <a:r>
              <a:rPr lang="nl-NL" sz="2000" dirty="0">
                <a:solidFill>
                  <a:srgbClr val="000000"/>
                </a:solidFill>
              </a:rPr>
              <a:t>EXAMEN = MANIER OM MACHT TE LEGITIMEREN</a:t>
            </a:r>
          </a:p>
          <a:p>
            <a:r>
              <a:rPr lang="nl-NL" sz="2000" dirty="0">
                <a:solidFill>
                  <a:srgbClr val="000000"/>
                </a:solidFill>
              </a:rPr>
              <a:t>ROL =  ALS MAGISTRAAT NAMENS KEIZER KOSMISCHE ORDE ALS UITDRUKKING VAN HEMELS MANDAAT TE HANDHAVEN</a:t>
            </a:r>
          </a:p>
          <a:p>
            <a:r>
              <a:rPr lang="nl-NL" sz="2000" dirty="0">
                <a:solidFill>
                  <a:srgbClr val="000000"/>
                </a:solidFill>
              </a:rPr>
              <a:t>AUDIËNTIE KEIZER &gt; SYMBOLISCHE BAND VOOR HET LEVEN </a:t>
            </a:r>
          </a:p>
          <a:p>
            <a:r>
              <a:rPr lang="nl-NL" sz="2000" dirty="0">
                <a:solidFill>
                  <a:srgbClr val="000000"/>
                </a:solidFill>
              </a:rPr>
              <a:t>AFSCHAFFING IS BREUK TUSSEN KEIZER EN SOCIALE ÉLITES</a:t>
            </a:r>
          </a:p>
          <a:p>
            <a:r>
              <a:rPr lang="nl-NL" sz="2000" dirty="0">
                <a:solidFill>
                  <a:srgbClr val="000000"/>
                </a:solidFill>
              </a:rPr>
              <a:t>AFSCHAFFING EXAMEN &gt; KEIZERSCHAP VERLIEST RELEVANTIE VOOR LOKALE, TRADITIONELE ÉLITES . GELDT VOOR IEDEREEN DIE EXAMEN OOIT HEEFT AFGELEGD. </a:t>
            </a:r>
          </a:p>
        </p:txBody>
      </p:sp>
    </p:spTree>
    <p:extLst>
      <p:ext uri="{BB962C8B-B14F-4D97-AF65-F5344CB8AC3E}">
        <p14:creationId xmlns:p14="http://schemas.microsoft.com/office/powerpoint/2010/main" val="398993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24B6BF3-039C-4292-96AC-C1ADEE9BA71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8408"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B0F56A9F-B80F-4FA4-BF01-286E49A4FD5B}"/>
              </a:ext>
            </a:extLst>
          </p:cNvPr>
          <p:cNvSpPr>
            <a:spLocks noGrp="1"/>
          </p:cNvSpPr>
          <p:nvPr>
            <p:ph type="title"/>
          </p:nvPr>
        </p:nvSpPr>
        <p:spPr>
          <a:xfrm>
            <a:off x="804998" y="798445"/>
            <a:ext cx="4803636" cy="1311664"/>
          </a:xfrm>
        </p:spPr>
        <p:txBody>
          <a:bodyPr>
            <a:normAutofit/>
          </a:bodyPr>
          <a:lstStyle/>
          <a:p>
            <a:r>
              <a:rPr lang="nl-NL" dirty="0">
                <a:solidFill>
                  <a:srgbClr val="000000"/>
                </a:solidFill>
              </a:rPr>
              <a:t>EINDE KEIZERRIJK</a:t>
            </a:r>
            <a:br>
              <a:rPr lang="nl-NL" dirty="0">
                <a:solidFill>
                  <a:srgbClr val="000000"/>
                </a:solidFill>
              </a:rPr>
            </a:br>
            <a:endParaRPr lang="nl-NL" dirty="0">
              <a:solidFill>
                <a:srgbClr val="000000"/>
              </a:solidFill>
            </a:endParaRPr>
          </a:p>
        </p:txBody>
      </p:sp>
      <p:sp>
        <p:nvSpPr>
          <p:cNvPr id="3" name="Tijdelijke aanduiding voor inhoud 2">
            <a:extLst>
              <a:ext uri="{FF2B5EF4-FFF2-40B4-BE49-F238E27FC236}">
                <a16:creationId xmlns:a16="http://schemas.microsoft.com/office/drawing/2014/main" id="{24558453-1463-42B5-8804-AA049FC8128C}"/>
              </a:ext>
            </a:extLst>
          </p:cNvPr>
          <p:cNvSpPr>
            <a:spLocks noGrp="1"/>
          </p:cNvSpPr>
          <p:nvPr>
            <p:ph idx="1"/>
          </p:nvPr>
        </p:nvSpPr>
        <p:spPr>
          <a:xfrm>
            <a:off x="804997" y="2272143"/>
            <a:ext cx="4706803" cy="3788830"/>
          </a:xfrm>
        </p:spPr>
        <p:txBody>
          <a:bodyPr anchor="ctr">
            <a:normAutofit lnSpcReduction="10000"/>
          </a:bodyPr>
          <a:lstStyle/>
          <a:p>
            <a:r>
              <a:rPr lang="nl-NL" sz="2000" dirty="0">
                <a:solidFill>
                  <a:srgbClr val="000000"/>
                </a:solidFill>
              </a:rPr>
              <a:t>1908 OVERLIJDEN KEIZER EN KEIZERIN-WEDUWE XICI </a:t>
            </a:r>
          </a:p>
          <a:p>
            <a:r>
              <a:rPr lang="nl-NL" sz="2000" dirty="0">
                <a:solidFill>
                  <a:srgbClr val="000000"/>
                </a:solidFill>
              </a:rPr>
              <a:t>NIEUWE KEIZER PUYI (drie jaar oud). REGENT = PRINS CHUN</a:t>
            </a:r>
          </a:p>
          <a:p>
            <a:r>
              <a:rPr lang="nl-NL" sz="2000" dirty="0">
                <a:solidFill>
                  <a:srgbClr val="000000"/>
                </a:solidFill>
              </a:rPr>
              <a:t>GRONDWET 1908 (NAAR VB. Japan) &gt; MACHT I.P.V. TRADITIONELE MORELE DIMENSIE (Mandaat </a:t>
            </a:r>
            <a:r>
              <a:rPr lang="nl-NL" sz="2000" dirty="0" err="1">
                <a:solidFill>
                  <a:srgbClr val="000000"/>
                </a:solidFill>
              </a:rPr>
              <a:t>vd</a:t>
            </a:r>
            <a:r>
              <a:rPr lang="nl-NL" sz="2000" dirty="0">
                <a:solidFill>
                  <a:srgbClr val="000000"/>
                </a:solidFill>
              </a:rPr>
              <a:t> Hemel).</a:t>
            </a:r>
          </a:p>
          <a:p>
            <a:r>
              <a:rPr lang="nl-NL" sz="2000" dirty="0">
                <a:solidFill>
                  <a:srgbClr val="000000"/>
                </a:solidFill>
              </a:rPr>
              <a:t>OPSTANDEN LOKALE ÉLITES / MUITERIJ </a:t>
            </a:r>
          </a:p>
          <a:p>
            <a:r>
              <a:rPr lang="nl-NL" sz="2000" dirty="0">
                <a:solidFill>
                  <a:srgbClr val="000000"/>
                </a:solidFill>
              </a:rPr>
              <a:t>YUAN SHIKAY WEIGERT MILITAIR OP TE TREDEN</a:t>
            </a:r>
          </a:p>
          <a:p>
            <a:r>
              <a:rPr lang="nl-NL" sz="2000" dirty="0">
                <a:solidFill>
                  <a:srgbClr val="000000"/>
                </a:solidFill>
              </a:rPr>
              <a:t>ONDERHANDELINGEN O.L.V. YUAN SHIKAI &gt; AFTREDEN JANUARI 1912</a:t>
            </a:r>
          </a:p>
        </p:txBody>
      </p:sp>
    </p:spTree>
    <p:extLst>
      <p:ext uri="{BB962C8B-B14F-4D97-AF65-F5344CB8AC3E}">
        <p14:creationId xmlns:p14="http://schemas.microsoft.com/office/powerpoint/2010/main" val="137216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B3F89D-B4D2-4EEA-ABC7-26B7DA0F221F}"/>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dirty="0"/>
              <a:t>Einde keizerrrijk (?)</a:t>
            </a:r>
          </a:p>
        </p:txBody>
      </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mazon.com: Yuan Shikai: A Reappraisal (Contemporary Chinese ...">
            <a:extLst>
              <a:ext uri="{FF2B5EF4-FFF2-40B4-BE49-F238E27FC236}">
                <a16:creationId xmlns:a16="http://schemas.microsoft.com/office/drawing/2014/main" id="{1D303369-768A-4357-B7B7-D5CE9EBAA36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4096"/>
          <a:stretch/>
        </p:blipFill>
        <p:spPr bwMode="auto">
          <a:xfrm>
            <a:off x="733507"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02991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Breedbeeld</PresentationFormat>
  <Paragraphs>176</Paragraphs>
  <Slides>28</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Georgia</vt:lpstr>
      <vt:lpstr>Kantoorthema</vt:lpstr>
      <vt:lpstr>Minicollege 3: Op zoek naar een nieuw politiek systeem</vt:lpstr>
      <vt:lpstr>Centrale vraag: 2. Waardoor ontstond de Volksrepubliek China (1912-1949)? </vt:lpstr>
      <vt:lpstr>LAATSTE DYNASTIE</vt:lpstr>
      <vt:lpstr>Bokser’opstand’</vt:lpstr>
      <vt:lpstr>Bokseropstand als laatste kans …</vt:lpstr>
      <vt:lpstr>Reactie</vt:lpstr>
      <vt:lpstr>Examensysteem en ondergang keizerrijk</vt:lpstr>
      <vt:lpstr>EINDE KEIZERRIJK </vt:lpstr>
      <vt:lpstr>Einde keizerrrijk (?)</vt:lpstr>
      <vt:lpstr>SUN YATSEN</vt:lpstr>
      <vt:lpstr>PowerPoint-presentatie</vt:lpstr>
      <vt:lpstr>Drie Volksprincipes</vt:lpstr>
      <vt:lpstr>Chiang Kai-shek</vt:lpstr>
      <vt:lpstr>Chiang Kai-shek</vt:lpstr>
      <vt:lpstr>‘Strijdende staten’</vt:lpstr>
      <vt:lpstr>4 MEI BEWEGING</vt:lpstr>
      <vt:lpstr>RUSSISCHE REVOLUTIE 1917</vt:lpstr>
      <vt:lpstr> CHINESE COMMUNISME</vt:lpstr>
      <vt:lpstr>‘EEN ZIEKTE VAN DE HUID EN   EEN ZIEKTE VAN HET HART’</vt:lpstr>
      <vt:lpstr>1E VERENIGD FRONT 1924 -1927</vt:lpstr>
      <vt:lpstr>PowerPoint-presentatie</vt:lpstr>
      <vt:lpstr>JAPANSE BEZETTING</vt:lpstr>
      <vt:lpstr>JAPAN</vt:lpstr>
      <vt:lpstr>2E VERENIGD FRONT 1937 - 1941</vt:lpstr>
      <vt:lpstr>PowerPoint-presentatie</vt:lpstr>
      <vt:lpstr>PowerPoint-presentatie</vt:lpstr>
      <vt:lpstr>Burgeroorlog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Minicollege 3: Op zoek naar een nieuw politiek systeem</dc:title>
  <dc:creator>Zon Theo van</dc:creator>
  <cp:lastModifiedBy>Niels Reessink</cp:lastModifiedBy>
  <cp:revision>17</cp:revision>
  <dcterms:created xsi:type="dcterms:W3CDTF">2020-09-29T19:09:49Z</dcterms:created>
  <dcterms:modified xsi:type="dcterms:W3CDTF">2022-04-12T17:02:20Z</dcterms:modified>
</cp:coreProperties>
</file>