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28" r:id="rId2"/>
    <p:sldId id="492" r:id="rId3"/>
    <p:sldId id="527" r:id="rId4"/>
    <p:sldId id="531" r:id="rId5"/>
    <p:sldId id="469" r:id="rId6"/>
    <p:sldId id="470" r:id="rId7"/>
    <p:sldId id="475" r:id="rId8"/>
    <p:sldId id="524" r:id="rId9"/>
    <p:sldId id="462" r:id="rId10"/>
    <p:sldId id="494" r:id="rId11"/>
    <p:sldId id="542" r:id="rId12"/>
    <p:sldId id="546" r:id="rId13"/>
    <p:sldId id="532" r:id="rId14"/>
    <p:sldId id="495" r:id="rId15"/>
    <p:sldId id="464" r:id="rId16"/>
    <p:sldId id="496" r:id="rId17"/>
    <p:sldId id="534" r:id="rId18"/>
    <p:sldId id="498" r:id="rId19"/>
    <p:sldId id="499" r:id="rId20"/>
    <p:sldId id="500" r:id="rId21"/>
    <p:sldId id="535" r:id="rId22"/>
    <p:sldId id="502" r:id="rId23"/>
    <p:sldId id="503" r:id="rId24"/>
    <p:sldId id="504" r:id="rId25"/>
    <p:sldId id="537" r:id="rId26"/>
    <p:sldId id="526" r:id="rId27"/>
    <p:sldId id="263" r:id="rId28"/>
    <p:sldId id="261" r:id="rId29"/>
    <p:sldId id="507" r:id="rId30"/>
    <p:sldId id="539" r:id="rId31"/>
    <p:sldId id="508" r:id="rId32"/>
    <p:sldId id="510" r:id="rId33"/>
    <p:sldId id="511" r:id="rId34"/>
    <p:sldId id="540" r:id="rId35"/>
    <p:sldId id="541" r:id="rId36"/>
    <p:sldId id="489" r:id="rId37"/>
    <p:sldId id="545" r:id="rId38"/>
    <p:sldId id="490" r:id="rId39"/>
    <p:sldId id="491" r:id="rId40"/>
    <p:sldId id="483" r:id="rId41"/>
    <p:sldId id="518" r:id="rId42"/>
    <p:sldId id="458" r:id="rId43"/>
    <p:sldId id="523" r:id="rId44"/>
    <p:sldId id="543" r:id="rId45"/>
    <p:sldId id="484" r:id="rId4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o van Zon" initials="TvZ" lastIdx="1" clrIdx="0">
    <p:extLst>
      <p:ext uri="{19B8F6BF-5375-455C-9EA6-DF929625EA0E}">
        <p15:presenceInfo xmlns:p15="http://schemas.microsoft.com/office/powerpoint/2012/main" userId="S::Theo.vanZon@han.nl::5db74d96-9c76-4d36-a688-56fdaa9182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6AB8A-851C-4F96-AEE4-B2E67B14610A}" type="datetimeFigureOut">
              <a:rPr lang="nl-NL" smtClean="0"/>
              <a:t>22-9-2021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39493-538A-4EEE-B79B-757F5955D6A2}" type="slidenum">
              <a:rPr lang="nl-NL" smtClean="0"/>
              <a:t>‹nr.›</a:t>
            </a:fld>
            <a:endParaRPr lang="nl-NL"/>
          </a:p>
        </p:txBody>
      </p:sp>
    </p:spTree>
    <p:extLst>
      <p:ext uri="{BB962C8B-B14F-4D97-AF65-F5344CB8AC3E}">
        <p14:creationId xmlns:p14="http://schemas.microsoft.com/office/powerpoint/2010/main" val="2627919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1949 the German philosopher Karl Theodor Jaspers coined the phrase “</a:t>
            </a:r>
            <a:r>
              <a:rPr lang="en-US" sz="1200" b="0" i="0" kern="1200" dirty="0" err="1">
                <a:solidFill>
                  <a:schemeClr val="tx1"/>
                </a:solidFill>
                <a:effectLst/>
                <a:latin typeface="+mn-lt"/>
                <a:ea typeface="+mn-ea"/>
                <a:cs typeface="+mn-cs"/>
              </a:rPr>
              <a:t>Achsenzeit</a:t>
            </a:r>
            <a:r>
              <a:rPr lang="en-US" sz="1200" b="0" i="0" kern="1200" dirty="0">
                <a:solidFill>
                  <a:schemeClr val="tx1"/>
                </a:solidFill>
                <a:effectLst/>
                <a:latin typeface="+mn-lt"/>
                <a:ea typeface="+mn-ea"/>
                <a:cs typeface="+mn-cs"/>
              </a:rPr>
              <a:t>” (“Axial Age” or “Axis age” in English) to describe a time between approximately 900–200 BCE when “</a:t>
            </a:r>
            <a:r>
              <a:rPr lang="en-US" sz="1200" b="0" i="1" kern="1200" dirty="0">
                <a:solidFill>
                  <a:schemeClr val="tx1"/>
                </a:solidFill>
                <a:effectLst/>
                <a:latin typeface="+mn-lt"/>
                <a:ea typeface="+mn-ea"/>
                <a:cs typeface="+mn-cs"/>
              </a:rPr>
              <a:t>The spiritual foundations of humanity were laid simultaneously and independently and these are the foundations upon which humanity still subsists today</a:t>
            </a:r>
            <a:r>
              <a:rPr lang="en-US" sz="1200" b="0" i="0" kern="1200" dirty="0">
                <a:solidFill>
                  <a:schemeClr val="tx1"/>
                </a:solidFill>
                <a:effectLst/>
                <a:latin typeface="+mn-lt"/>
                <a:ea typeface="+mn-ea"/>
                <a:cs typeface="+mn-cs"/>
              </a:rPr>
              <a:t>.”</a:t>
            </a:r>
            <a:endParaRPr lang="nl-NL" dirty="0"/>
          </a:p>
          <a:p>
            <a:endParaRPr lang="nl-NL" dirty="0"/>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3</a:t>
            </a:fld>
            <a:endParaRPr lang="nl-NL"/>
          </a:p>
        </p:txBody>
      </p:sp>
    </p:spTree>
    <p:extLst>
      <p:ext uri="{BB962C8B-B14F-4D97-AF65-F5344CB8AC3E}">
        <p14:creationId xmlns:p14="http://schemas.microsoft.com/office/powerpoint/2010/main" val="738102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Baggini, p. 207 </a:t>
            </a:r>
          </a:p>
          <a:p>
            <a:r>
              <a:rPr lang="nl-NL" dirty="0"/>
              <a:t>Verfijningen / aanvullingen</a:t>
            </a:r>
          </a:p>
          <a:p>
            <a:endParaRPr lang="nl-NL" dirty="0"/>
          </a:p>
          <a:p>
            <a:r>
              <a:rPr lang="nl-NL" dirty="0"/>
              <a:t>Mandaat van de Hemel</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28</a:t>
            </a:fld>
            <a:endParaRPr lang="nl-NL"/>
          </a:p>
        </p:txBody>
      </p:sp>
    </p:spTree>
    <p:extLst>
      <p:ext uri="{BB962C8B-B14F-4D97-AF65-F5344CB8AC3E}">
        <p14:creationId xmlns:p14="http://schemas.microsoft.com/office/powerpoint/2010/main" val="141712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Confucianisme = westers denken</a:t>
            </a:r>
          </a:p>
          <a:p>
            <a:endParaRPr lang="nl-NL" dirty="0"/>
          </a:p>
          <a:p>
            <a:r>
              <a:rPr lang="nl-NL" dirty="0"/>
              <a:t>China: school van Ru (</a:t>
            </a:r>
            <a:r>
              <a:rPr lang="nl-NL" dirty="0" err="1"/>
              <a:t>Rujia</a:t>
            </a:r>
            <a:r>
              <a:rPr lang="nl-NL" dirty="0"/>
              <a:t>). De school van de geleerde man. Ru = geleerde man. </a:t>
            </a:r>
            <a:r>
              <a:rPr lang="nl-NL" dirty="0" err="1"/>
              <a:t>Jia</a:t>
            </a:r>
            <a:r>
              <a:rPr lang="nl-NL" dirty="0"/>
              <a:t> = huis / familie. De school is niet aan een persoon gebonden.</a:t>
            </a:r>
          </a:p>
          <a:p>
            <a:r>
              <a:rPr lang="nl-NL" dirty="0"/>
              <a:t>Gelaagdheid.</a:t>
            </a:r>
          </a:p>
          <a:p>
            <a:endParaRPr lang="nl-NL" dirty="0"/>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29</a:t>
            </a:fld>
            <a:endParaRPr lang="nl-NL"/>
          </a:p>
        </p:txBody>
      </p:sp>
    </p:spTree>
    <p:extLst>
      <p:ext uri="{BB962C8B-B14F-4D97-AF65-F5344CB8AC3E}">
        <p14:creationId xmlns:p14="http://schemas.microsoft.com/office/powerpoint/2010/main" val="6176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Wasserstrom</a:t>
            </a:r>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33</a:t>
            </a:fld>
            <a:endParaRPr lang="nl-NL"/>
          </a:p>
        </p:txBody>
      </p:sp>
    </p:spTree>
    <p:extLst>
      <p:ext uri="{BB962C8B-B14F-4D97-AF65-F5344CB8AC3E}">
        <p14:creationId xmlns:p14="http://schemas.microsoft.com/office/powerpoint/2010/main" val="4196665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2019 Confucius tentoonstelling in Nationaal Museum</a:t>
            </a:r>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35</a:t>
            </a:fld>
            <a:endParaRPr lang="nl-NL"/>
          </a:p>
        </p:txBody>
      </p:sp>
    </p:spTree>
    <p:extLst>
      <p:ext uri="{BB962C8B-B14F-4D97-AF65-F5344CB8AC3E}">
        <p14:creationId xmlns:p14="http://schemas.microsoft.com/office/powerpoint/2010/main" val="3377413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Kissinger On China</a:t>
            </a:r>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37</a:t>
            </a:fld>
            <a:endParaRPr lang="nl-NL"/>
          </a:p>
        </p:txBody>
      </p:sp>
    </p:spTree>
    <p:extLst>
      <p:ext uri="{BB962C8B-B14F-4D97-AF65-F5344CB8AC3E}">
        <p14:creationId xmlns:p14="http://schemas.microsoft.com/office/powerpoint/2010/main" val="2625922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38</a:t>
            </a:fld>
            <a:endParaRPr lang="nl-NL"/>
          </a:p>
        </p:txBody>
      </p:sp>
    </p:spTree>
    <p:extLst>
      <p:ext uri="{BB962C8B-B14F-4D97-AF65-F5344CB8AC3E}">
        <p14:creationId xmlns:p14="http://schemas.microsoft.com/office/powerpoint/2010/main" val="1548450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 </a:t>
            </a:r>
            <a:r>
              <a:rPr lang="nl-NL" dirty="0" err="1"/>
              <a:t>Slaughnessy</a:t>
            </a:r>
            <a:r>
              <a:rPr lang="nl-NL" dirty="0"/>
              <a:t>, p. </a:t>
            </a:r>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39</a:t>
            </a:fld>
            <a:endParaRPr lang="nl-NL"/>
          </a:p>
        </p:txBody>
      </p:sp>
    </p:spTree>
    <p:extLst>
      <p:ext uri="{BB962C8B-B14F-4D97-AF65-F5344CB8AC3E}">
        <p14:creationId xmlns:p14="http://schemas.microsoft.com/office/powerpoint/2010/main" val="2344769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Vgl. met Confucianisme. Een maatschappij is al mislukt als er wetten aan te pas moeten komen om goed gedrag op te leggen.  </a:t>
            </a:r>
          </a:p>
          <a:p>
            <a:endParaRPr lang="nl-NL" dirty="0"/>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40</a:t>
            </a:fld>
            <a:endParaRPr lang="nl-NL"/>
          </a:p>
        </p:txBody>
      </p:sp>
    </p:spTree>
    <p:extLst>
      <p:ext uri="{BB962C8B-B14F-4D97-AF65-F5344CB8AC3E}">
        <p14:creationId xmlns:p14="http://schemas.microsoft.com/office/powerpoint/2010/main" val="109526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Duurzaam tegenwicht</a:t>
            </a:r>
          </a:p>
          <a:p>
            <a:r>
              <a:rPr lang="nl-NL" dirty="0"/>
              <a:t>Harmonie niet door deugdzaamheid, voorbeeldgedrag</a:t>
            </a:r>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41</a:t>
            </a:fld>
            <a:endParaRPr lang="nl-NL"/>
          </a:p>
        </p:txBody>
      </p:sp>
    </p:spTree>
    <p:extLst>
      <p:ext uri="{BB962C8B-B14F-4D97-AF65-F5344CB8AC3E}">
        <p14:creationId xmlns:p14="http://schemas.microsoft.com/office/powerpoint/2010/main" val="105409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CONFUCIANISME DOMINANT IN KEIZERLIJK BESTUUR IN HAN DYNASTIE</a:t>
            </a:r>
          </a:p>
          <a:p>
            <a:r>
              <a:rPr lang="nl-NL" dirty="0"/>
              <a:t>INVLOED LEGALISME IS BLIJVEND</a:t>
            </a:r>
          </a:p>
          <a:p>
            <a:endParaRPr lang="nl-NL" dirty="0"/>
          </a:p>
          <a:p>
            <a:r>
              <a:rPr lang="nl-NL" dirty="0"/>
              <a:t>WAI Ru </a:t>
            </a:r>
            <a:r>
              <a:rPr lang="nl-NL" dirty="0" err="1"/>
              <a:t>nei</a:t>
            </a:r>
            <a:r>
              <a:rPr lang="nl-NL" dirty="0"/>
              <a:t> Fa</a:t>
            </a:r>
          </a:p>
          <a:p>
            <a:endParaRPr lang="nl-NL" dirty="0"/>
          </a:p>
        </p:txBody>
      </p:sp>
      <p:sp>
        <p:nvSpPr>
          <p:cNvPr id="4" name="Tijdelijke aanduiding voor dianummer 3"/>
          <p:cNvSpPr>
            <a:spLocks noGrp="1"/>
          </p:cNvSpPr>
          <p:nvPr>
            <p:ph type="sldNum" sz="quarter" idx="5"/>
          </p:nvPr>
        </p:nvSpPr>
        <p:spPr/>
        <p:txBody>
          <a:bodyPr/>
          <a:lstStyle/>
          <a:p>
            <a:fld id="{9941CC5E-6AD5-4C24-8B10-DBCC89FE0461}" type="slidenum">
              <a:rPr lang="nl-NL" smtClean="0"/>
              <a:t>42</a:t>
            </a:fld>
            <a:endParaRPr lang="nl-NL"/>
          </a:p>
        </p:txBody>
      </p:sp>
    </p:spTree>
    <p:extLst>
      <p:ext uri="{BB962C8B-B14F-4D97-AF65-F5344CB8AC3E}">
        <p14:creationId xmlns:p14="http://schemas.microsoft.com/office/powerpoint/2010/main" val="56091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4</a:t>
            </a:fld>
            <a:endParaRPr lang="nl-NL"/>
          </a:p>
        </p:txBody>
      </p:sp>
    </p:spTree>
    <p:extLst>
      <p:ext uri="{BB962C8B-B14F-4D97-AF65-F5344CB8AC3E}">
        <p14:creationId xmlns:p14="http://schemas.microsoft.com/office/powerpoint/2010/main" val="146525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https://www.amnesty.nl/actueel/de-doodstraf-in-2017-aantal-executies-en-doodvonnissen-wereldwijd-omlaag</a:t>
            </a:r>
          </a:p>
        </p:txBody>
      </p:sp>
      <p:sp>
        <p:nvSpPr>
          <p:cNvPr id="4" name="Tijdelijke aanduiding voor dianummer 3"/>
          <p:cNvSpPr>
            <a:spLocks noGrp="1"/>
          </p:cNvSpPr>
          <p:nvPr>
            <p:ph type="sldNum" sz="quarter" idx="5"/>
          </p:nvPr>
        </p:nvSpPr>
        <p:spPr/>
        <p:txBody>
          <a:bodyPr/>
          <a:lstStyle/>
          <a:p>
            <a:fld id="{6F459498-49DC-49FC-AB58-F20217330396}" type="slidenum">
              <a:rPr lang="nl-NL" smtClean="0"/>
              <a:t>43</a:t>
            </a:fld>
            <a:endParaRPr lang="nl-NL"/>
          </a:p>
        </p:txBody>
      </p:sp>
    </p:spTree>
    <p:extLst>
      <p:ext uri="{BB962C8B-B14F-4D97-AF65-F5344CB8AC3E}">
        <p14:creationId xmlns:p14="http://schemas.microsoft.com/office/powerpoint/2010/main" val="538512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Mabhubani</a:t>
            </a:r>
            <a:r>
              <a:rPr lang="nl-NL" dirty="0"/>
              <a:t>, 160</a:t>
            </a:r>
          </a:p>
          <a:p>
            <a:r>
              <a:rPr lang="nl-NL" dirty="0"/>
              <a:t>Mao Zedong bewonderaar van </a:t>
            </a:r>
            <a:r>
              <a:rPr lang="nl-NL" dirty="0" err="1"/>
              <a:t>legalisten</a:t>
            </a:r>
            <a:r>
              <a:rPr lang="nl-NL" dirty="0"/>
              <a:t> en eerste keizer p.132</a:t>
            </a:r>
          </a:p>
          <a:p>
            <a:endParaRPr lang="nl-NL" dirty="0"/>
          </a:p>
          <a:p>
            <a:endParaRPr lang="nl-NL" dirty="0"/>
          </a:p>
          <a:p>
            <a:endParaRPr lang="nl-NL" dirty="0"/>
          </a:p>
          <a:p>
            <a:r>
              <a:rPr lang="nl-NL" dirty="0"/>
              <a:t>Een amorele wetenschap van staatkunde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44</a:t>
            </a:fld>
            <a:endParaRPr lang="nl-NL"/>
          </a:p>
        </p:txBody>
      </p:sp>
    </p:spTree>
    <p:extLst>
      <p:ext uri="{BB962C8B-B14F-4D97-AF65-F5344CB8AC3E}">
        <p14:creationId xmlns:p14="http://schemas.microsoft.com/office/powerpoint/2010/main" val="853516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DGA 22042021</a:t>
            </a:r>
          </a:p>
          <a:p>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45</a:t>
            </a:fld>
            <a:endParaRPr lang="nl-NL"/>
          </a:p>
        </p:txBody>
      </p:sp>
    </p:spTree>
    <p:extLst>
      <p:ext uri="{BB962C8B-B14F-4D97-AF65-F5344CB8AC3E}">
        <p14:creationId xmlns:p14="http://schemas.microsoft.com/office/powerpoint/2010/main" val="373515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https://www.slideshare.net/bbednars/shang-china-culture</a:t>
            </a:r>
          </a:p>
          <a:p>
            <a:r>
              <a:rPr lang="en-US" sz="1200" b="0" i="0" kern="1200" dirty="0">
                <a:solidFill>
                  <a:schemeClr val="tx1"/>
                </a:solidFill>
                <a:effectLst/>
                <a:latin typeface="+mn-lt"/>
                <a:ea typeface="+mn-ea"/>
                <a:cs typeface="+mn-cs"/>
              </a:rPr>
              <a:t>Ancestor worship was also very important to the Shang. It was thought that the success of crops and the health and well being of people were based on the happiness of dead ancestors. If the ancestors of a family were pleased, life for that family would be prosperous. If the spirits were not pleased however, great tragedies could occur.</a:t>
            </a:r>
            <a:endParaRPr lang="nl-NL" dirty="0"/>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8</a:t>
            </a:fld>
            <a:endParaRPr lang="nl-NL"/>
          </a:p>
        </p:txBody>
      </p:sp>
    </p:spTree>
    <p:extLst>
      <p:ext uri="{BB962C8B-B14F-4D97-AF65-F5344CB8AC3E}">
        <p14:creationId xmlns:p14="http://schemas.microsoft.com/office/powerpoint/2010/main" val="136611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u="sng" dirty="0" err="1"/>
              <a:t>Zhou</a:t>
            </a:r>
            <a:r>
              <a:rPr lang="nl-NL" sz="1200" dirty="0"/>
              <a:t> (ca. 1045 -256 v.Chr.) : </a:t>
            </a:r>
          </a:p>
          <a:p>
            <a:pPr marL="0" indent="0">
              <a:buNone/>
            </a:pPr>
            <a:r>
              <a:rPr lang="nl-NL" sz="1200" dirty="0"/>
              <a:t>- Hemel (</a:t>
            </a:r>
            <a:r>
              <a:rPr lang="nl-NL" sz="1200" dirty="0" err="1"/>
              <a:t>Tian</a:t>
            </a:r>
            <a:r>
              <a:rPr lang="nl-NL" sz="1200" dirty="0"/>
              <a:t>) als hoogste macht. Volgen van de wil en de macht van de Hemel. Verlaten door de Hemel = einde politieke macht.</a:t>
            </a:r>
          </a:p>
          <a:p>
            <a:pPr>
              <a:buFontTx/>
              <a:buChar char="-"/>
            </a:pPr>
            <a:r>
              <a:rPr lang="nl-NL" sz="1200" dirty="0"/>
              <a:t>Hertog van </a:t>
            </a:r>
            <a:r>
              <a:rPr lang="nl-NL" sz="1200" dirty="0" err="1"/>
              <a:t>Zhou</a:t>
            </a:r>
            <a:r>
              <a:rPr lang="nl-NL" sz="1200" dirty="0"/>
              <a:t>: model heerser. Confucius: Gouden eeuw: alles onder de Hemel verenigd onder de Zoon van de Hemel. </a:t>
            </a:r>
          </a:p>
          <a:p>
            <a:r>
              <a:rPr lang="nl-NL" dirty="0"/>
              <a:t>De Hemel (</a:t>
            </a:r>
            <a:r>
              <a:rPr lang="nl-NL" dirty="0" err="1"/>
              <a:t>Tian</a:t>
            </a:r>
            <a:r>
              <a:rPr lang="nl-NL" dirty="0"/>
              <a:t>) hoogste macht &gt; </a:t>
            </a:r>
          </a:p>
          <a:p>
            <a:pPr marL="0"/>
            <a:r>
              <a:rPr lang="nl-NL" dirty="0"/>
              <a:t>Hemels Mandaat</a:t>
            </a:r>
          </a:p>
          <a:p>
            <a:pPr marL="0"/>
            <a:r>
              <a:rPr lang="nl-NL" dirty="0"/>
              <a:t>Confuciaanse klassieken, p.12</a:t>
            </a:r>
          </a:p>
          <a:p>
            <a:pPr>
              <a:buFontTx/>
              <a:buChar char="-"/>
            </a:pPr>
            <a:endParaRPr lang="nl-NL" sz="1200" dirty="0"/>
          </a:p>
          <a:p>
            <a:endParaRPr lang="nl-NL" dirty="0"/>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9</a:t>
            </a:fld>
            <a:endParaRPr lang="nl-NL"/>
          </a:p>
        </p:txBody>
      </p:sp>
    </p:spTree>
    <p:extLst>
      <p:ext uri="{BB962C8B-B14F-4D97-AF65-F5344CB8AC3E}">
        <p14:creationId xmlns:p14="http://schemas.microsoft.com/office/powerpoint/2010/main" val="379761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https://humanjourney.us/ideas-that-shaped-our-modern-world-section/axial-age-religions-china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YAN, QI,WEI,ZHAO,HANN,QIN, CHU</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10</a:t>
            </a:fld>
            <a:endParaRPr lang="nl-NL"/>
          </a:p>
        </p:txBody>
      </p:sp>
    </p:spTree>
    <p:extLst>
      <p:ext uri="{BB962C8B-B14F-4D97-AF65-F5344CB8AC3E}">
        <p14:creationId xmlns:p14="http://schemas.microsoft.com/office/powerpoint/2010/main" val="263738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https://fairbank.fas.harvard.edu/infographic-how-the-ccp-rules-a-guide-to-chinas-leaders-of-party-and-state/</a:t>
            </a:r>
          </a:p>
          <a:p>
            <a:r>
              <a:rPr lang="nl-NL" dirty="0" err="1"/>
              <a:t>Xi</a:t>
            </a:r>
            <a:r>
              <a:rPr lang="nl-NL" dirty="0"/>
              <a:t> </a:t>
            </a:r>
            <a:r>
              <a:rPr lang="nl-NL" dirty="0" err="1"/>
              <a:t>Jingping</a:t>
            </a:r>
            <a:r>
              <a:rPr lang="nl-NL" dirty="0"/>
              <a:t>: Secretaris-Generaal CCP, president VRC, Opperbevelhebber PLA.</a:t>
            </a:r>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11</a:t>
            </a:fld>
            <a:endParaRPr lang="nl-NL"/>
          </a:p>
        </p:txBody>
      </p:sp>
    </p:spTree>
    <p:extLst>
      <p:ext uri="{BB962C8B-B14F-4D97-AF65-F5344CB8AC3E}">
        <p14:creationId xmlns:p14="http://schemas.microsoft.com/office/powerpoint/2010/main" val="10368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13</a:t>
            </a:fld>
            <a:endParaRPr lang="nl-NL"/>
          </a:p>
        </p:txBody>
      </p:sp>
    </p:spTree>
    <p:extLst>
      <p:ext uri="{BB962C8B-B14F-4D97-AF65-F5344CB8AC3E}">
        <p14:creationId xmlns:p14="http://schemas.microsoft.com/office/powerpoint/2010/main" val="386515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WU = CHAOS / GEWELD WEN = HARMONIE         VGL 19 E EEUW / CHINA NA 1979</a:t>
            </a:r>
          </a:p>
        </p:txBody>
      </p:sp>
      <p:sp>
        <p:nvSpPr>
          <p:cNvPr id="4" name="Tijdelijke aanduiding voor dianummer 3"/>
          <p:cNvSpPr>
            <a:spLocks noGrp="1"/>
          </p:cNvSpPr>
          <p:nvPr>
            <p:ph type="sldNum" sz="quarter" idx="5"/>
          </p:nvPr>
        </p:nvSpPr>
        <p:spPr/>
        <p:txBody>
          <a:bodyPr/>
          <a:lstStyle/>
          <a:p>
            <a:fld id="{24A39493-538A-4EEE-B79B-757F5955D6A2}" type="slidenum">
              <a:rPr lang="nl-NL" smtClean="0"/>
              <a:t>18</a:t>
            </a:fld>
            <a:endParaRPr lang="nl-NL"/>
          </a:p>
        </p:txBody>
      </p:sp>
    </p:spTree>
    <p:extLst>
      <p:ext uri="{BB962C8B-B14F-4D97-AF65-F5344CB8AC3E}">
        <p14:creationId xmlns:p14="http://schemas.microsoft.com/office/powerpoint/2010/main" val="294471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1" kern="1200" dirty="0">
                <a:solidFill>
                  <a:schemeClr val="tx1"/>
                </a:solidFill>
                <a:effectLst/>
                <a:latin typeface="+mn-lt"/>
                <a:ea typeface="+mn-ea"/>
                <a:cs typeface="+mn-cs"/>
              </a:rPr>
              <a:t>Mrs. </a:t>
            </a:r>
            <a:r>
              <a:rPr lang="en-US" sz="1200" b="0" i="1" kern="1200" dirty="0" err="1">
                <a:solidFill>
                  <a:schemeClr val="tx1"/>
                </a:solidFill>
                <a:effectLst/>
                <a:latin typeface="+mn-lt"/>
                <a:ea typeface="+mn-ea"/>
                <a:cs typeface="+mn-cs"/>
              </a:rPr>
              <a:t>Xuefei</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Knoester</a:t>
            </a:r>
            <a:r>
              <a:rPr lang="en-US" sz="1200" b="0" i="1" kern="1200" dirty="0">
                <a:solidFill>
                  <a:schemeClr val="tx1"/>
                </a:solidFill>
                <a:effectLst/>
                <a:latin typeface="+mn-lt"/>
                <a:ea typeface="+mn-ea"/>
                <a:cs typeface="+mn-cs"/>
              </a:rPr>
              <a:t>-Cao, Director of GCI, was hosting </a:t>
            </a:r>
            <a:r>
              <a:rPr lang="en-US" sz="1200" b="0" i="1" kern="1200">
                <a:solidFill>
                  <a:schemeClr val="tx1"/>
                </a:solidFill>
                <a:effectLst/>
                <a:latin typeface="+mn-lt"/>
                <a:ea typeface="+mn-ea"/>
                <a:cs typeface="+mn-cs"/>
              </a:rPr>
              <a:t>the celebration. </a:t>
            </a:r>
            <a:endParaRPr lang="nl-NL" dirty="0"/>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27</a:t>
            </a:fld>
            <a:endParaRPr lang="nl-NL"/>
          </a:p>
        </p:txBody>
      </p:sp>
    </p:spTree>
    <p:extLst>
      <p:ext uri="{BB962C8B-B14F-4D97-AF65-F5344CB8AC3E}">
        <p14:creationId xmlns:p14="http://schemas.microsoft.com/office/powerpoint/2010/main" val="275796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33C8C-4B13-4326-AEB4-5F7029C02F0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DAAC4BA-6EB9-43A4-8A9F-F0164C0F4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11AC36E-CAD0-4365-9505-ACEA882F1EFE}"/>
              </a:ext>
            </a:extLst>
          </p:cNvPr>
          <p:cNvSpPr>
            <a:spLocks noGrp="1"/>
          </p:cNvSpPr>
          <p:nvPr>
            <p:ph type="dt" sz="half" idx="10"/>
          </p:nvPr>
        </p:nvSpPr>
        <p:spPr/>
        <p:txBody>
          <a:bodyPr/>
          <a:lstStyle/>
          <a:p>
            <a:fld id="{0854F8DE-F00C-450F-9DBC-924FC0B80371}"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6894FD0E-BCBD-44CF-83A5-E646E9C1CA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7E0AA0-ECEB-4787-9908-56AFF59472FC}"/>
              </a:ext>
            </a:extLst>
          </p:cNvPr>
          <p:cNvSpPr>
            <a:spLocks noGrp="1"/>
          </p:cNvSpPr>
          <p:nvPr>
            <p:ph type="sldNum" sz="quarter" idx="12"/>
          </p:nvPr>
        </p:nvSpPr>
        <p:spPr/>
        <p:txBody>
          <a:bodyPr/>
          <a:lstStyle/>
          <a:p>
            <a:fld id="{9B7DFCD5-C775-4C8D-B403-D251AF851F99}" type="slidenum">
              <a:rPr lang="nl-NL" smtClean="0"/>
              <a:t>‹nr.›</a:t>
            </a:fld>
            <a:endParaRPr lang="nl-NL"/>
          </a:p>
        </p:txBody>
      </p:sp>
    </p:spTree>
    <p:extLst>
      <p:ext uri="{BB962C8B-B14F-4D97-AF65-F5344CB8AC3E}">
        <p14:creationId xmlns:p14="http://schemas.microsoft.com/office/powerpoint/2010/main" val="342625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D534F-4ABD-4D2F-B018-2DEDC83D24B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104953A-C815-4EED-BECB-C2A1029A267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DCE5F2-7C0C-4567-B768-BC4834DEAD05}"/>
              </a:ext>
            </a:extLst>
          </p:cNvPr>
          <p:cNvSpPr>
            <a:spLocks noGrp="1"/>
          </p:cNvSpPr>
          <p:nvPr>
            <p:ph type="dt" sz="half" idx="10"/>
          </p:nvPr>
        </p:nvSpPr>
        <p:spPr/>
        <p:txBody>
          <a:bodyPr/>
          <a:lstStyle/>
          <a:p>
            <a:fld id="{0854F8DE-F00C-450F-9DBC-924FC0B80371}"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1CECDE05-081A-457A-90DF-2F322FF10E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BA5E161-9110-4F76-92D3-E6B0C42A1CF6}"/>
              </a:ext>
            </a:extLst>
          </p:cNvPr>
          <p:cNvSpPr>
            <a:spLocks noGrp="1"/>
          </p:cNvSpPr>
          <p:nvPr>
            <p:ph type="sldNum" sz="quarter" idx="12"/>
          </p:nvPr>
        </p:nvSpPr>
        <p:spPr/>
        <p:txBody>
          <a:bodyPr/>
          <a:lstStyle/>
          <a:p>
            <a:fld id="{9B7DFCD5-C775-4C8D-B403-D251AF851F99}" type="slidenum">
              <a:rPr lang="nl-NL" smtClean="0"/>
              <a:t>‹nr.›</a:t>
            </a:fld>
            <a:endParaRPr lang="nl-NL"/>
          </a:p>
        </p:txBody>
      </p:sp>
    </p:spTree>
    <p:extLst>
      <p:ext uri="{BB962C8B-B14F-4D97-AF65-F5344CB8AC3E}">
        <p14:creationId xmlns:p14="http://schemas.microsoft.com/office/powerpoint/2010/main" val="165612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EA5A541-5088-4865-9368-27E66351BB6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6D67420-4EE9-4A2B-9A3F-1D7C116B8CB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92568A-C6F7-4098-8AC1-4F1ACBFECBD6}"/>
              </a:ext>
            </a:extLst>
          </p:cNvPr>
          <p:cNvSpPr>
            <a:spLocks noGrp="1"/>
          </p:cNvSpPr>
          <p:nvPr>
            <p:ph type="dt" sz="half" idx="10"/>
          </p:nvPr>
        </p:nvSpPr>
        <p:spPr/>
        <p:txBody>
          <a:bodyPr/>
          <a:lstStyle/>
          <a:p>
            <a:fld id="{0854F8DE-F00C-450F-9DBC-924FC0B80371}"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5EECC6CD-526D-4E3E-B8CA-1E7EDB09AD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10468B8-A3A0-41A2-9EA2-1704F3023309}"/>
              </a:ext>
            </a:extLst>
          </p:cNvPr>
          <p:cNvSpPr>
            <a:spLocks noGrp="1"/>
          </p:cNvSpPr>
          <p:nvPr>
            <p:ph type="sldNum" sz="quarter" idx="12"/>
          </p:nvPr>
        </p:nvSpPr>
        <p:spPr/>
        <p:txBody>
          <a:bodyPr/>
          <a:lstStyle/>
          <a:p>
            <a:fld id="{9B7DFCD5-C775-4C8D-B403-D251AF851F99}" type="slidenum">
              <a:rPr lang="nl-NL" smtClean="0"/>
              <a:t>‹nr.›</a:t>
            </a:fld>
            <a:endParaRPr lang="nl-NL"/>
          </a:p>
        </p:txBody>
      </p:sp>
    </p:spTree>
    <p:extLst>
      <p:ext uri="{BB962C8B-B14F-4D97-AF65-F5344CB8AC3E}">
        <p14:creationId xmlns:p14="http://schemas.microsoft.com/office/powerpoint/2010/main" val="301638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3853C-8B13-45BA-8944-35CEDE63DDC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F7552FE-C844-4EA2-A0E2-03C2966134C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768D87-3921-4BC5-8A2A-5C7BD4E0ACF6}"/>
              </a:ext>
            </a:extLst>
          </p:cNvPr>
          <p:cNvSpPr>
            <a:spLocks noGrp="1"/>
          </p:cNvSpPr>
          <p:nvPr>
            <p:ph type="dt" sz="half" idx="10"/>
          </p:nvPr>
        </p:nvSpPr>
        <p:spPr/>
        <p:txBody>
          <a:bodyPr/>
          <a:lstStyle/>
          <a:p>
            <a:fld id="{0854F8DE-F00C-450F-9DBC-924FC0B80371}"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CA26CECF-5E14-464D-986F-CE2DF890EB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2A151C-7161-4659-9C58-801388A58493}"/>
              </a:ext>
            </a:extLst>
          </p:cNvPr>
          <p:cNvSpPr>
            <a:spLocks noGrp="1"/>
          </p:cNvSpPr>
          <p:nvPr>
            <p:ph type="sldNum" sz="quarter" idx="12"/>
          </p:nvPr>
        </p:nvSpPr>
        <p:spPr/>
        <p:txBody>
          <a:bodyPr/>
          <a:lstStyle/>
          <a:p>
            <a:fld id="{9B7DFCD5-C775-4C8D-B403-D251AF851F99}" type="slidenum">
              <a:rPr lang="nl-NL" smtClean="0"/>
              <a:t>‹nr.›</a:t>
            </a:fld>
            <a:endParaRPr lang="nl-NL"/>
          </a:p>
        </p:txBody>
      </p:sp>
    </p:spTree>
    <p:extLst>
      <p:ext uri="{BB962C8B-B14F-4D97-AF65-F5344CB8AC3E}">
        <p14:creationId xmlns:p14="http://schemas.microsoft.com/office/powerpoint/2010/main" val="278862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3A4338-1099-4F3E-B9C8-9F334512F0F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6264416-7358-4FA2-9E24-F14A5B2E55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7C53A8E-467A-4859-9832-2F9637A93EC1}"/>
              </a:ext>
            </a:extLst>
          </p:cNvPr>
          <p:cNvSpPr>
            <a:spLocks noGrp="1"/>
          </p:cNvSpPr>
          <p:nvPr>
            <p:ph type="dt" sz="half" idx="10"/>
          </p:nvPr>
        </p:nvSpPr>
        <p:spPr/>
        <p:txBody>
          <a:bodyPr/>
          <a:lstStyle/>
          <a:p>
            <a:fld id="{0854F8DE-F00C-450F-9DBC-924FC0B80371}"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7FFFB4BD-0180-4EAC-9F6C-F9C1852C6E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4EBDF0-83BA-45AA-A7DB-18DE9E462DF1}"/>
              </a:ext>
            </a:extLst>
          </p:cNvPr>
          <p:cNvSpPr>
            <a:spLocks noGrp="1"/>
          </p:cNvSpPr>
          <p:nvPr>
            <p:ph type="sldNum" sz="quarter" idx="12"/>
          </p:nvPr>
        </p:nvSpPr>
        <p:spPr/>
        <p:txBody>
          <a:bodyPr/>
          <a:lstStyle/>
          <a:p>
            <a:fld id="{9B7DFCD5-C775-4C8D-B403-D251AF851F99}" type="slidenum">
              <a:rPr lang="nl-NL" smtClean="0"/>
              <a:t>‹nr.›</a:t>
            </a:fld>
            <a:endParaRPr lang="nl-NL"/>
          </a:p>
        </p:txBody>
      </p:sp>
    </p:spTree>
    <p:extLst>
      <p:ext uri="{BB962C8B-B14F-4D97-AF65-F5344CB8AC3E}">
        <p14:creationId xmlns:p14="http://schemas.microsoft.com/office/powerpoint/2010/main" val="376301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1E79F-62F0-444D-B1A8-52DB88D18DB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8B5C2F7-D495-421D-BB6A-3231795B7BF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576057E-DA3F-4C83-9CB4-C837702EE6B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5C86F9-CF95-4544-90F7-917E7CB817D5}"/>
              </a:ext>
            </a:extLst>
          </p:cNvPr>
          <p:cNvSpPr>
            <a:spLocks noGrp="1"/>
          </p:cNvSpPr>
          <p:nvPr>
            <p:ph type="dt" sz="half" idx="10"/>
          </p:nvPr>
        </p:nvSpPr>
        <p:spPr/>
        <p:txBody>
          <a:bodyPr/>
          <a:lstStyle/>
          <a:p>
            <a:fld id="{0854F8DE-F00C-450F-9DBC-924FC0B80371}" type="datetimeFigureOut">
              <a:rPr lang="nl-NL" smtClean="0"/>
              <a:t>22-9-2021</a:t>
            </a:fld>
            <a:endParaRPr lang="nl-NL"/>
          </a:p>
        </p:txBody>
      </p:sp>
      <p:sp>
        <p:nvSpPr>
          <p:cNvPr id="6" name="Tijdelijke aanduiding voor voettekst 5">
            <a:extLst>
              <a:ext uri="{FF2B5EF4-FFF2-40B4-BE49-F238E27FC236}">
                <a16:creationId xmlns:a16="http://schemas.microsoft.com/office/drawing/2014/main" id="{E0C82E90-1ADE-48DF-AC84-C5A7F727D7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3D151B7-6E6F-4CC7-A09B-E208C5DC11BA}"/>
              </a:ext>
            </a:extLst>
          </p:cNvPr>
          <p:cNvSpPr>
            <a:spLocks noGrp="1"/>
          </p:cNvSpPr>
          <p:nvPr>
            <p:ph type="sldNum" sz="quarter" idx="12"/>
          </p:nvPr>
        </p:nvSpPr>
        <p:spPr/>
        <p:txBody>
          <a:bodyPr/>
          <a:lstStyle/>
          <a:p>
            <a:fld id="{9B7DFCD5-C775-4C8D-B403-D251AF851F99}" type="slidenum">
              <a:rPr lang="nl-NL" smtClean="0"/>
              <a:t>‹nr.›</a:t>
            </a:fld>
            <a:endParaRPr lang="nl-NL"/>
          </a:p>
        </p:txBody>
      </p:sp>
    </p:spTree>
    <p:extLst>
      <p:ext uri="{BB962C8B-B14F-4D97-AF65-F5344CB8AC3E}">
        <p14:creationId xmlns:p14="http://schemas.microsoft.com/office/powerpoint/2010/main" val="146826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3277B-8C4C-4FCE-9D43-6FE9BC2515A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447CB22-0343-401F-9DD9-35E021B5A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8264A54-3328-4180-87BB-B7CE5BAC899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1DFB628-B2AD-4ED8-9FB5-9591EB3A54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78B13EE-ABEC-4A53-A31C-2BEDBD5D96C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72927DD-F894-42A7-998E-023386DBC497}"/>
              </a:ext>
            </a:extLst>
          </p:cNvPr>
          <p:cNvSpPr>
            <a:spLocks noGrp="1"/>
          </p:cNvSpPr>
          <p:nvPr>
            <p:ph type="dt" sz="half" idx="10"/>
          </p:nvPr>
        </p:nvSpPr>
        <p:spPr/>
        <p:txBody>
          <a:bodyPr/>
          <a:lstStyle/>
          <a:p>
            <a:fld id="{0854F8DE-F00C-450F-9DBC-924FC0B80371}" type="datetimeFigureOut">
              <a:rPr lang="nl-NL" smtClean="0"/>
              <a:t>22-9-2021</a:t>
            </a:fld>
            <a:endParaRPr lang="nl-NL"/>
          </a:p>
        </p:txBody>
      </p:sp>
      <p:sp>
        <p:nvSpPr>
          <p:cNvPr id="8" name="Tijdelijke aanduiding voor voettekst 7">
            <a:extLst>
              <a:ext uri="{FF2B5EF4-FFF2-40B4-BE49-F238E27FC236}">
                <a16:creationId xmlns:a16="http://schemas.microsoft.com/office/drawing/2014/main" id="{EB3EDE62-10C3-4DFC-805B-AFCC4159EA0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87C782E-190D-401C-8110-656D61001EF2}"/>
              </a:ext>
            </a:extLst>
          </p:cNvPr>
          <p:cNvSpPr>
            <a:spLocks noGrp="1"/>
          </p:cNvSpPr>
          <p:nvPr>
            <p:ph type="sldNum" sz="quarter" idx="12"/>
          </p:nvPr>
        </p:nvSpPr>
        <p:spPr/>
        <p:txBody>
          <a:bodyPr/>
          <a:lstStyle/>
          <a:p>
            <a:fld id="{9B7DFCD5-C775-4C8D-B403-D251AF851F99}" type="slidenum">
              <a:rPr lang="nl-NL" smtClean="0"/>
              <a:t>‹nr.›</a:t>
            </a:fld>
            <a:endParaRPr lang="nl-NL"/>
          </a:p>
        </p:txBody>
      </p:sp>
    </p:spTree>
    <p:extLst>
      <p:ext uri="{BB962C8B-B14F-4D97-AF65-F5344CB8AC3E}">
        <p14:creationId xmlns:p14="http://schemas.microsoft.com/office/powerpoint/2010/main" val="27578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209E9-3A13-4DF7-B4EC-97EE2D19271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2758822-3894-4080-BC4B-3B6B3B447FA5}"/>
              </a:ext>
            </a:extLst>
          </p:cNvPr>
          <p:cNvSpPr>
            <a:spLocks noGrp="1"/>
          </p:cNvSpPr>
          <p:nvPr>
            <p:ph type="dt" sz="half" idx="10"/>
          </p:nvPr>
        </p:nvSpPr>
        <p:spPr/>
        <p:txBody>
          <a:bodyPr/>
          <a:lstStyle/>
          <a:p>
            <a:fld id="{0854F8DE-F00C-450F-9DBC-924FC0B80371}" type="datetimeFigureOut">
              <a:rPr lang="nl-NL" smtClean="0"/>
              <a:t>22-9-2021</a:t>
            </a:fld>
            <a:endParaRPr lang="nl-NL"/>
          </a:p>
        </p:txBody>
      </p:sp>
      <p:sp>
        <p:nvSpPr>
          <p:cNvPr id="4" name="Tijdelijke aanduiding voor voettekst 3">
            <a:extLst>
              <a:ext uri="{FF2B5EF4-FFF2-40B4-BE49-F238E27FC236}">
                <a16:creationId xmlns:a16="http://schemas.microsoft.com/office/drawing/2014/main" id="{C65CEEDC-3762-4142-B0F6-3EC20E9269B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3855A81-5CF7-4987-AF5D-8E54AF664229}"/>
              </a:ext>
            </a:extLst>
          </p:cNvPr>
          <p:cNvSpPr>
            <a:spLocks noGrp="1"/>
          </p:cNvSpPr>
          <p:nvPr>
            <p:ph type="sldNum" sz="quarter" idx="12"/>
          </p:nvPr>
        </p:nvSpPr>
        <p:spPr/>
        <p:txBody>
          <a:bodyPr/>
          <a:lstStyle/>
          <a:p>
            <a:fld id="{9B7DFCD5-C775-4C8D-B403-D251AF851F99}" type="slidenum">
              <a:rPr lang="nl-NL" smtClean="0"/>
              <a:t>‹nr.›</a:t>
            </a:fld>
            <a:endParaRPr lang="nl-NL"/>
          </a:p>
        </p:txBody>
      </p:sp>
    </p:spTree>
    <p:extLst>
      <p:ext uri="{BB962C8B-B14F-4D97-AF65-F5344CB8AC3E}">
        <p14:creationId xmlns:p14="http://schemas.microsoft.com/office/powerpoint/2010/main" val="80887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9452D37-6C71-4047-BA09-75FC4657B62B}"/>
              </a:ext>
            </a:extLst>
          </p:cNvPr>
          <p:cNvSpPr>
            <a:spLocks noGrp="1"/>
          </p:cNvSpPr>
          <p:nvPr>
            <p:ph type="dt" sz="half" idx="10"/>
          </p:nvPr>
        </p:nvSpPr>
        <p:spPr/>
        <p:txBody>
          <a:bodyPr/>
          <a:lstStyle/>
          <a:p>
            <a:fld id="{0854F8DE-F00C-450F-9DBC-924FC0B80371}" type="datetimeFigureOut">
              <a:rPr lang="nl-NL" smtClean="0"/>
              <a:t>22-9-2021</a:t>
            </a:fld>
            <a:endParaRPr lang="nl-NL"/>
          </a:p>
        </p:txBody>
      </p:sp>
      <p:sp>
        <p:nvSpPr>
          <p:cNvPr id="3" name="Tijdelijke aanduiding voor voettekst 2">
            <a:extLst>
              <a:ext uri="{FF2B5EF4-FFF2-40B4-BE49-F238E27FC236}">
                <a16:creationId xmlns:a16="http://schemas.microsoft.com/office/drawing/2014/main" id="{7BDE8ED3-BC22-4F0A-8B4B-F15C33EE73E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17ECE60-AB4B-40DC-85BF-D403CB52712A}"/>
              </a:ext>
            </a:extLst>
          </p:cNvPr>
          <p:cNvSpPr>
            <a:spLocks noGrp="1"/>
          </p:cNvSpPr>
          <p:nvPr>
            <p:ph type="sldNum" sz="quarter" idx="12"/>
          </p:nvPr>
        </p:nvSpPr>
        <p:spPr/>
        <p:txBody>
          <a:bodyPr/>
          <a:lstStyle/>
          <a:p>
            <a:fld id="{9B7DFCD5-C775-4C8D-B403-D251AF851F99}" type="slidenum">
              <a:rPr lang="nl-NL" smtClean="0"/>
              <a:t>‹nr.›</a:t>
            </a:fld>
            <a:endParaRPr lang="nl-NL"/>
          </a:p>
        </p:txBody>
      </p:sp>
    </p:spTree>
    <p:extLst>
      <p:ext uri="{BB962C8B-B14F-4D97-AF65-F5344CB8AC3E}">
        <p14:creationId xmlns:p14="http://schemas.microsoft.com/office/powerpoint/2010/main" val="211731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6A1C6-4631-46EE-B783-92CA75E8A9B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86DB88D-E463-43A0-B55C-AB3098E8B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38D0D4B-A599-4734-8F31-3470604C1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F19C8A-2CAC-4492-9C80-E51BB37908B2}"/>
              </a:ext>
            </a:extLst>
          </p:cNvPr>
          <p:cNvSpPr>
            <a:spLocks noGrp="1"/>
          </p:cNvSpPr>
          <p:nvPr>
            <p:ph type="dt" sz="half" idx="10"/>
          </p:nvPr>
        </p:nvSpPr>
        <p:spPr/>
        <p:txBody>
          <a:bodyPr/>
          <a:lstStyle/>
          <a:p>
            <a:fld id="{0854F8DE-F00C-450F-9DBC-924FC0B80371}" type="datetimeFigureOut">
              <a:rPr lang="nl-NL" smtClean="0"/>
              <a:t>22-9-2021</a:t>
            </a:fld>
            <a:endParaRPr lang="nl-NL"/>
          </a:p>
        </p:txBody>
      </p:sp>
      <p:sp>
        <p:nvSpPr>
          <p:cNvPr id="6" name="Tijdelijke aanduiding voor voettekst 5">
            <a:extLst>
              <a:ext uri="{FF2B5EF4-FFF2-40B4-BE49-F238E27FC236}">
                <a16:creationId xmlns:a16="http://schemas.microsoft.com/office/drawing/2014/main" id="{230C6F27-70AE-44A2-A84E-678EE1A2FD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7A06F8-44F4-4706-89B5-1D290FC8A7DB}"/>
              </a:ext>
            </a:extLst>
          </p:cNvPr>
          <p:cNvSpPr>
            <a:spLocks noGrp="1"/>
          </p:cNvSpPr>
          <p:nvPr>
            <p:ph type="sldNum" sz="quarter" idx="12"/>
          </p:nvPr>
        </p:nvSpPr>
        <p:spPr/>
        <p:txBody>
          <a:bodyPr/>
          <a:lstStyle/>
          <a:p>
            <a:fld id="{9B7DFCD5-C775-4C8D-B403-D251AF851F99}" type="slidenum">
              <a:rPr lang="nl-NL" smtClean="0"/>
              <a:t>‹nr.›</a:t>
            </a:fld>
            <a:endParaRPr lang="nl-NL"/>
          </a:p>
        </p:txBody>
      </p:sp>
    </p:spTree>
    <p:extLst>
      <p:ext uri="{BB962C8B-B14F-4D97-AF65-F5344CB8AC3E}">
        <p14:creationId xmlns:p14="http://schemas.microsoft.com/office/powerpoint/2010/main" val="379279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869D0-B78C-449B-B9FD-28FD7829304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58C70CA-76A3-49CA-AA07-0B9FAF4AE9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DA4338D-C420-445D-8DC6-4A2A084D3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668889-66EB-4C6B-97FD-20D2746D6364}"/>
              </a:ext>
            </a:extLst>
          </p:cNvPr>
          <p:cNvSpPr>
            <a:spLocks noGrp="1"/>
          </p:cNvSpPr>
          <p:nvPr>
            <p:ph type="dt" sz="half" idx="10"/>
          </p:nvPr>
        </p:nvSpPr>
        <p:spPr/>
        <p:txBody>
          <a:bodyPr/>
          <a:lstStyle/>
          <a:p>
            <a:fld id="{0854F8DE-F00C-450F-9DBC-924FC0B80371}" type="datetimeFigureOut">
              <a:rPr lang="nl-NL" smtClean="0"/>
              <a:t>22-9-2021</a:t>
            </a:fld>
            <a:endParaRPr lang="nl-NL"/>
          </a:p>
        </p:txBody>
      </p:sp>
      <p:sp>
        <p:nvSpPr>
          <p:cNvPr id="6" name="Tijdelijke aanduiding voor voettekst 5">
            <a:extLst>
              <a:ext uri="{FF2B5EF4-FFF2-40B4-BE49-F238E27FC236}">
                <a16:creationId xmlns:a16="http://schemas.microsoft.com/office/drawing/2014/main" id="{CE72A4C6-079F-4539-B2E6-6837A3C5FA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DC94B47-6F18-4823-9106-5057323A9869}"/>
              </a:ext>
            </a:extLst>
          </p:cNvPr>
          <p:cNvSpPr>
            <a:spLocks noGrp="1"/>
          </p:cNvSpPr>
          <p:nvPr>
            <p:ph type="sldNum" sz="quarter" idx="12"/>
          </p:nvPr>
        </p:nvSpPr>
        <p:spPr/>
        <p:txBody>
          <a:bodyPr/>
          <a:lstStyle/>
          <a:p>
            <a:fld id="{9B7DFCD5-C775-4C8D-B403-D251AF851F99}" type="slidenum">
              <a:rPr lang="nl-NL" smtClean="0"/>
              <a:t>‹nr.›</a:t>
            </a:fld>
            <a:endParaRPr lang="nl-NL"/>
          </a:p>
        </p:txBody>
      </p:sp>
    </p:spTree>
    <p:extLst>
      <p:ext uri="{BB962C8B-B14F-4D97-AF65-F5344CB8AC3E}">
        <p14:creationId xmlns:p14="http://schemas.microsoft.com/office/powerpoint/2010/main" val="66727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53A137D-6BCE-4E09-85F3-82F2C7BB7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DD12E6C-90FE-4F29-8FCB-3B3E1CD0A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D24902-8553-424E-8972-9B587594BD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4F8DE-F00C-450F-9DBC-924FC0B80371}"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4309B243-D489-4B47-AD44-BF0D8BBED4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4629576-3099-4542-9E99-F8A38BEAE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DFCD5-C775-4C8D-B403-D251AF851F99}" type="slidenum">
              <a:rPr lang="nl-NL" smtClean="0"/>
              <a:t>‹nr.›</a:t>
            </a:fld>
            <a:endParaRPr lang="nl-NL"/>
          </a:p>
        </p:txBody>
      </p:sp>
    </p:spTree>
    <p:extLst>
      <p:ext uri="{BB962C8B-B14F-4D97-AF65-F5344CB8AC3E}">
        <p14:creationId xmlns:p14="http://schemas.microsoft.com/office/powerpoint/2010/main" val="4246420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BA2E50-AD33-4F95-9478-3123E201C45F}"/>
              </a:ext>
            </a:extLst>
          </p:cNvPr>
          <p:cNvSpPr>
            <a:spLocks noGrp="1"/>
          </p:cNvSpPr>
          <p:nvPr>
            <p:ph type="ctrTitle" idx="4294967295"/>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2. CHINA’S AXIALE PERIODE</a:t>
            </a:r>
          </a:p>
        </p:txBody>
      </p:sp>
      <p:sp>
        <p:nvSpPr>
          <p:cNvPr id="3" name="Ondertitel 2">
            <a:extLst>
              <a:ext uri="{FF2B5EF4-FFF2-40B4-BE49-F238E27FC236}">
                <a16:creationId xmlns:a16="http://schemas.microsoft.com/office/drawing/2014/main" id="{692773FD-EE98-4C70-9177-366A16B10A37}"/>
              </a:ext>
            </a:extLst>
          </p:cNvPr>
          <p:cNvSpPr>
            <a:spLocks noGrp="1"/>
          </p:cNvSpPr>
          <p:nvPr>
            <p:ph type="subTitle" idx="4294967295"/>
          </p:nvPr>
        </p:nvSpPr>
        <p:spPr>
          <a:xfrm>
            <a:off x="638882" y="4631161"/>
            <a:ext cx="3571810" cy="1559327"/>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ZN 23092021</a:t>
            </a:r>
          </a:p>
        </p:txBody>
      </p:sp>
      <p:sp>
        <p:nvSpPr>
          <p:cNvPr id="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nderd bloemen – De Groene Amsterdammer">
            <a:extLst>
              <a:ext uri="{FF2B5EF4-FFF2-40B4-BE49-F238E27FC236}">
                <a16:creationId xmlns:a16="http://schemas.microsoft.com/office/drawing/2014/main" id="{54591AD6-45CB-4075-A178-9DBD6F3328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2317" y="640080"/>
            <a:ext cx="4078574"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531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Arc 7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el 1">
            <a:extLst>
              <a:ext uri="{FF2B5EF4-FFF2-40B4-BE49-F238E27FC236}">
                <a16:creationId xmlns:a16="http://schemas.microsoft.com/office/drawing/2014/main" id="{DF568CF7-560D-4D36-921E-3F01D94E73A4}"/>
              </a:ext>
            </a:extLst>
          </p:cNvPr>
          <p:cNvSpPr>
            <a:spLocks noGrp="1"/>
          </p:cNvSpPr>
          <p:nvPr>
            <p:ph type="title"/>
          </p:nvPr>
        </p:nvSpPr>
        <p:spPr>
          <a:xfrm>
            <a:off x="838200" y="365125"/>
            <a:ext cx="10515599" cy="1325563"/>
          </a:xfrm>
        </p:spPr>
        <p:txBody>
          <a:bodyPr>
            <a:normAutofit/>
          </a:bodyPr>
          <a:lstStyle/>
          <a:p>
            <a:r>
              <a:rPr lang="nl-NL" dirty="0"/>
              <a:t>STRIJDENDE STATEN (481-221 v.Chr.):</a:t>
            </a:r>
          </a:p>
        </p:txBody>
      </p:sp>
      <p:sp>
        <p:nvSpPr>
          <p:cNvPr id="3" name="Tijdelijke aanduiding voor inhoud 2">
            <a:extLst>
              <a:ext uri="{FF2B5EF4-FFF2-40B4-BE49-F238E27FC236}">
                <a16:creationId xmlns:a16="http://schemas.microsoft.com/office/drawing/2014/main" id="{AD40AD5F-7CA7-4240-9009-4D8DBFF22F5A}"/>
              </a:ext>
            </a:extLst>
          </p:cNvPr>
          <p:cNvSpPr>
            <a:spLocks noGrp="1"/>
          </p:cNvSpPr>
          <p:nvPr>
            <p:ph idx="1"/>
          </p:nvPr>
        </p:nvSpPr>
        <p:spPr>
          <a:xfrm>
            <a:off x="838200" y="1825625"/>
            <a:ext cx="5393361" cy="4351338"/>
          </a:xfrm>
        </p:spPr>
        <p:txBody>
          <a:bodyPr>
            <a:normAutofit fontScale="85000" lnSpcReduction="10000"/>
          </a:bodyPr>
          <a:lstStyle/>
          <a:p>
            <a:pPr marL="0" indent="0">
              <a:buNone/>
            </a:pPr>
            <a:r>
              <a:rPr lang="nl-NL" sz="3200" dirty="0"/>
              <a:t>De kunst van de oorlogsvoering  (Sunzi bing fa)</a:t>
            </a:r>
          </a:p>
          <a:p>
            <a:pPr>
              <a:buFontTx/>
              <a:buChar char="-"/>
            </a:pPr>
            <a:r>
              <a:rPr lang="nl-NL" sz="3200" dirty="0"/>
              <a:t>OORLOG</a:t>
            </a:r>
          </a:p>
          <a:p>
            <a:pPr>
              <a:buFontTx/>
              <a:buChar char="-"/>
            </a:pPr>
            <a:r>
              <a:rPr lang="nl-NL" sz="3200" dirty="0"/>
              <a:t>STAAT</a:t>
            </a:r>
          </a:p>
          <a:p>
            <a:pPr>
              <a:buFontTx/>
              <a:buChar char="-"/>
            </a:pPr>
            <a:r>
              <a:rPr lang="nl-NL" sz="3200" dirty="0"/>
              <a:t>ÉÉN HEERSER &gt; </a:t>
            </a:r>
          </a:p>
          <a:p>
            <a:pPr marL="0" indent="0">
              <a:buNone/>
            </a:pPr>
            <a:r>
              <a:rPr lang="nl-NL" sz="3200" dirty="0"/>
              <a:t>   - efficiënt bestuur m.b.v.</a:t>
            </a:r>
            <a:br>
              <a:rPr lang="nl-NL" sz="3200" dirty="0"/>
            </a:br>
            <a:r>
              <a:rPr lang="nl-NL" sz="3200" dirty="0"/>
              <a:t>     hofhouding / bureaucraten</a:t>
            </a:r>
            <a:br>
              <a:rPr lang="nl-NL" sz="3200" dirty="0"/>
            </a:br>
            <a:r>
              <a:rPr lang="nl-NL" sz="3200" dirty="0"/>
              <a:t>     die </a:t>
            </a:r>
          </a:p>
          <a:p>
            <a:pPr marL="0" indent="0">
              <a:buNone/>
            </a:pPr>
            <a:r>
              <a:rPr lang="nl-NL" sz="3200" dirty="0"/>
              <a:t>   - wil van centrum opleggen aan</a:t>
            </a:r>
            <a:br>
              <a:rPr lang="nl-NL" sz="3200" dirty="0"/>
            </a:br>
            <a:r>
              <a:rPr lang="nl-NL" sz="3200" dirty="0"/>
              <a:t>     iedereen &gt; eenheid/ harmonie.</a:t>
            </a:r>
            <a:br>
              <a:rPr lang="nl-NL" sz="3200" dirty="0"/>
            </a:br>
            <a:r>
              <a:rPr lang="nl-NL" sz="2200" dirty="0"/>
              <a:t>    </a:t>
            </a:r>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Map of China at circa 260 BCE ">
            <a:extLst>
              <a:ext uri="{FF2B5EF4-FFF2-40B4-BE49-F238E27FC236}">
                <a16:creationId xmlns:a16="http://schemas.microsoft.com/office/drawing/2014/main" id="{05F24A71-9914-481C-BC63-5ECFC91A0F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69761" y="1748091"/>
            <a:ext cx="4221597" cy="3969104"/>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18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w the CCP Rules Infographic">
            <a:extLst>
              <a:ext uri="{FF2B5EF4-FFF2-40B4-BE49-F238E27FC236}">
                <a16:creationId xmlns:a16="http://schemas.microsoft.com/office/drawing/2014/main" id="{486BCFD0-7531-413C-87E6-C23C6243DC52}"/>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5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7D5ADD-4FD2-45AD-BBA7-FE894033F355}"/>
              </a:ext>
            </a:extLst>
          </p:cNvPr>
          <p:cNvSpPr>
            <a:spLocks noGrp="1"/>
          </p:cNvSpPr>
          <p:nvPr>
            <p:ph type="title" idx="4294967295"/>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LOTSINSINCT… (?)</a:t>
            </a:r>
          </a:p>
        </p:txBody>
      </p:sp>
      <p:sp>
        <p:nvSpPr>
          <p:cNvPr id="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Destiny Instinct - Sketchplanations">
            <a:extLst>
              <a:ext uri="{FF2B5EF4-FFF2-40B4-BE49-F238E27FC236}">
                <a16:creationId xmlns:a16="http://schemas.microsoft.com/office/drawing/2014/main" id="{3DD88DC4-0CF8-4129-847B-0895D0BE5D1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4987027" y="640080"/>
            <a:ext cx="6549153"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33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BD661E-0E20-441D-A50E-6C5C93665DD4}"/>
              </a:ext>
            </a:extLst>
          </p:cNvPr>
          <p:cNvSpPr>
            <a:spLocks noGrp="1"/>
          </p:cNvSpPr>
          <p:nvPr>
            <p:ph type="title"/>
          </p:nvPr>
        </p:nvSpPr>
        <p:spPr>
          <a:xfrm>
            <a:off x="612648" y="885554"/>
            <a:ext cx="6268770" cy="1145365"/>
          </a:xfrm>
        </p:spPr>
        <p:txBody>
          <a:bodyPr anchor="b">
            <a:normAutofit/>
          </a:bodyPr>
          <a:lstStyle/>
          <a:p>
            <a:r>
              <a:rPr lang="nl-NL" sz="5200" dirty="0"/>
              <a:t>FILOSOFIE:</a:t>
            </a:r>
          </a:p>
        </p:txBody>
      </p:sp>
      <p:sp>
        <p:nvSpPr>
          <p:cNvPr id="75"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7FEBF772-E3CD-43FA-B86C-BBE90C269A7A}"/>
              </a:ext>
            </a:extLst>
          </p:cNvPr>
          <p:cNvSpPr>
            <a:spLocks noGrp="1"/>
          </p:cNvSpPr>
          <p:nvPr>
            <p:ph idx="1"/>
          </p:nvPr>
        </p:nvSpPr>
        <p:spPr>
          <a:xfrm>
            <a:off x="729187" y="3274186"/>
            <a:ext cx="6268770" cy="2825496"/>
          </a:xfrm>
        </p:spPr>
        <p:txBody>
          <a:bodyPr>
            <a:normAutofit fontScale="92500" lnSpcReduction="20000"/>
          </a:bodyPr>
          <a:lstStyle/>
          <a:p>
            <a:pPr marL="0" indent="0">
              <a:buNone/>
            </a:pPr>
            <a:r>
              <a:rPr lang="nl-NL" sz="2400" dirty="0"/>
              <a:t>OORLOG/CHAOS &gt; STREVEN NAAR ORDE / </a:t>
            </a:r>
            <a:r>
              <a:rPr lang="nl-NL" sz="2400" i="1" dirty="0">
                <a:solidFill>
                  <a:srgbClr val="FF0000"/>
                </a:solidFill>
              </a:rPr>
              <a:t>HARMONIE</a:t>
            </a:r>
          </a:p>
          <a:p>
            <a:pPr marL="0" indent="0">
              <a:buNone/>
            </a:pPr>
            <a:endParaRPr lang="nl-NL" sz="2000" dirty="0"/>
          </a:p>
          <a:p>
            <a:pPr marL="0" indent="0">
              <a:buNone/>
            </a:pPr>
            <a:r>
              <a:rPr lang="nl-NL" sz="2400" dirty="0"/>
              <a:t>BASIS CHINESE POLITIEKE SYSTEEM</a:t>
            </a:r>
            <a:r>
              <a:rPr lang="nl-NL" sz="2000" dirty="0"/>
              <a:t>:</a:t>
            </a:r>
          </a:p>
          <a:p>
            <a:pPr marL="0" indent="0">
              <a:buNone/>
            </a:pPr>
            <a:endParaRPr lang="nl-NL" sz="2000" dirty="0"/>
          </a:p>
          <a:p>
            <a:pPr marL="0" indent="0">
              <a:buNone/>
            </a:pPr>
            <a:r>
              <a:rPr lang="nl-NL" sz="2400" dirty="0"/>
              <a:t>FORMATIEVE PERIODE CHINESE FILOSOFIE</a:t>
            </a:r>
          </a:p>
          <a:p>
            <a:pPr marL="0" indent="0">
              <a:buNone/>
            </a:pPr>
            <a:endParaRPr lang="nl-NL" sz="2000" dirty="0"/>
          </a:p>
          <a:p>
            <a:pPr marL="0" indent="0">
              <a:buNone/>
            </a:pPr>
            <a:r>
              <a:rPr lang="nl-NL" sz="2400" dirty="0"/>
              <a:t>FOCUS OP SOCIALE EN POLITIEKE FILOSOFIE</a:t>
            </a:r>
          </a:p>
          <a:p>
            <a:pPr marL="0" indent="0">
              <a:buNone/>
            </a:pPr>
            <a:endParaRPr lang="nl-NL" sz="2000" dirty="0"/>
          </a:p>
          <a:p>
            <a:pPr marL="0" indent="0">
              <a:buNone/>
            </a:pPr>
            <a:endParaRPr lang="nl-NL" sz="1700" dirty="0"/>
          </a:p>
        </p:txBody>
      </p:sp>
      <p:pic>
        <p:nvPicPr>
          <p:cNvPr id="1028" name="Picture 4" descr="The Art of War">
            <a:extLst>
              <a:ext uri="{FF2B5EF4-FFF2-40B4-BE49-F238E27FC236}">
                <a16:creationId xmlns:a16="http://schemas.microsoft.com/office/drawing/2014/main" id="{A729DC3E-6BDA-4BD6-87C4-E02E6BF724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494"/>
          <a:stretch/>
        </p:blipFill>
        <p:spPr bwMode="auto">
          <a:xfrm>
            <a:off x="7684006" y="10"/>
            <a:ext cx="45079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27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 Qin Dynasty terracotta warrior from the tomb of Chinese … | Flickr">
            <a:extLst>
              <a:ext uri="{FF2B5EF4-FFF2-40B4-BE49-F238E27FC236}">
                <a16:creationId xmlns:a16="http://schemas.microsoft.com/office/drawing/2014/main" id="{89D79E12-4ECC-448D-B889-2587E16EF96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4404" r="1" b="5156"/>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5B9A3FCF-6C9D-4424-9DF0-A9F19B3D0D17}"/>
              </a:ext>
            </a:extLst>
          </p:cNvPr>
          <p:cNvSpPr>
            <a:spLocks noGrp="1"/>
          </p:cNvSpPr>
          <p:nvPr>
            <p:ph type="title"/>
          </p:nvPr>
        </p:nvSpPr>
        <p:spPr>
          <a:xfrm>
            <a:off x="804998" y="798445"/>
            <a:ext cx="4803636" cy="1311664"/>
          </a:xfrm>
        </p:spPr>
        <p:txBody>
          <a:bodyPr>
            <a:normAutofit/>
          </a:bodyPr>
          <a:lstStyle/>
          <a:p>
            <a:r>
              <a:rPr lang="nl-NL" dirty="0">
                <a:solidFill>
                  <a:srgbClr val="000000"/>
                </a:solidFill>
              </a:rPr>
              <a:t>QIN (221 – 206 v.Chr.)</a:t>
            </a:r>
          </a:p>
        </p:txBody>
      </p:sp>
      <p:sp>
        <p:nvSpPr>
          <p:cNvPr id="3" name="Tijdelijke aanduiding voor inhoud 2">
            <a:extLst>
              <a:ext uri="{FF2B5EF4-FFF2-40B4-BE49-F238E27FC236}">
                <a16:creationId xmlns:a16="http://schemas.microsoft.com/office/drawing/2014/main" id="{C9D6A760-A926-427F-AC7B-813D1DF5685E}"/>
              </a:ext>
            </a:extLst>
          </p:cNvPr>
          <p:cNvSpPr>
            <a:spLocks noGrp="1"/>
          </p:cNvSpPr>
          <p:nvPr>
            <p:ph idx="1"/>
          </p:nvPr>
        </p:nvSpPr>
        <p:spPr>
          <a:xfrm>
            <a:off x="804997" y="2272143"/>
            <a:ext cx="4706803" cy="3788830"/>
          </a:xfrm>
        </p:spPr>
        <p:txBody>
          <a:bodyPr anchor="ctr">
            <a:normAutofit/>
          </a:bodyPr>
          <a:lstStyle/>
          <a:p>
            <a:r>
              <a:rPr lang="nl-NL" sz="2000" dirty="0">
                <a:solidFill>
                  <a:srgbClr val="000000"/>
                </a:solidFill>
              </a:rPr>
              <a:t>QIN SHIHUANGDI: EERSTE KEIZER VAN QIN</a:t>
            </a:r>
          </a:p>
          <a:p>
            <a:pPr marL="0" indent="0">
              <a:buNone/>
            </a:pPr>
            <a:r>
              <a:rPr lang="nl-NL" sz="2000" dirty="0">
                <a:solidFill>
                  <a:srgbClr val="000000"/>
                </a:solidFill>
              </a:rPr>
              <a:t>   - link tussen Hemel en mens</a:t>
            </a:r>
          </a:p>
          <a:p>
            <a:pPr marL="0" indent="0">
              <a:buNone/>
            </a:pPr>
            <a:r>
              <a:rPr lang="nl-NL" sz="2000" dirty="0">
                <a:solidFill>
                  <a:srgbClr val="000000"/>
                </a:solidFill>
              </a:rPr>
              <a:t>   -belichaming van hoogste macht</a:t>
            </a:r>
          </a:p>
          <a:p>
            <a:pPr marL="0" indent="0">
              <a:buNone/>
            </a:pPr>
            <a:endParaRPr lang="nl-NL" sz="2000" dirty="0">
              <a:solidFill>
                <a:srgbClr val="000000"/>
              </a:solidFill>
            </a:endParaRPr>
          </a:p>
          <a:p>
            <a:pPr marL="0" indent="0">
              <a:buNone/>
            </a:pPr>
            <a:r>
              <a:rPr lang="nl-NL" sz="2000" dirty="0">
                <a:solidFill>
                  <a:srgbClr val="000000"/>
                </a:solidFill>
              </a:rPr>
              <a:t>   - </a:t>
            </a:r>
            <a:r>
              <a:rPr lang="nl-NL" sz="2000" dirty="0">
                <a:solidFill>
                  <a:srgbClr val="FF0000"/>
                </a:solidFill>
              </a:rPr>
              <a:t>LEGALISME</a:t>
            </a:r>
          </a:p>
          <a:p>
            <a:pPr marL="0" indent="0">
              <a:buNone/>
            </a:pPr>
            <a:r>
              <a:rPr lang="nl-NL" sz="2000" dirty="0">
                <a:solidFill>
                  <a:srgbClr val="000000"/>
                </a:solidFill>
              </a:rPr>
              <a:t>   - CENTRALISATIE</a:t>
            </a:r>
          </a:p>
          <a:p>
            <a:pPr marL="0" indent="0">
              <a:buNone/>
            </a:pPr>
            <a:r>
              <a:rPr lang="nl-NL" sz="2000" dirty="0">
                <a:solidFill>
                  <a:srgbClr val="000000"/>
                </a:solidFill>
              </a:rPr>
              <a:t>   - UNIFICATIE (bv. karakterschrift)</a:t>
            </a:r>
          </a:p>
          <a:p>
            <a:pPr marL="0" indent="0">
              <a:buNone/>
            </a:pPr>
            <a:r>
              <a:rPr lang="nl-NL" sz="2000" dirty="0">
                <a:solidFill>
                  <a:srgbClr val="000000"/>
                </a:solidFill>
              </a:rPr>
              <a:t>   - BUREAUCRATIE</a:t>
            </a:r>
          </a:p>
        </p:txBody>
      </p:sp>
    </p:spTree>
    <p:extLst>
      <p:ext uri="{BB962C8B-B14F-4D97-AF65-F5344CB8AC3E}">
        <p14:creationId xmlns:p14="http://schemas.microsoft.com/office/powerpoint/2010/main" val="1721873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015AE64-CE8D-4A67-8B40-6B6F789FA703}"/>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QIN - China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1533ECED-042B-4616-B38E-8ED092319EA3}"/>
              </a:ext>
            </a:extLst>
          </p:cNvPr>
          <p:cNvSpPr>
            <a:spLocks noGrp="1"/>
          </p:cNvSpPr>
          <p:nvPr>
            <p:ph idx="4294967295"/>
          </p:nvPr>
        </p:nvSpPr>
        <p:spPr>
          <a:xfrm>
            <a:off x="838200" y="1825625"/>
            <a:ext cx="10515600" cy="4351338"/>
          </a:xfrm>
        </p:spPr>
        <p:txBody>
          <a:bodyPr vert="horz" lIns="91440" tIns="45720" rIns="91440" bIns="45720" rtlCol="0">
            <a:normAutofit/>
          </a:bodyPr>
          <a:lstStyle/>
          <a:p>
            <a:pPr marL="0"/>
            <a:r>
              <a:rPr lang="nl-NL" dirty="0"/>
              <a:t>Vgl. debat over qin = debat nu: Hoe moet China worden geregeerd? </a:t>
            </a:r>
          </a:p>
          <a:p>
            <a:pPr marL="0" indent="0">
              <a:buNone/>
            </a:pPr>
            <a:endParaRPr lang="nl-NL" dirty="0"/>
          </a:p>
          <a:p>
            <a:pPr marL="0" indent="0">
              <a:buNone/>
            </a:pPr>
            <a:r>
              <a:rPr lang="nl-NL" dirty="0"/>
              <a:t>- Hoe China te regeren?</a:t>
            </a:r>
          </a:p>
          <a:p>
            <a:pPr marL="0" indent="0">
              <a:buNone/>
            </a:pPr>
            <a:r>
              <a:rPr lang="nl-NL" dirty="0"/>
              <a:t>- Hoe veel autonomie voor delen van China?</a:t>
            </a:r>
          </a:p>
          <a:p>
            <a:pPr marL="0" indent="0">
              <a:buNone/>
            </a:pPr>
            <a:r>
              <a:rPr lang="nl-NL" dirty="0"/>
              <a:t>- Wat is de rol van intellectuelen?</a:t>
            </a:r>
          </a:p>
          <a:p>
            <a:pPr marL="0" indent="0">
              <a:buNone/>
            </a:pPr>
            <a:r>
              <a:rPr lang="nl-NL" dirty="0"/>
              <a:t>- Welke middelen geoorloofd op China’s oude, glorieuze positie te    herstellen?</a:t>
            </a:r>
          </a:p>
          <a:p>
            <a:pPr marL="0"/>
            <a:endParaRPr lang="en-US" dirty="0"/>
          </a:p>
        </p:txBody>
      </p:sp>
    </p:spTree>
    <p:extLst>
      <p:ext uri="{BB962C8B-B14F-4D97-AF65-F5344CB8AC3E}">
        <p14:creationId xmlns:p14="http://schemas.microsoft.com/office/powerpoint/2010/main" val="145752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F3D51A-881A-4C87-89F7-728A39AD6E91}"/>
              </a:ext>
            </a:extLst>
          </p:cNvPr>
          <p:cNvSpPr>
            <a:spLocks noGrp="1"/>
          </p:cNvSpPr>
          <p:nvPr>
            <p:ph type="title"/>
          </p:nvPr>
        </p:nvSpPr>
        <p:spPr>
          <a:xfrm>
            <a:off x="572493" y="238539"/>
            <a:ext cx="11018520" cy="1434415"/>
          </a:xfrm>
        </p:spPr>
        <p:txBody>
          <a:bodyPr anchor="b">
            <a:normAutofit/>
          </a:bodyPr>
          <a:lstStyle/>
          <a:p>
            <a:r>
              <a:rPr lang="nl-NL" sz="5400"/>
              <a:t>HAN (206 v.Chr. – 220)</a:t>
            </a:r>
          </a:p>
        </p:txBody>
      </p:sp>
      <p:sp>
        <p:nvSpPr>
          <p:cNvPr id="20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EB5FDDF-3B55-4D9C-B4AE-3A613F0F52F6}"/>
              </a:ext>
            </a:extLst>
          </p:cNvPr>
          <p:cNvSpPr>
            <a:spLocks noGrp="1"/>
          </p:cNvSpPr>
          <p:nvPr>
            <p:ph idx="1"/>
          </p:nvPr>
        </p:nvSpPr>
        <p:spPr>
          <a:xfrm>
            <a:off x="572493" y="2071316"/>
            <a:ext cx="6713552" cy="4119172"/>
          </a:xfrm>
        </p:spPr>
        <p:txBody>
          <a:bodyPr anchor="t">
            <a:normAutofit/>
          </a:bodyPr>
          <a:lstStyle/>
          <a:p>
            <a:pPr marL="0" indent="0">
              <a:buNone/>
            </a:pPr>
            <a:r>
              <a:rPr lang="nl-NL" sz="2400" dirty="0"/>
              <a:t>KEIZER = KOSMOLOGISCH FIGUUR ‘HEMELSZOON’</a:t>
            </a:r>
          </a:p>
          <a:p>
            <a:pPr marL="0" indent="0">
              <a:buNone/>
            </a:pPr>
            <a:endParaRPr lang="nl-NL" sz="2400" dirty="0"/>
          </a:p>
          <a:p>
            <a:pPr>
              <a:buFontTx/>
              <a:buChar char="-"/>
            </a:pPr>
            <a:r>
              <a:rPr lang="nl-NL" sz="2000" dirty="0"/>
              <a:t>MILITAIRE MACHT</a:t>
            </a:r>
          </a:p>
          <a:p>
            <a:pPr>
              <a:buFontTx/>
              <a:buChar char="-"/>
            </a:pPr>
            <a:r>
              <a:rPr lang="nl-NL" sz="2000" dirty="0"/>
              <a:t>LEGITIMATIE &gt; MANDAAT VAN DE HEMEL</a:t>
            </a:r>
          </a:p>
          <a:p>
            <a:pPr>
              <a:buFontTx/>
              <a:buChar char="-"/>
            </a:pPr>
            <a:r>
              <a:rPr lang="nl-NL" sz="2000" dirty="0"/>
              <a:t>LINK TUSSEN HEMEL EN AARDE</a:t>
            </a:r>
          </a:p>
          <a:p>
            <a:pPr>
              <a:buFontTx/>
              <a:buChar char="-"/>
            </a:pPr>
            <a:r>
              <a:rPr lang="nl-NL" sz="2000" dirty="0"/>
              <a:t>STABILITEIT / HARMONIE  VAN ‘ALLES ONDER DE HEMEL’ </a:t>
            </a:r>
          </a:p>
          <a:p>
            <a:pPr marL="0" indent="0">
              <a:buNone/>
            </a:pPr>
            <a:r>
              <a:rPr lang="nl-NL" sz="2000" dirty="0"/>
              <a:t>-   TRIBUUTSTAAT SYSTEEM</a:t>
            </a:r>
          </a:p>
          <a:p>
            <a:pPr marL="0" indent="0">
              <a:buNone/>
            </a:pPr>
            <a:r>
              <a:rPr lang="nl-NL" sz="2000" dirty="0"/>
              <a:t>   </a:t>
            </a:r>
          </a:p>
        </p:txBody>
      </p:sp>
      <p:pic>
        <p:nvPicPr>
          <p:cNvPr id="2050" name="Picture 2" descr="Han dynasty | Definition, Map, Culture, Art, &amp; Facts | Britannica">
            <a:extLst>
              <a:ext uri="{FF2B5EF4-FFF2-40B4-BE49-F238E27FC236}">
                <a16:creationId xmlns:a16="http://schemas.microsoft.com/office/drawing/2014/main" id="{F688DE9A-9443-47B9-B58B-85431BC98E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 r="4943"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0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D82565-B57C-4512-80A4-BD071A78A8C8}"/>
              </a:ext>
            </a:extLst>
          </p:cNvPr>
          <p:cNvSpPr>
            <a:spLocks noGrp="1"/>
          </p:cNvSpPr>
          <p:nvPr>
            <p:ph type="title" idx="4294967295"/>
          </p:nvPr>
        </p:nvSpPr>
        <p:spPr>
          <a:xfrm>
            <a:off x="808638" y="386930"/>
            <a:ext cx="9236700" cy="1188950"/>
          </a:xfrm>
        </p:spPr>
        <p:txBody>
          <a:bodyPr vert="horz" lIns="91440" tIns="45720" rIns="91440" bIns="45720" rtlCol="0" anchor="b">
            <a:normAutofit/>
          </a:bodyPr>
          <a:lstStyle/>
          <a:p>
            <a:r>
              <a:rPr lang="en-US" sz="5400" kern="1200">
                <a:solidFill>
                  <a:schemeClr val="tx1"/>
                </a:solidFill>
                <a:latin typeface="+mj-lt"/>
                <a:ea typeface="+mj-ea"/>
                <a:cs typeface="+mj-cs"/>
              </a:rPr>
              <a:t>HAN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DE8B20C-BBD0-4CD8-A71A-B69B84501B88}"/>
              </a:ext>
            </a:extLst>
          </p:cNvPr>
          <p:cNvSpPr>
            <a:spLocks noGrp="1"/>
          </p:cNvSpPr>
          <p:nvPr>
            <p:ph idx="4294967295"/>
          </p:nvPr>
        </p:nvSpPr>
        <p:spPr>
          <a:xfrm>
            <a:off x="793660" y="2599509"/>
            <a:ext cx="10143668" cy="3435531"/>
          </a:xfrm>
        </p:spPr>
        <p:txBody>
          <a:bodyPr vert="horz" lIns="91440" tIns="45720" rIns="91440" bIns="45720" rtlCol="0" anchor="ctr">
            <a:normAutofit/>
          </a:bodyPr>
          <a:lstStyle/>
          <a:p>
            <a:pPr marL="0"/>
            <a:endParaRPr lang="en-US" sz="2400" dirty="0"/>
          </a:p>
          <a:p>
            <a:r>
              <a:rPr lang="en-US" sz="2400" dirty="0"/>
              <a:t>CENTRALE ROL </a:t>
            </a:r>
            <a:r>
              <a:rPr lang="en-US" sz="2400" dirty="0">
                <a:solidFill>
                  <a:srgbClr val="FF0000"/>
                </a:solidFill>
              </a:rPr>
              <a:t>CONFUCIANISME</a:t>
            </a:r>
            <a:r>
              <a:rPr lang="en-US" sz="2400" dirty="0"/>
              <a:t>:</a:t>
            </a:r>
          </a:p>
          <a:p>
            <a:pPr marL="0" indent="0">
              <a:buNone/>
            </a:pPr>
            <a:r>
              <a:rPr lang="en-US" sz="2400" dirty="0"/>
              <a:t>  - KLASSIEKEN</a:t>
            </a:r>
          </a:p>
          <a:p>
            <a:pPr marL="0" indent="0">
              <a:buNone/>
            </a:pPr>
            <a:r>
              <a:rPr lang="en-US" sz="2400" dirty="0"/>
              <a:t>  - KEIZERLIJKE ACADEMIE &gt; GELEERDE / WIJZE  AMBTENAAR</a:t>
            </a:r>
          </a:p>
          <a:p>
            <a:pPr marL="0" indent="0">
              <a:buNone/>
            </a:pPr>
            <a:r>
              <a:rPr lang="en-US" sz="2400" dirty="0"/>
              <a:t>  - EXAMENS</a:t>
            </a:r>
          </a:p>
          <a:p>
            <a:pPr marL="0" indent="0">
              <a:buNone/>
            </a:pPr>
            <a:r>
              <a:rPr lang="en-US" sz="2400" dirty="0"/>
              <a:t>  - BUREAUCRATIE &gt; MERITOCRATIE </a:t>
            </a:r>
          </a:p>
          <a:p>
            <a:pPr marL="0"/>
            <a:endParaRPr lang="en-US" sz="2400" dirty="0"/>
          </a:p>
          <a:p>
            <a:pPr marL="0"/>
            <a:endParaRPr lang="en-US" sz="2400" dirty="0"/>
          </a:p>
        </p:txBody>
      </p:sp>
    </p:spTree>
    <p:extLst>
      <p:ext uri="{BB962C8B-B14F-4D97-AF65-F5344CB8AC3E}">
        <p14:creationId xmlns:p14="http://schemas.microsoft.com/office/powerpoint/2010/main" val="161386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E05172E-7A73-4C2C-A87F-90CE9D01D7CE}"/>
              </a:ext>
            </a:extLst>
          </p:cNvPr>
          <p:cNvSpPr>
            <a:spLocks noGrp="1"/>
          </p:cNvSpPr>
          <p:nvPr>
            <p:ph type="title"/>
          </p:nvPr>
        </p:nvSpPr>
        <p:spPr>
          <a:xfrm>
            <a:off x="572493" y="238539"/>
            <a:ext cx="11018520" cy="1434415"/>
          </a:xfrm>
        </p:spPr>
        <p:txBody>
          <a:bodyPr anchor="b">
            <a:normAutofit/>
          </a:bodyPr>
          <a:lstStyle/>
          <a:p>
            <a:r>
              <a:rPr lang="nl-NL" sz="4600"/>
              <a:t>‘HET HEMELS MANDAAT IS NIET VOOR ALTIJD’</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AEEB641-F988-415A-A91D-E2720BE1718B}"/>
              </a:ext>
            </a:extLst>
          </p:cNvPr>
          <p:cNvSpPr>
            <a:spLocks noGrp="1"/>
          </p:cNvSpPr>
          <p:nvPr>
            <p:ph idx="1"/>
          </p:nvPr>
        </p:nvSpPr>
        <p:spPr>
          <a:xfrm>
            <a:off x="572493" y="2071316"/>
            <a:ext cx="6713552" cy="4119172"/>
          </a:xfrm>
        </p:spPr>
        <p:txBody>
          <a:bodyPr anchor="t">
            <a:normAutofit/>
          </a:bodyPr>
          <a:lstStyle/>
          <a:p>
            <a:r>
              <a:rPr lang="nl-NL" sz="2200" dirty="0"/>
              <a:t>OPVALLENDE OVEREENKOMSTEN  : WU - WEN</a:t>
            </a:r>
          </a:p>
          <a:p>
            <a:pPr marL="0" indent="0">
              <a:buNone/>
            </a:pPr>
            <a:r>
              <a:rPr lang="nl-NL" sz="2200" dirty="0"/>
              <a:t>   - OPSTAND &gt; NIEUWE DYNASTIE</a:t>
            </a:r>
          </a:p>
          <a:p>
            <a:pPr marL="0" indent="0">
              <a:buNone/>
            </a:pPr>
            <a:r>
              <a:rPr lang="nl-NL" sz="2200" dirty="0"/>
              <a:t>   - VERSTERKING LEGER / ECON. HERVORMINGEN /</a:t>
            </a:r>
            <a:br>
              <a:rPr lang="nl-NL" sz="2200" dirty="0"/>
            </a:br>
            <a:r>
              <a:rPr lang="nl-NL" sz="2200" dirty="0"/>
              <a:t>     VEROVERINGEN</a:t>
            </a:r>
          </a:p>
          <a:p>
            <a:pPr marL="0" indent="0">
              <a:buNone/>
            </a:pPr>
            <a:r>
              <a:rPr lang="nl-NL" sz="2200" dirty="0"/>
              <a:t>   - DESINTEGRATIE / VERSTORING</a:t>
            </a:r>
          </a:p>
          <a:p>
            <a:pPr marL="0" indent="0">
              <a:buNone/>
            </a:pPr>
            <a:r>
              <a:rPr lang="nl-NL" sz="2200" dirty="0"/>
              <a:t>   - OVERSTRETCH / CORRUPTIE / DISSENT / </a:t>
            </a:r>
          </a:p>
          <a:p>
            <a:pPr marL="0" indent="0">
              <a:buNone/>
            </a:pPr>
            <a:r>
              <a:rPr lang="nl-NL" sz="2200" dirty="0"/>
              <a:t>   - VERZWAKKING / MACHTELOOSHEID KEIZER (S)</a:t>
            </a:r>
          </a:p>
          <a:p>
            <a:pPr marL="0" indent="0">
              <a:buNone/>
            </a:pPr>
            <a:r>
              <a:rPr lang="nl-NL" sz="2200" dirty="0"/>
              <a:t>   - NATUURRAMPEN / ONTEVREDENHEID / REBELLIE / </a:t>
            </a:r>
          </a:p>
          <a:p>
            <a:pPr marL="0" indent="0">
              <a:buNone/>
            </a:pPr>
            <a:r>
              <a:rPr lang="nl-NL" sz="2200" dirty="0"/>
              <a:t>   - ONDERGANG DYNASTIE &gt; NIEUWE DYNASTIE</a:t>
            </a:r>
          </a:p>
        </p:txBody>
      </p:sp>
      <p:pic>
        <p:nvPicPr>
          <p:cNvPr id="3074" name="Picture 2" descr="dynastieke-cyclus">
            <a:extLst>
              <a:ext uri="{FF2B5EF4-FFF2-40B4-BE49-F238E27FC236}">
                <a16:creationId xmlns:a16="http://schemas.microsoft.com/office/drawing/2014/main" id="{D87198CA-4091-47C8-993A-8B92E6500C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65" r="1049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585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9C130E-B7A0-418E-8A4A-0C49494D5A9B}"/>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‘KOSMISCHE INVESTITUUR’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10AFAF6-17A7-480E-8708-B3C692350364}"/>
              </a:ext>
            </a:extLst>
          </p:cNvPr>
          <p:cNvSpPr>
            <a:spLocks noGrp="1"/>
          </p:cNvSpPr>
          <p:nvPr>
            <p:ph idx="4294967295"/>
          </p:nvPr>
        </p:nvSpPr>
        <p:spPr>
          <a:xfrm>
            <a:off x="838200" y="1929384"/>
            <a:ext cx="10515600" cy="4251960"/>
          </a:xfrm>
        </p:spPr>
        <p:txBody>
          <a:bodyPr vert="horz" lIns="91440" tIns="45720" rIns="91440" bIns="45720" rtlCol="0">
            <a:normAutofit/>
          </a:bodyPr>
          <a:lstStyle/>
          <a:p>
            <a:r>
              <a:rPr lang="en-US" sz="2200" dirty="0"/>
              <a:t>DYNASTIEKE CYCLUS = NIET ‘IN VERLEDEN’, MAAR MODEL OM</a:t>
            </a:r>
          </a:p>
          <a:p>
            <a:pPr>
              <a:buFontTx/>
              <a:buChar char="-"/>
            </a:pPr>
            <a:r>
              <a:rPr lang="en-US" sz="2200" dirty="0"/>
              <a:t>VERLEDEN TE ANALYSEREN</a:t>
            </a:r>
          </a:p>
          <a:p>
            <a:pPr>
              <a:buFontTx/>
              <a:buChar char="-"/>
            </a:pPr>
            <a:r>
              <a:rPr lang="en-US" sz="2200" dirty="0"/>
              <a:t>MACHT TE CLAIMEN / TE LEGITIMEREN</a:t>
            </a:r>
          </a:p>
          <a:p>
            <a:pPr marL="0"/>
            <a:endParaRPr lang="en-US" sz="2200" dirty="0"/>
          </a:p>
          <a:p>
            <a:r>
              <a:rPr lang="en-US" sz="2200" dirty="0"/>
              <a:t>VAN SHANG NAAR ZHOU &gt; MANDAAT VAN DE HEMEL / TIANG MING</a:t>
            </a:r>
          </a:p>
          <a:p>
            <a:pPr marL="0" indent="0">
              <a:buNone/>
            </a:pPr>
            <a:r>
              <a:rPr lang="en-US" sz="2200" dirty="0"/>
              <a:t>- MANDAAT TE REGEREN AAN  DEUGDZAMERE HEERSERS</a:t>
            </a:r>
          </a:p>
          <a:p>
            <a:pPr marL="0" indent="0">
              <a:buNone/>
            </a:pPr>
            <a:r>
              <a:rPr lang="en-US" sz="2200" dirty="0"/>
              <a:t>- HEMEL = OPPERSTE MORELE RECHTER</a:t>
            </a:r>
          </a:p>
          <a:p>
            <a:pPr marL="0" indent="0">
              <a:buNone/>
            </a:pPr>
            <a:r>
              <a:rPr lang="en-US" sz="2200" dirty="0"/>
              <a:t>- MvdH &gt; POLITIEK CONCEPT OM MACHT TE CLAIMEN / TE</a:t>
            </a:r>
            <a:br>
              <a:rPr lang="en-US" sz="2200" dirty="0"/>
            </a:br>
            <a:r>
              <a:rPr lang="en-US" sz="2200" dirty="0"/>
              <a:t>   LEGITIMEREN</a:t>
            </a:r>
          </a:p>
        </p:txBody>
      </p:sp>
    </p:spTree>
    <p:extLst>
      <p:ext uri="{BB962C8B-B14F-4D97-AF65-F5344CB8AC3E}">
        <p14:creationId xmlns:p14="http://schemas.microsoft.com/office/powerpoint/2010/main" val="391936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EFF88A-540C-4D27-99DE-E5946C9C2F91}"/>
              </a:ext>
            </a:extLst>
          </p:cNvPr>
          <p:cNvSpPr>
            <a:spLocks noGrp="1"/>
          </p:cNvSpPr>
          <p:nvPr>
            <p:ph type="title" idx="4294967295"/>
          </p:nvPr>
        </p:nvSpPr>
        <p:spPr>
          <a:xfrm>
            <a:off x="841248" y="548640"/>
            <a:ext cx="3600860" cy="5431536"/>
          </a:xfrm>
        </p:spPr>
        <p:txBody>
          <a:bodyPr vert="horz" lIns="91440" tIns="45720" rIns="91440" bIns="45720" rtlCol="0" anchor="ctr">
            <a:normAutofit/>
          </a:bodyPr>
          <a:lstStyle/>
          <a:p>
            <a:r>
              <a:rPr lang="en-US" sz="4600" kern="1200" dirty="0">
                <a:solidFill>
                  <a:schemeClr val="tx1"/>
                </a:solidFill>
                <a:latin typeface="+mj-lt"/>
                <a:ea typeface="+mj-ea"/>
                <a:cs typeface="+mj-cs"/>
              </a:rPr>
              <a:t>Van keizerrijk naar wereldmacht. China </a:t>
            </a:r>
            <a:r>
              <a:rPr lang="en-US" sz="4600" kern="1200" dirty="0">
                <a:solidFill>
                  <a:srgbClr val="FF0000"/>
                </a:solidFill>
                <a:latin typeface="+mj-lt"/>
                <a:ea typeface="+mj-ea"/>
                <a:cs typeface="+mj-cs"/>
              </a:rPr>
              <a:t>1842</a:t>
            </a:r>
            <a:r>
              <a:rPr lang="en-US" sz="4600" kern="1200" dirty="0">
                <a:solidFill>
                  <a:schemeClr val="tx1"/>
                </a:solidFill>
                <a:latin typeface="+mj-lt"/>
                <a:ea typeface="+mj-ea"/>
                <a:cs typeface="+mj-cs"/>
              </a:rPr>
              <a:t>-2001</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EC46E12-B431-45A4-9F50-1B726A6B38DF}"/>
              </a:ext>
            </a:extLst>
          </p:cNvPr>
          <p:cNvSpPr>
            <a:spLocks noGrp="1"/>
          </p:cNvSpPr>
          <p:nvPr>
            <p:ph idx="4294967295"/>
          </p:nvPr>
        </p:nvSpPr>
        <p:spPr>
          <a:xfrm>
            <a:off x="5126418" y="552091"/>
            <a:ext cx="6224335" cy="5431536"/>
          </a:xfrm>
        </p:spPr>
        <p:txBody>
          <a:bodyPr vert="horz" lIns="91440" tIns="45720" rIns="91440" bIns="45720" rtlCol="0" anchor="ctr">
            <a:normAutofit/>
          </a:bodyPr>
          <a:lstStyle/>
          <a:p>
            <a:endParaRPr lang="en-US" sz="2200"/>
          </a:p>
          <a:p>
            <a:r>
              <a:rPr lang="en-US" sz="2200"/>
              <a:t>1842-1911: 1. Waardoor verloor China zijn positie als regionale grootmacht)?</a:t>
            </a:r>
          </a:p>
          <a:p>
            <a:endParaRPr lang="en-US" sz="2200"/>
          </a:p>
          <a:p>
            <a:r>
              <a:rPr lang="en-US" sz="2200"/>
              <a:t>1912-1949: 2. Waardoor ontstond de Volksrepubliek China?</a:t>
            </a:r>
          </a:p>
          <a:p>
            <a:endParaRPr lang="en-US" sz="2200"/>
          </a:p>
          <a:p>
            <a:r>
              <a:rPr lang="en-US" sz="2200"/>
              <a:t>1949-2001: 3. Waardoor heeft de Volksrepubliek zich kunnen ontwikkelen tot een grootmacht?</a:t>
            </a:r>
          </a:p>
          <a:p>
            <a:endParaRPr lang="en-US" sz="2200"/>
          </a:p>
          <a:p>
            <a:endParaRPr lang="en-US" sz="2200"/>
          </a:p>
          <a:p>
            <a:pPr marL="0"/>
            <a:endParaRPr lang="en-US" sz="2200"/>
          </a:p>
        </p:txBody>
      </p:sp>
    </p:spTree>
    <p:extLst>
      <p:ext uri="{BB962C8B-B14F-4D97-AF65-F5344CB8AC3E}">
        <p14:creationId xmlns:p14="http://schemas.microsoft.com/office/powerpoint/2010/main" val="979199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C7B1F-8DC3-40D6-8969-129562C383BB}"/>
              </a:ext>
            </a:extLst>
          </p:cNvPr>
          <p:cNvSpPr>
            <a:spLocks noGrp="1"/>
          </p:cNvSpPr>
          <p:nvPr>
            <p:ph type="title"/>
          </p:nvPr>
        </p:nvSpPr>
        <p:spPr>
          <a:xfrm>
            <a:off x="4965430" y="629268"/>
            <a:ext cx="6586491" cy="1286160"/>
          </a:xfrm>
        </p:spPr>
        <p:txBody>
          <a:bodyPr anchor="b">
            <a:normAutofit/>
          </a:bodyPr>
          <a:lstStyle/>
          <a:p>
            <a:r>
              <a:rPr lang="nl-NL" dirty="0"/>
              <a:t>HEMELS MANDAAT </a:t>
            </a:r>
          </a:p>
        </p:txBody>
      </p:sp>
      <p:sp>
        <p:nvSpPr>
          <p:cNvPr id="3" name="Tijdelijke aanduiding voor inhoud 2">
            <a:extLst>
              <a:ext uri="{FF2B5EF4-FFF2-40B4-BE49-F238E27FC236}">
                <a16:creationId xmlns:a16="http://schemas.microsoft.com/office/drawing/2014/main" id="{1ED09304-1CE9-4188-9B9A-4A565BEB8C26}"/>
              </a:ext>
            </a:extLst>
          </p:cNvPr>
          <p:cNvSpPr>
            <a:spLocks noGrp="1"/>
          </p:cNvSpPr>
          <p:nvPr>
            <p:ph idx="1"/>
          </p:nvPr>
        </p:nvSpPr>
        <p:spPr>
          <a:xfrm>
            <a:off x="4965431" y="2438400"/>
            <a:ext cx="6586489" cy="3785419"/>
          </a:xfrm>
        </p:spPr>
        <p:txBody>
          <a:bodyPr>
            <a:normAutofit/>
          </a:bodyPr>
          <a:lstStyle/>
          <a:p>
            <a:r>
              <a:rPr lang="nl-NL" sz="2000" dirty="0"/>
              <a:t>HEMEL KIEST EN GEEFT AUTORITEIT</a:t>
            </a:r>
          </a:p>
          <a:p>
            <a:endParaRPr lang="nl-NL" sz="2000" dirty="0"/>
          </a:p>
          <a:p>
            <a:r>
              <a:rPr lang="nl-NL" sz="2000" dirty="0"/>
              <a:t>AAN CAPABELEN / MET HOOG MOREEL GEZAG</a:t>
            </a:r>
          </a:p>
          <a:p>
            <a:endParaRPr lang="nl-NL" sz="2000" dirty="0"/>
          </a:p>
          <a:p>
            <a:r>
              <a:rPr lang="nl-NL" sz="2000" dirty="0"/>
              <a:t>REGEREN NAAR BESTE KUNNEN T.B.V. VOLK EN RIJK/LAND</a:t>
            </a:r>
          </a:p>
          <a:p>
            <a:endParaRPr lang="nl-NL" sz="2000" dirty="0"/>
          </a:p>
          <a:p>
            <a:r>
              <a:rPr lang="nl-NL" sz="2000" dirty="0"/>
              <a:t>VERLIES MACHT = TEKEN VAN VERLIES MANDAAT A.G.V. TEKORT AAN MOREEL GEZAG / REGEREN T.B.V. VOLK</a:t>
            </a:r>
          </a:p>
          <a:p>
            <a:endParaRPr lang="nl-NL" sz="2000" dirty="0"/>
          </a:p>
        </p:txBody>
      </p:sp>
      <p:pic>
        <p:nvPicPr>
          <p:cNvPr id="4" name="Picture 4" descr="Clouds in sky">
            <a:extLst>
              <a:ext uri="{FF2B5EF4-FFF2-40B4-BE49-F238E27FC236}">
                <a16:creationId xmlns:a16="http://schemas.microsoft.com/office/drawing/2014/main" id="{6EE46F09-D677-47F7-AEB5-DF31D24638E3}"/>
              </a:ext>
            </a:extLst>
          </p:cNvPr>
          <p:cNvPicPr>
            <a:picLocks noChangeAspect="1"/>
          </p:cNvPicPr>
          <p:nvPr/>
        </p:nvPicPr>
        <p:blipFill rotWithShape="1">
          <a:blip r:embed="rId2"/>
          <a:srcRect l="19728" r="29577"/>
          <a:stretch/>
        </p:blipFill>
        <p:spPr>
          <a:xfrm>
            <a:off x="20" y="10"/>
            <a:ext cx="4635571" cy="6857990"/>
          </a:xfrm>
          <a:prstGeom prst="rect">
            <a:avLst/>
          </a:prstGeom>
          <a:effectLst/>
        </p:spPr>
      </p:pic>
      <p:cxnSp>
        <p:nvCxnSpPr>
          <p:cNvPr id="15"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9A4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880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0E408-DDFD-4C17-97FE-D220A958917B}"/>
              </a:ext>
            </a:extLst>
          </p:cNvPr>
          <p:cNvSpPr>
            <a:spLocks noGrp="1"/>
          </p:cNvSpPr>
          <p:nvPr>
            <p:ph type="title"/>
          </p:nvPr>
        </p:nvSpPr>
        <p:spPr>
          <a:xfrm>
            <a:off x="4965430" y="629268"/>
            <a:ext cx="6586491" cy="1286160"/>
          </a:xfrm>
        </p:spPr>
        <p:txBody>
          <a:bodyPr anchor="b">
            <a:normAutofit/>
          </a:bodyPr>
          <a:lstStyle/>
          <a:p>
            <a:r>
              <a:rPr lang="nl-NL" dirty="0"/>
              <a:t>Mandate of heaven</a:t>
            </a:r>
          </a:p>
        </p:txBody>
      </p:sp>
      <p:sp>
        <p:nvSpPr>
          <p:cNvPr id="3" name="Tijdelijke aanduiding voor inhoud 2">
            <a:extLst>
              <a:ext uri="{FF2B5EF4-FFF2-40B4-BE49-F238E27FC236}">
                <a16:creationId xmlns:a16="http://schemas.microsoft.com/office/drawing/2014/main" id="{CB551FEE-A31E-45B7-B4E5-C0193FB62C39}"/>
              </a:ext>
            </a:extLst>
          </p:cNvPr>
          <p:cNvSpPr>
            <a:spLocks noGrp="1"/>
          </p:cNvSpPr>
          <p:nvPr>
            <p:ph idx="1"/>
          </p:nvPr>
        </p:nvSpPr>
        <p:spPr>
          <a:xfrm>
            <a:off x="4965431" y="2438400"/>
            <a:ext cx="6586489" cy="3785419"/>
          </a:xfrm>
        </p:spPr>
        <p:txBody>
          <a:bodyPr>
            <a:normAutofit/>
          </a:bodyPr>
          <a:lstStyle/>
          <a:p>
            <a:pPr fontAlgn="base"/>
            <a:r>
              <a:rPr lang="en-US" sz="2000"/>
              <a:t>The </a:t>
            </a:r>
            <a:r>
              <a:rPr lang="en-US" sz="2000" i="1"/>
              <a:t>Mandate of Heaven</a:t>
            </a:r>
            <a:r>
              <a:rPr lang="en-US" sz="2000"/>
              <a:t> was based on four principles:</a:t>
            </a:r>
          </a:p>
          <a:p>
            <a:pPr fontAlgn="base"/>
            <a:r>
              <a:rPr lang="en-US" sz="2000"/>
              <a:t>The right to rule is granted by Heaven.</a:t>
            </a:r>
          </a:p>
          <a:p>
            <a:pPr fontAlgn="base"/>
            <a:r>
              <a:rPr lang="en-US" sz="2000"/>
              <a:t>There is only one Heaven therefore there can be only one ruler.</a:t>
            </a:r>
          </a:p>
          <a:p>
            <a:pPr fontAlgn="base"/>
            <a:r>
              <a:rPr lang="en-US" sz="2000"/>
              <a:t>The right to rule is based on the virtue of the ruler.</a:t>
            </a:r>
          </a:p>
          <a:p>
            <a:pPr fontAlgn="base"/>
            <a:r>
              <a:rPr lang="en-US" sz="2000"/>
              <a:t>The right to rule is not limited to one dynasty.</a:t>
            </a:r>
          </a:p>
          <a:p>
            <a:pPr marL="0" indent="0">
              <a:buNone/>
            </a:pPr>
            <a:endParaRPr lang="nl-NL" sz="2000"/>
          </a:p>
        </p:txBody>
      </p:sp>
      <p:pic>
        <p:nvPicPr>
          <p:cNvPr id="6" name="Picture 4" descr="Clouds in sky">
            <a:extLst>
              <a:ext uri="{FF2B5EF4-FFF2-40B4-BE49-F238E27FC236}">
                <a16:creationId xmlns:a16="http://schemas.microsoft.com/office/drawing/2014/main" id="{A4B49D55-4203-44BB-9409-1EC0C47473C8}"/>
              </a:ext>
            </a:extLst>
          </p:cNvPr>
          <p:cNvPicPr>
            <a:picLocks noChangeAspect="1"/>
          </p:cNvPicPr>
          <p:nvPr/>
        </p:nvPicPr>
        <p:blipFill rotWithShape="1">
          <a:blip r:embed="rId2"/>
          <a:srcRect l="18710" r="3059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7A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449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262C0DD-7CAB-4803-8259-BB21B27B88BD}"/>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VERLIES MANDAAT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BB0D408E-65D3-412D-8023-5114FAC4A660}"/>
              </a:ext>
            </a:extLst>
          </p:cNvPr>
          <p:cNvSpPr>
            <a:spLocks noGrp="1"/>
          </p:cNvSpPr>
          <p:nvPr>
            <p:ph idx="4294967295"/>
          </p:nvPr>
        </p:nvSpPr>
        <p:spPr>
          <a:xfrm>
            <a:off x="838200" y="1825625"/>
            <a:ext cx="10515600" cy="4351338"/>
          </a:xfrm>
        </p:spPr>
        <p:txBody>
          <a:bodyPr vert="horz" lIns="91440" tIns="45720" rIns="91440" bIns="45720" rtlCol="0">
            <a:normAutofit/>
          </a:bodyPr>
          <a:lstStyle/>
          <a:p>
            <a:r>
              <a:rPr lang="en-US" dirty="0"/>
              <a:t>CHINA / QING KEIZERRIJK 1839-1911</a:t>
            </a:r>
          </a:p>
          <a:p>
            <a:endParaRPr lang="en-US" dirty="0"/>
          </a:p>
          <a:p>
            <a:r>
              <a:rPr lang="nl-NL" dirty="0"/>
              <a:t>1</a:t>
            </a:r>
            <a:r>
              <a:rPr lang="nl-NL" baseline="30000" dirty="0"/>
              <a:t>E</a:t>
            </a:r>
            <a:r>
              <a:rPr lang="nl-NL" dirty="0"/>
              <a:t> Opium oorlog</a:t>
            </a:r>
          </a:p>
          <a:p>
            <a:r>
              <a:rPr lang="nl-NL" dirty="0"/>
              <a:t>2</a:t>
            </a:r>
            <a:r>
              <a:rPr lang="nl-NL" baseline="30000" dirty="0"/>
              <a:t>e</a:t>
            </a:r>
            <a:r>
              <a:rPr lang="nl-NL" dirty="0"/>
              <a:t> Opium oorlog</a:t>
            </a:r>
          </a:p>
          <a:p>
            <a:r>
              <a:rPr lang="nl-NL" dirty="0"/>
              <a:t>Opstanden</a:t>
            </a:r>
          </a:p>
          <a:p>
            <a:r>
              <a:rPr lang="nl-NL" dirty="0"/>
              <a:t>Frankrijk &gt; Vietnam</a:t>
            </a:r>
          </a:p>
          <a:p>
            <a:r>
              <a:rPr lang="nl-NL" dirty="0"/>
              <a:t>Japanse oorlog &gt; Korea / Taiwan</a:t>
            </a:r>
          </a:p>
          <a:p>
            <a:r>
              <a:rPr lang="nl-NL" dirty="0"/>
              <a:t>Bokser opstand</a:t>
            </a:r>
          </a:p>
          <a:p>
            <a:endParaRPr lang="en-US" dirty="0"/>
          </a:p>
          <a:p>
            <a:endParaRPr lang="en-US" dirty="0"/>
          </a:p>
          <a:p>
            <a:endParaRPr lang="en-US" dirty="0"/>
          </a:p>
        </p:txBody>
      </p:sp>
    </p:spTree>
    <p:extLst>
      <p:ext uri="{BB962C8B-B14F-4D97-AF65-F5344CB8AC3E}">
        <p14:creationId xmlns:p14="http://schemas.microsoft.com/office/powerpoint/2010/main" val="3294703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fbeelding met buiten, transport, druk, dag&#10;&#10;Automatisch gegenereerde beschrijving">
            <a:extLst>
              <a:ext uri="{FF2B5EF4-FFF2-40B4-BE49-F238E27FC236}">
                <a16:creationId xmlns:a16="http://schemas.microsoft.com/office/drawing/2014/main" id="{678AB1D4-BA6E-4715-86F1-14390291F95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53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0FE76E-47B2-4475-A238-2A367EBB23E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CCP na 1976 / juni 1989</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155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40B06-5178-4767-AB48-2F2398FF9E5E}"/>
              </a:ext>
            </a:extLst>
          </p:cNvPr>
          <p:cNvSpPr>
            <a:spLocks noGrp="1"/>
          </p:cNvSpPr>
          <p:nvPr>
            <p:ph type="title"/>
          </p:nvPr>
        </p:nvSpPr>
        <p:spPr>
          <a:xfrm>
            <a:off x="4965430" y="629268"/>
            <a:ext cx="6586491" cy="1286160"/>
          </a:xfrm>
        </p:spPr>
        <p:txBody>
          <a:bodyPr anchor="b">
            <a:normAutofit fontScale="90000"/>
          </a:bodyPr>
          <a:lstStyle/>
          <a:p>
            <a:r>
              <a:rPr lang="nl-NL" dirty="0"/>
              <a:t>CCP EN BEHOUD VAN MANDAAT</a:t>
            </a:r>
          </a:p>
        </p:txBody>
      </p:sp>
      <p:sp>
        <p:nvSpPr>
          <p:cNvPr id="3" name="Tijdelijke aanduiding voor inhoud 2">
            <a:extLst>
              <a:ext uri="{FF2B5EF4-FFF2-40B4-BE49-F238E27FC236}">
                <a16:creationId xmlns:a16="http://schemas.microsoft.com/office/drawing/2014/main" id="{9C868EDA-B9EC-409E-B3FF-E4CD652417D4}"/>
              </a:ext>
            </a:extLst>
          </p:cNvPr>
          <p:cNvSpPr>
            <a:spLocks noGrp="1"/>
          </p:cNvSpPr>
          <p:nvPr>
            <p:ph idx="1"/>
          </p:nvPr>
        </p:nvSpPr>
        <p:spPr>
          <a:xfrm>
            <a:off x="4965431" y="2438400"/>
            <a:ext cx="6586489" cy="3785419"/>
          </a:xfrm>
        </p:spPr>
        <p:txBody>
          <a:bodyPr>
            <a:normAutofit/>
          </a:bodyPr>
          <a:lstStyle/>
          <a:p>
            <a:r>
              <a:rPr lang="nl-NL" sz="2000"/>
              <a:t>LENINIST EXTINXTION (?) / ONDERGANG SU</a:t>
            </a:r>
          </a:p>
          <a:p>
            <a:endParaRPr lang="nl-NL" sz="2000"/>
          </a:p>
          <a:p>
            <a:r>
              <a:rPr lang="nl-NL" sz="2000"/>
              <a:t>ECONOMISCHE HERVORMINGEN / MACHT CCP BEHOUDEN</a:t>
            </a:r>
          </a:p>
          <a:p>
            <a:endParaRPr lang="nl-NL" sz="2000"/>
          </a:p>
          <a:p>
            <a:pPr>
              <a:buFontTx/>
              <a:buChar char="-"/>
            </a:pPr>
            <a:r>
              <a:rPr lang="nl-NL" sz="2000"/>
              <a:t>(MILITAIR) GEWELD</a:t>
            </a:r>
          </a:p>
          <a:p>
            <a:pPr>
              <a:buFontTx/>
              <a:buChar char="-"/>
            </a:pPr>
            <a:r>
              <a:rPr lang="nl-NL" sz="2000"/>
              <a:t>ONTWIKKELING CONTROLE-STAAT</a:t>
            </a:r>
          </a:p>
          <a:p>
            <a:pPr>
              <a:buFontTx/>
              <a:buChar char="-"/>
            </a:pPr>
            <a:r>
              <a:rPr lang="nl-NL" sz="2000"/>
              <a:t>NATIONAAL HERSTEL / PROPAGANDA</a:t>
            </a:r>
          </a:p>
          <a:p>
            <a:pPr>
              <a:buFontTx/>
              <a:buChar char="-"/>
            </a:pPr>
            <a:r>
              <a:rPr lang="nl-NL" sz="2000"/>
              <a:t>ECONOMISCHE GROEI </a:t>
            </a:r>
          </a:p>
          <a:p>
            <a:pPr>
              <a:buFontTx/>
              <a:buChar char="-"/>
            </a:pPr>
            <a:r>
              <a:rPr lang="nl-NL" sz="2000"/>
              <a:t>ORDE / RUST / ‘HARMONIE’</a:t>
            </a:r>
          </a:p>
          <a:p>
            <a:pPr>
              <a:buFontTx/>
              <a:buChar char="-"/>
            </a:pPr>
            <a:endParaRPr lang="nl-NL" sz="2000"/>
          </a:p>
          <a:p>
            <a:endParaRPr lang="nl-NL" sz="2000"/>
          </a:p>
        </p:txBody>
      </p:sp>
      <p:pic>
        <p:nvPicPr>
          <p:cNvPr id="2050" name="Picture 2" descr="bol.com | Challenging the Mandate of Heaven | 9780765604453 | Elizabeth J.  Perry | Boeken">
            <a:extLst>
              <a:ext uri="{FF2B5EF4-FFF2-40B4-BE49-F238E27FC236}">
                <a16:creationId xmlns:a16="http://schemas.microsoft.com/office/drawing/2014/main" id="{CD8569FD-3397-4EC5-B6E2-5511FDC84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99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052"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6360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30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5F62E-4A1F-4A3D-B05A-51682D5C3E44}"/>
              </a:ext>
            </a:extLst>
          </p:cNvPr>
          <p:cNvSpPr>
            <a:spLocks noGrp="1"/>
          </p:cNvSpPr>
          <p:nvPr>
            <p:ph type="title"/>
          </p:nvPr>
        </p:nvSpPr>
        <p:spPr>
          <a:xfrm>
            <a:off x="1043631" y="873940"/>
            <a:ext cx="5052369" cy="1035781"/>
          </a:xfrm>
        </p:spPr>
        <p:txBody>
          <a:bodyPr anchor="ctr">
            <a:normAutofit/>
          </a:bodyPr>
          <a:lstStyle/>
          <a:p>
            <a:r>
              <a:rPr lang="nl-NL" sz="3600" dirty="0"/>
              <a:t>Chinese filosofie</a:t>
            </a:r>
          </a:p>
        </p:txBody>
      </p:sp>
      <p:sp>
        <p:nvSpPr>
          <p:cNvPr id="3" name="Tijdelijke aanduiding voor inhoud 2">
            <a:extLst>
              <a:ext uri="{FF2B5EF4-FFF2-40B4-BE49-F238E27FC236}">
                <a16:creationId xmlns:a16="http://schemas.microsoft.com/office/drawing/2014/main" id="{3BA67805-A50B-452A-8BBE-DA728AA9DA4A}"/>
              </a:ext>
            </a:extLst>
          </p:cNvPr>
          <p:cNvSpPr>
            <a:spLocks noGrp="1"/>
          </p:cNvSpPr>
          <p:nvPr>
            <p:ph idx="1"/>
          </p:nvPr>
        </p:nvSpPr>
        <p:spPr>
          <a:xfrm>
            <a:off x="1045029" y="2524721"/>
            <a:ext cx="4991629" cy="3677123"/>
          </a:xfrm>
        </p:spPr>
        <p:txBody>
          <a:bodyPr anchor="ctr">
            <a:normAutofit/>
          </a:bodyPr>
          <a:lstStyle/>
          <a:p>
            <a:endParaRPr lang="nl-NL" sz="1300" dirty="0"/>
          </a:p>
          <a:p>
            <a:r>
              <a:rPr lang="nl-NL" sz="2400" dirty="0"/>
              <a:t>De yin – yang school</a:t>
            </a:r>
          </a:p>
          <a:p>
            <a:r>
              <a:rPr lang="nl-NL" sz="2400" dirty="0">
                <a:solidFill>
                  <a:srgbClr val="FF0000"/>
                </a:solidFill>
              </a:rPr>
              <a:t>Confucianisme  ( Confucius, Mencius, Xunzi)</a:t>
            </a:r>
          </a:p>
          <a:p>
            <a:r>
              <a:rPr lang="nl-NL" sz="2400" dirty="0"/>
              <a:t>Mohisme</a:t>
            </a:r>
          </a:p>
          <a:p>
            <a:r>
              <a:rPr lang="nl-NL" sz="2400" dirty="0">
                <a:solidFill>
                  <a:srgbClr val="FF0000"/>
                </a:solidFill>
              </a:rPr>
              <a:t>Legalisme</a:t>
            </a:r>
          </a:p>
          <a:p>
            <a:r>
              <a:rPr lang="nl-NL" sz="2400" dirty="0"/>
              <a:t>De school der namen </a:t>
            </a:r>
          </a:p>
          <a:p>
            <a:r>
              <a:rPr lang="nl-NL" sz="2400" dirty="0"/>
              <a:t>Taoïsme</a:t>
            </a:r>
          </a:p>
          <a:p>
            <a:pPr marL="0" indent="0">
              <a:buNone/>
            </a:pPr>
            <a:endParaRPr lang="nl-NL" sz="1800" dirty="0"/>
          </a:p>
          <a:p>
            <a:endParaRPr lang="nl-NL" sz="1300" dirty="0"/>
          </a:p>
          <a:p>
            <a:pPr marL="0" indent="0">
              <a:buNone/>
            </a:pPr>
            <a:endParaRPr lang="nl-NL" sz="1300" dirty="0"/>
          </a:p>
        </p:txBody>
      </p:sp>
      <p:pic>
        <p:nvPicPr>
          <p:cNvPr id="1026" name="Picture 2" descr="The Analects of Confucius">
            <a:extLst>
              <a:ext uri="{FF2B5EF4-FFF2-40B4-BE49-F238E27FC236}">
                <a16:creationId xmlns:a16="http://schemas.microsoft.com/office/drawing/2014/main" id="{62B456DB-1B72-4CEE-B6D0-04CBD9915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96" r="-2" b="-2"/>
          <a:stretch/>
        </p:blipFill>
        <p:spPr bwMode="auto">
          <a:xfrm>
            <a:off x="7530486" y="901032"/>
            <a:ext cx="3023266" cy="511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52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3CDEBA-BE11-4B1F-93F7-9AB17FB595DB}"/>
              </a:ext>
            </a:extLst>
          </p:cNvPr>
          <p:cNvSpPr>
            <a:spLocks noGrp="1"/>
          </p:cNvSpPr>
          <p:nvPr>
            <p:ph type="title" idx="4294967295"/>
          </p:nvPr>
        </p:nvSpPr>
        <p:spPr>
          <a:xfrm>
            <a:off x="1043631" y="809898"/>
            <a:ext cx="9942716" cy="1554480"/>
          </a:xfrm>
        </p:spPr>
        <p:txBody>
          <a:bodyPr vert="horz" lIns="91440" tIns="45720" rIns="91440" bIns="45720" rtlCol="0" anchor="ctr">
            <a:normAutofit/>
          </a:bodyPr>
          <a:lstStyle/>
          <a:p>
            <a:r>
              <a:rPr lang="en-US" sz="4800" kern="1200" dirty="0">
                <a:solidFill>
                  <a:schemeClr val="tx1"/>
                </a:solidFill>
                <a:latin typeface="+mj-lt"/>
                <a:ea typeface="+mj-ea"/>
                <a:cs typeface="+mj-cs"/>
              </a:rPr>
              <a:t>WAI RU NEI FA</a:t>
            </a:r>
          </a:p>
        </p:txBody>
      </p:sp>
      <p:sp>
        <p:nvSpPr>
          <p:cNvPr id="3" name="Tijdelijke aanduiding voor inhoud 2">
            <a:extLst>
              <a:ext uri="{FF2B5EF4-FFF2-40B4-BE49-F238E27FC236}">
                <a16:creationId xmlns:a16="http://schemas.microsoft.com/office/drawing/2014/main" id="{ABBF1FBE-7BF4-449D-A029-C309AC33BD18}"/>
              </a:ext>
            </a:extLst>
          </p:cNvPr>
          <p:cNvSpPr>
            <a:spLocks noGrp="1"/>
          </p:cNvSpPr>
          <p:nvPr>
            <p:ph idx="4294967295"/>
          </p:nvPr>
        </p:nvSpPr>
        <p:spPr>
          <a:xfrm>
            <a:off x="1045028" y="3017522"/>
            <a:ext cx="9941319" cy="3124658"/>
          </a:xfrm>
        </p:spPr>
        <p:txBody>
          <a:bodyPr vert="horz" lIns="91440" tIns="45720" rIns="91440" bIns="45720" rtlCol="0" anchor="ctr">
            <a:normAutofit/>
          </a:bodyPr>
          <a:lstStyle/>
          <a:p>
            <a:pPr marL="0"/>
            <a:endParaRPr lang="en-US" sz="2400" i="1" dirty="0"/>
          </a:p>
          <a:p>
            <a:pPr marL="0" indent="0">
              <a:buNone/>
            </a:pPr>
            <a:r>
              <a:rPr lang="en-US" i="1" dirty="0"/>
              <a:t>‘ZIJ DIE CHINA REGEREN ZIJN / WAREN CONFUCIANISTISCH AAN DE BUITENKANT EN LEGALISTISCH VAN BINNEN.’</a:t>
            </a:r>
          </a:p>
          <a:p>
            <a:pPr marL="0"/>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2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A7109A-96F5-40DE-BF80-DC68747C5AC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965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99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AD62656-69E4-4DF8-ACAD-F671EA30B08F}"/>
              </a:ext>
            </a:extLst>
          </p:cNvPr>
          <p:cNvSpPr>
            <a:spLocks noGrp="1"/>
          </p:cNvSpPr>
          <p:nvPr>
            <p:ph type="title"/>
          </p:nvPr>
        </p:nvSpPr>
        <p:spPr>
          <a:xfrm>
            <a:off x="6513788" y="365125"/>
            <a:ext cx="4840010" cy="1807305"/>
          </a:xfrm>
        </p:spPr>
        <p:txBody>
          <a:bodyPr>
            <a:normAutofit/>
          </a:bodyPr>
          <a:lstStyle/>
          <a:p>
            <a:r>
              <a:rPr lang="nl-NL" dirty="0"/>
              <a:t>CONFUCIUS / KONG FUZI (551-479 v.Chr.)</a:t>
            </a:r>
          </a:p>
        </p:txBody>
      </p:sp>
      <p:pic>
        <p:nvPicPr>
          <p:cNvPr id="1026" name="Picture 2" descr="Confucius - Filosofie Magazine">
            <a:extLst>
              <a:ext uri="{FF2B5EF4-FFF2-40B4-BE49-F238E27FC236}">
                <a16:creationId xmlns:a16="http://schemas.microsoft.com/office/drawing/2014/main" id="{4D9D05AD-FCFC-4E29-9A2A-A4A2F7A7EC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48" r="654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4529D877-5EED-4CED-9122-D91A896BC41E}"/>
              </a:ext>
            </a:extLst>
          </p:cNvPr>
          <p:cNvSpPr>
            <a:spLocks noGrp="1"/>
          </p:cNvSpPr>
          <p:nvPr>
            <p:ph idx="1"/>
          </p:nvPr>
        </p:nvSpPr>
        <p:spPr>
          <a:xfrm>
            <a:off x="6513788" y="2333297"/>
            <a:ext cx="4840010" cy="3843666"/>
          </a:xfrm>
        </p:spPr>
        <p:txBody>
          <a:bodyPr>
            <a:normAutofit/>
          </a:bodyPr>
          <a:lstStyle/>
          <a:p>
            <a:endParaRPr lang="nl-NL" sz="2000" dirty="0"/>
          </a:p>
          <a:p>
            <a:pPr marL="0" indent="0">
              <a:buNone/>
            </a:pPr>
            <a:r>
              <a:rPr lang="nl-NL" sz="2000" dirty="0"/>
              <a:t>‘EPONYMUS FIGURE’ &gt; IEMAND DIE NAAM GEEFT AAN GEHEEL VAN IDEEËN EN IDEALEN DIE NIET DUIDELIJK TE HERLEIDEN ZIJN NAAR TIJD EN PLAATS. </a:t>
            </a:r>
          </a:p>
          <a:p>
            <a:pPr marL="0" indent="0">
              <a:buNone/>
            </a:pPr>
            <a:endParaRPr lang="nl-NL" sz="2000" dirty="0"/>
          </a:p>
          <a:p>
            <a:r>
              <a:rPr lang="nl-NL" sz="2000" dirty="0"/>
              <a:t>MYTHEVORMING / GEBRUIKT EN MISBRUIKT</a:t>
            </a:r>
          </a:p>
          <a:p>
            <a:endParaRPr lang="nl-NL" sz="2000" dirty="0"/>
          </a:p>
          <a:p>
            <a:pPr marL="0" indent="0">
              <a:buNone/>
            </a:pPr>
            <a:endParaRPr lang="nl-NL" sz="2000" dirty="0"/>
          </a:p>
          <a:p>
            <a:pPr marL="0" indent="0">
              <a:buNone/>
            </a:pPr>
            <a:endParaRPr lang="nl-NL" sz="2000" dirty="0"/>
          </a:p>
          <a:p>
            <a:endParaRPr lang="nl-NL" sz="2000" dirty="0"/>
          </a:p>
          <a:p>
            <a:endParaRPr lang="nl-NL" sz="2000" dirty="0"/>
          </a:p>
          <a:p>
            <a:endParaRPr lang="nl-NL" sz="2000" dirty="0"/>
          </a:p>
          <a:p>
            <a:pPr marL="0" indent="0">
              <a:buNone/>
            </a:pPr>
            <a:endParaRPr lang="nl-NL" sz="2000" dirty="0"/>
          </a:p>
        </p:txBody>
      </p:sp>
    </p:spTree>
    <p:extLst>
      <p:ext uri="{BB962C8B-B14F-4D97-AF65-F5344CB8AC3E}">
        <p14:creationId xmlns:p14="http://schemas.microsoft.com/office/powerpoint/2010/main" val="2550938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mazon.com: Confucius Says ... There Are No Fortune Cookies in China: How  Understanding Chinese Culture Is Key to Building Relationships  (9781491706855): Yang, Edward V.: Books">
            <a:extLst>
              <a:ext uri="{FF2B5EF4-FFF2-40B4-BE49-F238E27FC236}">
                <a16:creationId xmlns:a16="http://schemas.microsoft.com/office/drawing/2014/main" id="{983D9C28-F1A9-4186-A490-B67AECA1469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047444" y="484632"/>
            <a:ext cx="3606851" cy="58887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fucius says??? - Album on Imgur">
            <a:extLst>
              <a:ext uri="{FF2B5EF4-FFF2-40B4-BE49-F238E27FC236}">
                <a16:creationId xmlns:a16="http://schemas.microsoft.com/office/drawing/2014/main" id="{556D97AA-BEDB-4D75-840C-7303FF5E6FD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76029" y="744879"/>
            <a:ext cx="6731338" cy="5368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56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el 2">
            <a:extLst>
              <a:ext uri="{FF2B5EF4-FFF2-40B4-BE49-F238E27FC236}">
                <a16:creationId xmlns:a16="http://schemas.microsoft.com/office/drawing/2014/main" id="{2DD64C1B-1501-4272-8D23-45597106D922}"/>
              </a:ext>
            </a:extLst>
          </p:cNvPr>
          <p:cNvSpPr>
            <a:spLocks noGrp="1"/>
          </p:cNvSpPr>
          <p:nvPr>
            <p:ph type="title"/>
          </p:nvPr>
        </p:nvSpPr>
        <p:spPr>
          <a:xfrm>
            <a:off x="838200" y="365125"/>
            <a:ext cx="10515600" cy="1325563"/>
          </a:xfrm>
        </p:spPr>
        <p:txBody>
          <a:bodyPr>
            <a:normAutofit/>
          </a:bodyPr>
          <a:lstStyle/>
          <a:p>
            <a:r>
              <a:rPr lang="nl-NL" dirty="0"/>
              <a:t>KLASSIEKE TIJDPERK – AXIALE PERIODE</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ijdelijke aanduiding voor inhoud 3">
            <a:extLst>
              <a:ext uri="{FF2B5EF4-FFF2-40B4-BE49-F238E27FC236}">
                <a16:creationId xmlns:a16="http://schemas.microsoft.com/office/drawing/2014/main" id="{08A3855B-BA6A-4479-B9DA-678E99C76DBC}"/>
              </a:ext>
            </a:extLst>
          </p:cNvPr>
          <p:cNvSpPr>
            <a:spLocks noGrp="1"/>
          </p:cNvSpPr>
          <p:nvPr>
            <p:ph idx="1"/>
          </p:nvPr>
        </p:nvSpPr>
        <p:spPr>
          <a:xfrm>
            <a:off x="838200" y="1825625"/>
            <a:ext cx="10515600" cy="4351338"/>
          </a:xfrm>
        </p:spPr>
        <p:txBody>
          <a:bodyPr>
            <a:normAutofit/>
          </a:bodyPr>
          <a:lstStyle/>
          <a:p>
            <a:endParaRPr lang="nl-NL" dirty="0"/>
          </a:p>
          <a:p>
            <a:r>
              <a:rPr lang="nl-NL" dirty="0"/>
              <a:t>KLASSIEKE TIJDPERK (9</a:t>
            </a:r>
            <a:r>
              <a:rPr lang="nl-NL" baseline="30000" dirty="0"/>
              <a:t>E</a:t>
            </a:r>
            <a:r>
              <a:rPr lang="nl-NL" dirty="0"/>
              <a:t> eeuw voor Chr. - 2</a:t>
            </a:r>
            <a:r>
              <a:rPr lang="nl-NL" baseline="30000" dirty="0"/>
              <a:t>e</a:t>
            </a:r>
            <a:r>
              <a:rPr lang="nl-NL" dirty="0"/>
              <a:t> eeuw na Chr.)</a:t>
            </a:r>
          </a:p>
          <a:p>
            <a:pPr marL="0" indent="0">
              <a:buNone/>
            </a:pPr>
            <a:endParaRPr lang="nl-NL" dirty="0"/>
          </a:p>
          <a:p>
            <a:r>
              <a:rPr lang="nl-NL" dirty="0"/>
              <a:t>Blijvende invloed  (</a:t>
            </a:r>
            <a:r>
              <a:rPr lang="nl-NL" i="1" dirty="0">
                <a:solidFill>
                  <a:srgbClr val="FF0000"/>
                </a:solidFill>
              </a:rPr>
              <a:t>immateriële continuïteit</a:t>
            </a:r>
            <a:r>
              <a:rPr lang="nl-NL" dirty="0"/>
              <a:t>) op China </a:t>
            </a:r>
          </a:p>
          <a:p>
            <a:pPr marL="0" indent="0">
              <a:buNone/>
            </a:pPr>
            <a:endParaRPr lang="nl-NL" dirty="0"/>
          </a:p>
          <a:p>
            <a:r>
              <a:rPr lang="nl-NL" dirty="0"/>
              <a:t>Tijd van de 100 ‘scholen’</a:t>
            </a:r>
          </a:p>
          <a:p>
            <a:endParaRPr lang="nl-NL" dirty="0"/>
          </a:p>
        </p:txBody>
      </p:sp>
    </p:spTree>
    <p:extLst>
      <p:ext uri="{BB962C8B-B14F-4D97-AF65-F5344CB8AC3E}">
        <p14:creationId xmlns:p14="http://schemas.microsoft.com/office/powerpoint/2010/main" val="687459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e Analects of Confucius">
            <a:extLst>
              <a:ext uri="{FF2B5EF4-FFF2-40B4-BE49-F238E27FC236}">
                <a16:creationId xmlns:a16="http://schemas.microsoft.com/office/drawing/2014/main" id="{0CC12F69-FADD-42AB-80C3-2A450691DA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3" b="5179"/>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FADF313-089B-489F-B1F1-F611A80DD8B3}"/>
              </a:ext>
            </a:extLst>
          </p:cNvPr>
          <p:cNvSpPr>
            <a:spLocks noGrp="1"/>
          </p:cNvSpPr>
          <p:nvPr>
            <p:ph type="title"/>
          </p:nvPr>
        </p:nvSpPr>
        <p:spPr>
          <a:xfrm>
            <a:off x="838200" y="365125"/>
            <a:ext cx="3822189" cy="1899912"/>
          </a:xfrm>
        </p:spPr>
        <p:txBody>
          <a:bodyPr>
            <a:normAutofit/>
          </a:bodyPr>
          <a:lstStyle/>
          <a:p>
            <a:r>
              <a:rPr lang="nl-NL" sz="4000" dirty="0"/>
              <a:t>KERNBEGRIPPEN</a:t>
            </a:r>
          </a:p>
        </p:txBody>
      </p:sp>
      <p:sp>
        <p:nvSpPr>
          <p:cNvPr id="3" name="Tijdelijke aanduiding voor inhoud 2">
            <a:extLst>
              <a:ext uri="{FF2B5EF4-FFF2-40B4-BE49-F238E27FC236}">
                <a16:creationId xmlns:a16="http://schemas.microsoft.com/office/drawing/2014/main" id="{4B893F93-7BAB-48D5-8FD7-163BC0960822}"/>
              </a:ext>
            </a:extLst>
          </p:cNvPr>
          <p:cNvSpPr>
            <a:spLocks noGrp="1"/>
          </p:cNvSpPr>
          <p:nvPr>
            <p:ph idx="1"/>
          </p:nvPr>
        </p:nvSpPr>
        <p:spPr>
          <a:xfrm>
            <a:off x="838200" y="2434201"/>
            <a:ext cx="3822189" cy="3742762"/>
          </a:xfrm>
        </p:spPr>
        <p:txBody>
          <a:bodyPr>
            <a:normAutofit/>
          </a:bodyPr>
          <a:lstStyle/>
          <a:p>
            <a:endParaRPr lang="nl-NL" sz="2000" dirty="0"/>
          </a:p>
          <a:p>
            <a:r>
              <a:rPr lang="nl-NL" i="1" dirty="0"/>
              <a:t>HARMONIE</a:t>
            </a:r>
          </a:p>
          <a:p>
            <a:r>
              <a:rPr lang="nl-NL" dirty="0"/>
              <a:t>Politieke en Sociale </a:t>
            </a:r>
            <a:r>
              <a:rPr lang="nl-NL" i="1" dirty="0"/>
              <a:t>HIËRARCHIE</a:t>
            </a:r>
          </a:p>
          <a:p>
            <a:r>
              <a:rPr lang="nl-NL" i="1" dirty="0"/>
              <a:t>RELATIE</a:t>
            </a:r>
            <a:r>
              <a:rPr lang="nl-NL" dirty="0"/>
              <a:t>S </a:t>
            </a:r>
          </a:p>
          <a:p>
            <a:r>
              <a:rPr lang="nl-NL" i="1" dirty="0"/>
              <a:t>RITUEEL</a:t>
            </a:r>
            <a:r>
              <a:rPr lang="nl-NL" dirty="0"/>
              <a:t>  Correct handelen &gt; </a:t>
            </a:r>
            <a:r>
              <a:rPr lang="nl-NL" i="1" dirty="0"/>
              <a:t>EDUCATIE</a:t>
            </a:r>
          </a:p>
          <a:p>
            <a:endParaRPr lang="nl-NL" sz="2000" dirty="0"/>
          </a:p>
          <a:p>
            <a:pPr marL="0" indent="0">
              <a:buNone/>
            </a:pPr>
            <a:endParaRPr lang="nl-NL" sz="2000" dirty="0"/>
          </a:p>
          <a:p>
            <a:endParaRPr lang="nl-NL" sz="2000" dirty="0"/>
          </a:p>
        </p:txBody>
      </p:sp>
    </p:spTree>
    <p:extLst>
      <p:ext uri="{BB962C8B-B14F-4D97-AF65-F5344CB8AC3E}">
        <p14:creationId xmlns:p14="http://schemas.microsoft.com/office/powerpoint/2010/main" val="3316505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2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100 Confucius says...what? ideas | confucius say, confucius quotes,  confucious">
            <a:extLst>
              <a:ext uri="{FF2B5EF4-FFF2-40B4-BE49-F238E27FC236}">
                <a16:creationId xmlns:a16="http://schemas.microsoft.com/office/drawing/2014/main" id="{86B51110-F349-4760-9042-D97BE34E64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93381" y="1176793"/>
            <a:ext cx="4548146" cy="45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290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892720-C609-41A5-BE1B-71068D3ADCE5}"/>
              </a:ext>
            </a:extLst>
          </p:cNvPr>
          <p:cNvSpPr>
            <a:spLocks noGrp="1"/>
          </p:cNvSpPr>
          <p:nvPr>
            <p:ph type="title"/>
          </p:nvPr>
        </p:nvSpPr>
        <p:spPr>
          <a:xfrm>
            <a:off x="630936" y="640080"/>
            <a:ext cx="4818888" cy="1481328"/>
          </a:xfrm>
        </p:spPr>
        <p:txBody>
          <a:bodyPr anchor="b">
            <a:normAutofit/>
          </a:bodyPr>
          <a:lstStyle/>
          <a:p>
            <a:r>
              <a:rPr lang="nl-NL" sz="5400"/>
              <a:t>‘CONSERVATIEF’</a:t>
            </a: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662FA5E-1DCF-4642-A9DA-2BC33D02F9A4}"/>
              </a:ext>
            </a:extLst>
          </p:cNvPr>
          <p:cNvSpPr>
            <a:spLocks noGrp="1"/>
          </p:cNvSpPr>
          <p:nvPr>
            <p:ph idx="1"/>
          </p:nvPr>
        </p:nvSpPr>
        <p:spPr>
          <a:xfrm>
            <a:off x="630936" y="2660904"/>
            <a:ext cx="4818888" cy="3547872"/>
          </a:xfrm>
        </p:spPr>
        <p:txBody>
          <a:bodyPr anchor="t">
            <a:normAutofit/>
          </a:bodyPr>
          <a:lstStyle/>
          <a:p>
            <a:r>
              <a:rPr lang="nl-NL" sz="2200" dirty="0"/>
              <a:t>STRIJDENDE STATEN&gt; ‘Alles onder de hemel weer eens in wanorde’</a:t>
            </a:r>
          </a:p>
          <a:p>
            <a:pPr marL="0" indent="0">
              <a:buNone/>
            </a:pPr>
            <a:endParaRPr lang="nl-NL" sz="2200" dirty="0"/>
          </a:p>
          <a:p>
            <a:r>
              <a:rPr lang="nl-NL" sz="2200" dirty="0"/>
              <a:t>CHINESE ‘GOUDEN EEUW’ &gt; ZHOU ONDER HERTOG VAN ZHOU </a:t>
            </a:r>
          </a:p>
          <a:p>
            <a:pPr marL="0" indent="0">
              <a:buNone/>
            </a:pPr>
            <a:endParaRPr lang="nl-NL" sz="2200" dirty="0"/>
          </a:p>
          <a:p>
            <a:r>
              <a:rPr lang="nl-NL" sz="2200" dirty="0"/>
              <a:t>IEDER WIST ZIJN PLAATS IN SOCIALE ORDE</a:t>
            </a:r>
          </a:p>
          <a:p>
            <a:pPr marL="0" indent="0">
              <a:buNone/>
            </a:pPr>
            <a:endParaRPr lang="nl-NL" sz="2200" dirty="0"/>
          </a:p>
          <a:p>
            <a:pPr marL="0" indent="0">
              <a:buNone/>
            </a:pPr>
            <a:endParaRPr lang="nl-NL" sz="2200" dirty="0"/>
          </a:p>
          <a:p>
            <a:endParaRPr lang="nl-NL" sz="2200" dirty="0"/>
          </a:p>
        </p:txBody>
      </p:sp>
      <p:pic>
        <p:nvPicPr>
          <p:cNvPr id="1026" name="Picture 2" descr="The Renaissance of Confucianism in Contemporary China">
            <a:extLst>
              <a:ext uri="{FF2B5EF4-FFF2-40B4-BE49-F238E27FC236}">
                <a16:creationId xmlns:a16="http://schemas.microsoft.com/office/drawing/2014/main" id="{3F957BFA-D692-481C-ADFE-E79E641AD3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8485" y="640080"/>
            <a:ext cx="3500094"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66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13F1BA-C3A9-4C55-A07E-FEA678712B1B}"/>
              </a:ext>
            </a:extLst>
          </p:cNvPr>
          <p:cNvSpPr>
            <a:spLocks noGrp="1"/>
          </p:cNvSpPr>
          <p:nvPr>
            <p:ph type="title"/>
          </p:nvPr>
        </p:nvSpPr>
        <p:spPr>
          <a:xfrm>
            <a:off x="630936" y="640080"/>
            <a:ext cx="4818888" cy="1481328"/>
          </a:xfrm>
        </p:spPr>
        <p:txBody>
          <a:bodyPr anchor="b">
            <a:normAutofit/>
          </a:bodyPr>
          <a:lstStyle/>
          <a:p>
            <a:r>
              <a:rPr lang="nl-NL" sz="4600" dirty="0"/>
              <a:t>CONFUCIUS ‘The comeback kid’</a:t>
            </a:r>
          </a:p>
        </p:txBody>
      </p:sp>
      <p:sp>
        <p:nvSpPr>
          <p:cNvPr id="19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68A714A-C04C-4522-9DAF-15BA452DF1B2}"/>
              </a:ext>
            </a:extLst>
          </p:cNvPr>
          <p:cNvSpPr>
            <a:spLocks noGrp="1"/>
          </p:cNvSpPr>
          <p:nvPr>
            <p:ph idx="1"/>
          </p:nvPr>
        </p:nvSpPr>
        <p:spPr>
          <a:xfrm>
            <a:off x="630936" y="2660904"/>
            <a:ext cx="4818888" cy="3547872"/>
          </a:xfrm>
        </p:spPr>
        <p:txBody>
          <a:bodyPr anchor="t">
            <a:normAutofit/>
          </a:bodyPr>
          <a:lstStyle/>
          <a:p>
            <a:r>
              <a:rPr lang="nl-NL" sz="2400" dirty="0"/>
              <a:t>Suggestie: millennia lang ‘nationale heilige’ / kernsymbool van China</a:t>
            </a:r>
          </a:p>
          <a:p>
            <a:pPr marL="0" indent="0">
              <a:buNone/>
            </a:pPr>
            <a:endParaRPr lang="nl-NL" sz="2200" dirty="0"/>
          </a:p>
          <a:p>
            <a:r>
              <a:rPr lang="nl-NL" sz="2400" dirty="0"/>
              <a:t>In eigen tijd niet succesvol</a:t>
            </a:r>
          </a:p>
          <a:p>
            <a:endParaRPr lang="nl-NL" sz="2200" dirty="0"/>
          </a:p>
          <a:p>
            <a:r>
              <a:rPr lang="nl-NL" sz="2400" dirty="0"/>
              <a:t>HAN-dynastie</a:t>
            </a:r>
          </a:p>
          <a:p>
            <a:endParaRPr lang="nl-NL" sz="2200" dirty="0"/>
          </a:p>
          <a:p>
            <a:r>
              <a:rPr lang="nl-NL" sz="2400" dirty="0"/>
              <a:t>Neoconfucianisme</a:t>
            </a:r>
          </a:p>
          <a:p>
            <a:endParaRPr lang="nl-NL" sz="2200" dirty="0"/>
          </a:p>
        </p:txBody>
      </p:sp>
      <p:pic>
        <p:nvPicPr>
          <p:cNvPr id="1026" name="Picture 2" descr="Sage Returns, The">
            <a:extLst>
              <a:ext uri="{FF2B5EF4-FFF2-40B4-BE49-F238E27FC236}">
                <a16:creationId xmlns:a16="http://schemas.microsoft.com/office/drawing/2014/main" id="{CF4A0F97-1E97-4959-BDE4-031F4AAAF3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18958" y="715495"/>
            <a:ext cx="3695319"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403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8AA237-77C4-422E-B7D5-633609C3C85B}"/>
              </a:ext>
            </a:extLst>
          </p:cNvPr>
          <p:cNvSpPr>
            <a:spLocks noGrp="1"/>
          </p:cNvSpPr>
          <p:nvPr>
            <p:ph type="title"/>
          </p:nvPr>
        </p:nvSpPr>
        <p:spPr>
          <a:xfrm>
            <a:off x="4654296" y="329184"/>
            <a:ext cx="6894576" cy="1783080"/>
          </a:xfrm>
        </p:spPr>
        <p:txBody>
          <a:bodyPr vert="horz" lIns="91440" tIns="45720" rIns="91440" bIns="45720" rtlCol="0" anchor="b">
            <a:normAutofit/>
          </a:bodyPr>
          <a:lstStyle/>
          <a:p>
            <a:r>
              <a:rPr lang="en-US" sz="5400"/>
              <a:t>‘The comeback kid’</a:t>
            </a:r>
          </a:p>
        </p:txBody>
      </p:sp>
      <p:pic>
        <p:nvPicPr>
          <p:cNvPr id="5" name="Picture 2" descr="Openingsceremonie van de Olympische Spelen in China 2008. © US Army / Flickr ">
            <a:extLst>
              <a:ext uri="{FF2B5EF4-FFF2-40B4-BE49-F238E27FC236}">
                <a16:creationId xmlns:a16="http://schemas.microsoft.com/office/drawing/2014/main" id="{4D378165-A87F-440F-AE82-48A044E9C66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006" r="28698"/>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a:extLst>
              <a:ext uri="{FF2B5EF4-FFF2-40B4-BE49-F238E27FC236}">
                <a16:creationId xmlns:a16="http://schemas.microsoft.com/office/drawing/2014/main" id="{DA39C12E-BE39-43BB-AF69-42B6E728C639}"/>
              </a:ext>
            </a:extLst>
          </p:cNvPr>
          <p:cNvSpPr/>
          <p:nvPr/>
        </p:nvSpPr>
        <p:spPr>
          <a:xfrm>
            <a:off x="4654296" y="2706624"/>
            <a:ext cx="6894576"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nl-NL" sz="2400" dirty="0"/>
              <a:t>19</a:t>
            </a:r>
            <a:r>
              <a:rPr lang="nl-NL" sz="2400" baseline="30000" dirty="0"/>
              <a:t>e</a:t>
            </a:r>
            <a:r>
              <a:rPr lang="nl-NL" sz="2400" dirty="0"/>
              <a:t> eeuw </a:t>
            </a:r>
          </a:p>
          <a:p>
            <a:pPr indent="-228600">
              <a:lnSpc>
                <a:spcPct val="90000"/>
              </a:lnSpc>
              <a:spcAft>
                <a:spcPts val="600"/>
              </a:spcAft>
              <a:buFont typeface="Arial" panose="020B0604020202020204" pitchFamily="34" charset="0"/>
              <a:buChar char="•"/>
            </a:pPr>
            <a:endParaRPr lang="nl-NL" sz="2200" dirty="0"/>
          </a:p>
          <a:p>
            <a:pPr indent="-228600">
              <a:lnSpc>
                <a:spcPct val="90000"/>
              </a:lnSpc>
              <a:spcAft>
                <a:spcPts val="600"/>
              </a:spcAft>
              <a:buFont typeface="Arial" panose="020B0604020202020204" pitchFamily="34" charset="0"/>
              <a:buChar char="•"/>
            </a:pPr>
            <a:r>
              <a:rPr lang="nl-NL" sz="2400" dirty="0"/>
              <a:t>New culture movement  1915-1923</a:t>
            </a:r>
          </a:p>
          <a:p>
            <a:pPr indent="-228600">
              <a:lnSpc>
                <a:spcPct val="90000"/>
              </a:lnSpc>
              <a:spcAft>
                <a:spcPts val="600"/>
              </a:spcAft>
              <a:buFont typeface="Arial" panose="020B0604020202020204" pitchFamily="34" charset="0"/>
              <a:buChar char="•"/>
            </a:pPr>
            <a:endParaRPr lang="nl-NL" sz="2200" dirty="0"/>
          </a:p>
          <a:p>
            <a:pPr indent="-228600">
              <a:lnSpc>
                <a:spcPct val="90000"/>
              </a:lnSpc>
              <a:spcAft>
                <a:spcPts val="600"/>
              </a:spcAft>
              <a:buFont typeface="Arial" panose="020B0604020202020204" pitchFamily="34" charset="0"/>
              <a:buChar char="•"/>
            </a:pPr>
            <a:r>
              <a:rPr lang="nl-NL" sz="2400" dirty="0"/>
              <a:t>Nationalisten in jaren dertig: combin</a:t>
            </a:r>
            <a:r>
              <a:rPr lang="nl-NL" sz="2200" dirty="0"/>
              <a:t>atie</a:t>
            </a:r>
          </a:p>
          <a:p>
            <a:pPr>
              <a:lnSpc>
                <a:spcPct val="90000"/>
              </a:lnSpc>
              <a:spcAft>
                <a:spcPts val="600"/>
              </a:spcAft>
            </a:pPr>
            <a:endParaRPr lang="nl-NL" sz="2200" dirty="0"/>
          </a:p>
          <a:p>
            <a:pPr indent="-228600">
              <a:lnSpc>
                <a:spcPct val="90000"/>
              </a:lnSpc>
              <a:spcAft>
                <a:spcPts val="600"/>
              </a:spcAft>
              <a:buFont typeface="Arial" panose="020B0604020202020204" pitchFamily="34" charset="0"/>
              <a:buChar char="•"/>
            </a:pPr>
            <a:r>
              <a:rPr lang="nl-NL" sz="2400" dirty="0"/>
              <a:t>Mao: Confucius = anti-egalitair / slecht voor Chinese</a:t>
            </a:r>
            <a:br>
              <a:rPr lang="nl-NL" sz="2400" dirty="0"/>
            </a:br>
            <a:r>
              <a:rPr lang="nl-NL" sz="2400" dirty="0"/>
              <a:t>   mannen en m.n. voor vrouwen. </a:t>
            </a:r>
          </a:p>
        </p:txBody>
      </p:sp>
    </p:spTree>
    <p:extLst>
      <p:ext uri="{BB962C8B-B14F-4D97-AF65-F5344CB8AC3E}">
        <p14:creationId xmlns:p14="http://schemas.microsoft.com/office/powerpoint/2010/main" val="3858605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fbeelding met kamer&#10;&#10;Automatisch gegenereerde beschrijving">
            <a:extLst>
              <a:ext uri="{FF2B5EF4-FFF2-40B4-BE49-F238E27FC236}">
                <a16:creationId xmlns:a16="http://schemas.microsoft.com/office/drawing/2014/main" id="{C531EE29-8DB9-4CEC-AD76-9672980221D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015" b="847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215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9EC1A-218A-4337-A683-BE602A2467DC}"/>
              </a:ext>
            </a:extLst>
          </p:cNvPr>
          <p:cNvSpPr>
            <a:spLocks noGrp="1"/>
          </p:cNvSpPr>
          <p:nvPr>
            <p:ph type="title"/>
          </p:nvPr>
        </p:nvSpPr>
        <p:spPr>
          <a:xfrm>
            <a:off x="4965430" y="629268"/>
            <a:ext cx="6586491" cy="1286160"/>
          </a:xfrm>
        </p:spPr>
        <p:txBody>
          <a:bodyPr anchor="b">
            <a:normAutofit/>
          </a:bodyPr>
          <a:lstStyle/>
          <a:p>
            <a:r>
              <a:rPr lang="nl-NL" dirty="0"/>
              <a:t>DE CANON</a:t>
            </a:r>
          </a:p>
        </p:txBody>
      </p:sp>
      <p:sp>
        <p:nvSpPr>
          <p:cNvPr id="3" name="Tijdelijke aanduiding voor inhoud 2">
            <a:extLst>
              <a:ext uri="{FF2B5EF4-FFF2-40B4-BE49-F238E27FC236}">
                <a16:creationId xmlns:a16="http://schemas.microsoft.com/office/drawing/2014/main" id="{CF3CE7B3-B183-49D7-9895-634234612050}"/>
              </a:ext>
            </a:extLst>
          </p:cNvPr>
          <p:cNvSpPr>
            <a:spLocks noGrp="1"/>
          </p:cNvSpPr>
          <p:nvPr>
            <p:ph idx="1"/>
          </p:nvPr>
        </p:nvSpPr>
        <p:spPr>
          <a:xfrm>
            <a:off x="4965431" y="2438400"/>
            <a:ext cx="6586489" cy="3785419"/>
          </a:xfrm>
        </p:spPr>
        <p:txBody>
          <a:bodyPr>
            <a:normAutofit/>
          </a:bodyPr>
          <a:lstStyle/>
          <a:p>
            <a:r>
              <a:rPr lang="nl-NL" sz="2000" dirty="0"/>
              <a:t>ANALECTS (Lunyu) Geselecteerde  ( lun) Uitspraken (</a:t>
            </a:r>
            <a:r>
              <a:rPr lang="nl-NL" sz="2000" dirty="0" err="1"/>
              <a:t>yu</a:t>
            </a:r>
            <a:r>
              <a:rPr lang="nl-NL" sz="2000" dirty="0"/>
              <a:t>)</a:t>
            </a:r>
          </a:p>
          <a:p>
            <a:r>
              <a:rPr lang="nl-NL" sz="2000" dirty="0"/>
              <a:t>VERVOLGDELEN : COMMENTAREN</a:t>
            </a:r>
          </a:p>
          <a:p>
            <a:r>
              <a:rPr lang="nl-NL" sz="2000" dirty="0"/>
              <a:t>VERZAMELD ca. 400 v. chr. (?) /  GELAAGD / niet gevormd door een historische Confucius</a:t>
            </a:r>
          </a:p>
          <a:p>
            <a:endParaRPr lang="nl-NL" sz="2000" dirty="0"/>
          </a:p>
          <a:p>
            <a:pPr marL="0" indent="0">
              <a:buNone/>
            </a:pPr>
            <a:endParaRPr lang="nl-NL" sz="2000" dirty="0"/>
          </a:p>
        </p:txBody>
      </p:sp>
      <p:pic>
        <p:nvPicPr>
          <p:cNvPr id="2050" name="Picture 2" descr="THE ANALECTS OF CONFUCIUS (annotated)">
            <a:extLst>
              <a:ext uri="{FF2B5EF4-FFF2-40B4-BE49-F238E27FC236}">
                <a16:creationId xmlns:a16="http://schemas.microsoft.com/office/drawing/2014/main" id="{54F85F6F-72A3-4301-907C-66BD469DBD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8" r="2"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88E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319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0C127-7AFB-4FA6-8D45-0D62D93FCCC6}"/>
              </a:ext>
            </a:extLst>
          </p:cNvPr>
          <p:cNvSpPr>
            <a:spLocks noGrp="1"/>
          </p:cNvSpPr>
          <p:nvPr>
            <p:ph type="title"/>
          </p:nvPr>
        </p:nvSpPr>
        <p:spPr>
          <a:xfrm>
            <a:off x="4965430" y="629268"/>
            <a:ext cx="6586491" cy="1286160"/>
          </a:xfrm>
        </p:spPr>
        <p:txBody>
          <a:bodyPr anchor="b">
            <a:normAutofit/>
          </a:bodyPr>
          <a:lstStyle/>
          <a:p>
            <a:r>
              <a:rPr lang="nl-NL" sz="4100"/>
              <a:t>‘CHINESE COMBINATIE VAN DE BIJBEL EN DE GRONDWET’</a:t>
            </a:r>
          </a:p>
        </p:txBody>
      </p:sp>
      <p:sp>
        <p:nvSpPr>
          <p:cNvPr id="3" name="Tijdelijke aanduiding voor inhoud 2">
            <a:extLst>
              <a:ext uri="{FF2B5EF4-FFF2-40B4-BE49-F238E27FC236}">
                <a16:creationId xmlns:a16="http://schemas.microsoft.com/office/drawing/2014/main" id="{8C0143DC-66EE-4CC0-95E5-F6DF0F213EFC}"/>
              </a:ext>
            </a:extLst>
          </p:cNvPr>
          <p:cNvSpPr>
            <a:spLocks noGrp="1"/>
          </p:cNvSpPr>
          <p:nvPr>
            <p:ph idx="1"/>
          </p:nvPr>
        </p:nvSpPr>
        <p:spPr>
          <a:xfrm>
            <a:off x="4965431" y="2438400"/>
            <a:ext cx="6586489" cy="3785419"/>
          </a:xfrm>
        </p:spPr>
        <p:txBody>
          <a:bodyPr>
            <a:normAutofit/>
          </a:bodyPr>
          <a:lstStyle/>
          <a:p>
            <a:pPr marL="0" indent="0">
              <a:buNone/>
            </a:pPr>
            <a:endParaRPr lang="nl-NL" sz="2000" dirty="0"/>
          </a:p>
          <a:p>
            <a:pPr marL="0" indent="0">
              <a:buNone/>
            </a:pPr>
            <a:r>
              <a:rPr lang="nl-NL" sz="2000" dirty="0"/>
              <a:t>- </a:t>
            </a:r>
            <a:r>
              <a:rPr lang="nl-NL" sz="2400" dirty="0"/>
              <a:t>Kennis van deze teksten belangrijkste eis aan </a:t>
            </a:r>
            <a:br>
              <a:rPr lang="nl-NL" sz="2400" dirty="0"/>
            </a:br>
            <a:r>
              <a:rPr lang="nl-NL" sz="2400" dirty="0"/>
              <a:t>  keizerlijke bureaucraten.</a:t>
            </a:r>
          </a:p>
          <a:p>
            <a:pPr marL="0" indent="0">
              <a:buNone/>
            </a:pPr>
            <a:r>
              <a:rPr lang="nl-NL" sz="2400" dirty="0"/>
              <a:t>- Een ‘priesterkaste’ van hoog geletterde geleerden </a:t>
            </a:r>
            <a:br>
              <a:rPr lang="nl-NL" sz="2400" dirty="0"/>
            </a:br>
            <a:r>
              <a:rPr lang="nl-NL" sz="2400" dirty="0"/>
              <a:t>  en ambtenaren. </a:t>
            </a:r>
          </a:p>
          <a:p>
            <a:pPr marL="0" indent="0">
              <a:buNone/>
            </a:pPr>
            <a:r>
              <a:rPr lang="nl-NL" sz="2400" dirty="0"/>
              <a:t>- D.m.v. hoogst competitieve examens uitverkoren. </a:t>
            </a:r>
          </a:p>
          <a:p>
            <a:pPr marL="0" indent="0">
              <a:buNone/>
            </a:pPr>
            <a:r>
              <a:rPr lang="nl-NL" sz="2400" dirty="0"/>
              <a:t>- Belast met handhaving van harmonie.  </a:t>
            </a:r>
          </a:p>
          <a:p>
            <a:endParaRPr lang="nl-NL" sz="2000" dirty="0"/>
          </a:p>
        </p:txBody>
      </p:sp>
      <p:pic>
        <p:nvPicPr>
          <p:cNvPr id="1026" name="Picture 2" descr="Boekwinkeltjes.nl - Harrewijn, Ab - Bijbel, koran, grondwet">
            <a:extLst>
              <a:ext uri="{FF2B5EF4-FFF2-40B4-BE49-F238E27FC236}">
                <a16:creationId xmlns:a16="http://schemas.microsoft.com/office/drawing/2014/main" id="{6CE9BF56-1A1D-4417-88E3-9F8CECDFC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10" r="336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463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641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042DF9-A6FD-4FF4-8193-0720AE509FD3}"/>
              </a:ext>
            </a:extLst>
          </p:cNvPr>
          <p:cNvSpPr>
            <a:spLocks noGrp="1"/>
          </p:cNvSpPr>
          <p:nvPr>
            <p:ph type="title"/>
          </p:nvPr>
        </p:nvSpPr>
        <p:spPr>
          <a:xfrm>
            <a:off x="1043631" y="809898"/>
            <a:ext cx="9942716" cy="1554480"/>
          </a:xfrm>
        </p:spPr>
        <p:txBody>
          <a:bodyPr anchor="ctr">
            <a:normAutofit/>
          </a:bodyPr>
          <a:lstStyle/>
          <a:p>
            <a:r>
              <a:rPr lang="nl-NL" sz="4800"/>
              <a:t>DE CANON</a:t>
            </a:r>
          </a:p>
        </p:txBody>
      </p:sp>
      <p:sp>
        <p:nvSpPr>
          <p:cNvPr id="3" name="Tijdelijke aanduiding voor inhoud 2">
            <a:extLst>
              <a:ext uri="{FF2B5EF4-FFF2-40B4-BE49-F238E27FC236}">
                <a16:creationId xmlns:a16="http://schemas.microsoft.com/office/drawing/2014/main" id="{9640B0FF-C8F9-481D-B905-183D7C306785}"/>
              </a:ext>
            </a:extLst>
          </p:cNvPr>
          <p:cNvSpPr>
            <a:spLocks noGrp="1"/>
          </p:cNvSpPr>
          <p:nvPr>
            <p:ph idx="1"/>
          </p:nvPr>
        </p:nvSpPr>
        <p:spPr>
          <a:xfrm>
            <a:off x="1045028" y="3017522"/>
            <a:ext cx="9941319" cy="3124658"/>
          </a:xfrm>
        </p:spPr>
        <p:txBody>
          <a:bodyPr anchor="ctr">
            <a:normAutofit/>
          </a:bodyPr>
          <a:lstStyle/>
          <a:p>
            <a:r>
              <a:rPr lang="nl-NL" sz="2200"/>
              <a:t>HOOFDTEKSTEN VAN KEIZERLIJKE EXAMENS</a:t>
            </a:r>
          </a:p>
          <a:p>
            <a:r>
              <a:rPr lang="nl-NL" sz="2200"/>
              <a:t>VIJF KLASSIEKEN</a:t>
            </a:r>
          </a:p>
          <a:p>
            <a:pPr marL="0" indent="0">
              <a:buNone/>
            </a:pPr>
            <a:r>
              <a:rPr lang="nl-NL" sz="2200"/>
              <a:t>   - BOEK DER VERANDERINGEN</a:t>
            </a:r>
          </a:p>
          <a:p>
            <a:pPr marL="0" indent="0">
              <a:buNone/>
            </a:pPr>
            <a:r>
              <a:rPr lang="nl-NL" sz="2200"/>
              <a:t>   - BOEK VAN OORKONDEN (BOEK DER HISTORIEËN)</a:t>
            </a:r>
          </a:p>
          <a:p>
            <a:pPr marL="0" indent="0">
              <a:buNone/>
            </a:pPr>
            <a:r>
              <a:rPr lang="nl-NL" sz="2200"/>
              <a:t>   - BOEK DER ODEN</a:t>
            </a:r>
          </a:p>
          <a:p>
            <a:pPr marL="0" indent="0">
              <a:buNone/>
            </a:pPr>
            <a:r>
              <a:rPr lang="nl-NL" sz="2200"/>
              <a:t>   - BOEK DER RITEN</a:t>
            </a:r>
          </a:p>
          <a:p>
            <a:pPr marL="0" indent="0">
              <a:buNone/>
            </a:pPr>
            <a:r>
              <a:rPr lang="nl-NL" sz="2200"/>
              <a:t>   - ANNALEN VAN LENTE EN HERFST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502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930C75-10FE-4EA2-B5E8-8B985ADCE172}"/>
              </a:ext>
            </a:extLst>
          </p:cNvPr>
          <p:cNvSpPr>
            <a:spLocks noGrp="1"/>
          </p:cNvSpPr>
          <p:nvPr>
            <p:ph type="title"/>
          </p:nvPr>
        </p:nvSpPr>
        <p:spPr>
          <a:xfrm>
            <a:off x="1043631" y="809898"/>
            <a:ext cx="9942716" cy="1554480"/>
          </a:xfrm>
        </p:spPr>
        <p:txBody>
          <a:bodyPr anchor="ctr">
            <a:normAutofit/>
          </a:bodyPr>
          <a:lstStyle/>
          <a:p>
            <a:r>
              <a:rPr lang="nl-NL" sz="4800"/>
              <a:t>DE CANON</a:t>
            </a:r>
          </a:p>
        </p:txBody>
      </p:sp>
      <p:sp>
        <p:nvSpPr>
          <p:cNvPr id="3" name="Tijdelijke aanduiding voor inhoud 2">
            <a:extLst>
              <a:ext uri="{FF2B5EF4-FFF2-40B4-BE49-F238E27FC236}">
                <a16:creationId xmlns:a16="http://schemas.microsoft.com/office/drawing/2014/main" id="{0DAA1542-A92C-4313-812E-12B6B58C22C5}"/>
              </a:ext>
            </a:extLst>
          </p:cNvPr>
          <p:cNvSpPr>
            <a:spLocks noGrp="1"/>
          </p:cNvSpPr>
          <p:nvPr>
            <p:ph idx="1"/>
          </p:nvPr>
        </p:nvSpPr>
        <p:spPr>
          <a:xfrm>
            <a:off x="1045028" y="3017522"/>
            <a:ext cx="9941319" cy="3124658"/>
          </a:xfrm>
        </p:spPr>
        <p:txBody>
          <a:bodyPr anchor="ctr">
            <a:normAutofit/>
          </a:bodyPr>
          <a:lstStyle/>
          <a:p>
            <a:r>
              <a:rPr lang="nl-NL" sz="2400"/>
              <a:t>VIER CANNONIEKE BOEKEN (GEBUNDELD DOOR ZHU XI (1130-1200 &gt; NEO-CONFUCIANISME)</a:t>
            </a:r>
          </a:p>
          <a:p>
            <a:pPr marL="0" indent="0">
              <a:buNone/>
            </a:pPr>
            <a:r>
              <a:rPr lang="nl-NL" sz="2400"/>
              <a:t>   - ANALECTA</a:t>
            </a:r>
          </a:p>
          <a:p>
            <a:pPr marL="0" indent="0">
              <a:buNone/>
            </a:pPr>
            <a:r>
              <a:rPr lang="nl-NL" sz="2400"/>
              <a:t>   - MENCIUS</a:t>
            </a:r>
          </a:p>
          <a:p>
            <a:pPr marL="0" indent="0">
              <a:buNone/>
            </a:pPr>
            <a:r>
              <a:rPr lang="nl-NL" sz="2400"/>
              <a:t>   - DE GROTE LEER</a:t>
            </a:r>
          </a:p>
          <a:p>
            <a:pPr marL="0" indent="0">
              <a:buNone/>
            </a:pPr>
            <a:r>
              <a:rPr lang="nl-NL" sz="2400"/>
              <a:t>   - LEER VAN DE MIDDENWEG</a:t>
            </a:r>
          </a:p>
          <a:p>
            <a:pPr marL="0" indent="0">
              <a:buNone/>
            </a:pPr>
            <a:r>
              <a:rPr lang="nl-NL" sz="2400"/>
              <a:t>  </a:t>
            </a:r>
          </a:p>
          <a:p>
            <a:endParaRPr lang="nl-NL"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04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29C7E73-DA29-4F01-8F56-E0F473BB3920}"/>
              </a:ext>
            </a:extLst>
          </p:cNvPr>
          <p:cNvSpPr>
            <a:spLocks noGrp="1"/>
          </p:cNvSpPr>
          <p:nvPr>
            <p:ph type="title" idx="4294967295"/>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CHINA’S AXIALE PERIODE</a:t>
            </a:r>
          </a:p>
        </p:txBody>
      </p:sp>
      <p:sp>
        <p:nvSpPr>
          <p:cNvPr id="21"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82E03F2-B682-4485-B374-DA560073AD37}"/>
              </a:ext>
            </a:extLst>
          </p:cNvPr>
          <p:cNvSpPr>
            <a:spLocks noGrp="1"/>
          </p:cNvSpPr>
          <p:nvPr>
            <p:ph idx="4294967295"/>
          </p:nvPr>
        </p:nvSpPr>
        <p:spPr>
          <a:xfrm>
            <a:off x="5370153" y="1526033"/>
            <a:ext cx="5536397" cy="3935281"/>
          </a:xfrm>
        </p:spPr>
        <p:txBody>
          <a:bodyPr vert="horz" lIns="91440" tIns="45720" rIns="91440" bIns="45720" rtlCol="0">
            <a:normAutofit/>
          </a:bodyPr>
          <a:lstStyle/>
          <a:p>
            <a:endParaRPr lang="en-US" sz="2400" dirty="0"/>
          </a:p>
          <a:p>
            <a:r>
              <a:rPr lang="nl-NL" sz="2400" dirty="0"/>
              <a:t>LENTE- EN HERFST PERIODE (770 – 476): Confucius (551-479 v.Chr.) </a:t>
            </a:r>
          </a:p>
          <a:p>
            <a:endParaRPr lang="nl-NL" sz="2400" dirty="0"/>
          </a:p>
          <a:p>
            <a:r>
              <a:rPr lang="nl-NL" sz="2400" dirty="0"/>
              <a:t>STRIJDENDE STATEN (476-221 v.Chr.):</a:t>
            </a:r>
          </a:p>
          <a:p>
            <a:pPr marL="0" indent="0">
              <a:buNone/>
            </a:pPr>
            <a:r>
              <a:rPr lang="nl-NL" sz="2400" dirty="0"/>
              <a:t>- Mozi (480–390 BCE)</a:t>
            </a:r>
            <a:br>
              <a:rPr lang="nl-NL" sz="2400" dirty="0"/>
            </a:br>
            <a:r>
              <a:rPr lang="nl-NL" sz="2400" dirty="0"/>
              <a:t>- Yangzi (440–360 BCE)</a:t>
            </a:r>
            <a:br>
              <a:rPr lang="nl-NL" sz="2400" dirty="0"/>
            </a:br>
            <a:r>
              <a:rPr lang="nl-NL" sz="2400" dirty="0"/>
              <a:t>- Huizi (370–319 BCE)</a:t>
            </a:r>
            <a:br>
              <a:rPr lang="nl-NL" sz="2400" dirty="0"/>
            </a:br>
            <a:r>
              <a:rPr lang="nl-NL" sz="2400" dirty="0"/>
              <a:t>- Zhuangzi (370–311 BCE)</a:t>
            </a:r>
            <a:br>
              <a:rPr lang="nl-NL" sz="2400" dirty="0"/>
            </a:br>
            <a:r>
              <a:rPr lang="nl-NL" sz="2400" dirty="0"/>
              <a:t>- Meng Ke (Mencius) (370–288 BCE)</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18425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5F66B-4D5F-4FAE-AE09-21E7959E49DD}"/>
              </a:ext>
            </a:extLst>
          </p:cNvPr>
          <p:cNvSpPr>
            <a:spLocks noGrp="1"/>
          </p:cNvSpPr>
          <p:nvPr>
            <p:ph type="title"/>
          </p:nvPr>
        </p:nvSpPr>
        <p:spPr>
          <a:xfrm>
            <a:off x="4965430" y="629268"/>
            <a:ext cx="6586491" cy="1286160"/>
          </a:xfrm>
        </p:spPr>
        <p:txBody>
          <a:bodyPr anchor="b">
            <a:normAutofit/>
          </a:bodyPr>
          <a:lstStyle/>
          <a:p>
            <a:r>
              <a:rPr lang="nl-NL" dirty="0"/>
              <a:t>LEGALISME</a:t>
            </a:r>
          </a:p>
        </p:txBody>
      </p:sp>
      <p:sp>
        <p:nvSpPr>
          <p:cNvPr id="3" name="Tijdelijke aanduiding voor inhoud 2">
            <a:extLst>
              <a:ext uri="{FF2B5EF4-FFF2-40B4-BE49-F238E27FC236}">
                <a16:creationId xmlns:a16="http://schemas.microsoft.com/office/drawing/2014/main" id="{2D11D8DD-DF8A-4B6C-9780-15B1DFD68B12}"/>
              </a:ext>
            </a:extLst>
          </p:cNvPr>
          <p:cNvSpPr>
            <a:spLocks noGrp="1"/>
          </p:cNvSpPr>
          <p:nvPr>
            <p:ph idx="1"/>
          </p:nvPr>
        </p:nvSpPr>
        <p:spPr>
          <a:xfrm>
            <a:off x="4965431" y="2438400"/>
            <a:ext cx="6586489" cy="3785419"/>
          </a:xfrm>
        </p:spPr>
        <p:txBody>
          <a:bodyPr>
            <a:normAutofit/>
          </a:bodyPr>
          <a:lstStyle/>
          <a:p>
            <a:pPr marL="0" indent="0">
              <a:buNone/>
            </a:pPr>
            <a:r>
              <a:rPr lang="nl-NL" sz="3000" dirty="0"/>
              <a:t>HAN FEI </a:t>
            </a:r>
            <a:br>
              <a:rPr lang="nl-NL" sz="2000" dirty="0"/>
            </a:br>
            <a:endParaRPr lang="nl-NL" sz="2000" dirty="0"/>
          </a:p>
          <a:p>
            <a:pPr marL="0" indent="0">
              <a:buNone/>
            </a:pPr>
            <a:r>
              <a:rPr lang="nl-NL" sz="2000" dirty="0"/>
              <a:t>‘</a:t>
            </a:r>
            <a:r>
              <a:rPr lang="nl-NL" sz="2000" i="1" dirty="0"/>
              <a:t>DE WIJZE WERKT NIET AAN ZIJN DEUGDZAAMHEID, HIJ WERKT AAN ZIJN WETTEN</a:t>
            </a:r>
            <a:r>
              <a:rPr lang="nl-NL" sz="2400" i="1" dirty="0"/>
              <a:t>.’</a:t>
            </a:r>
          </a:p>
          <a:p>
            <a:pPr marL="0" indent="0">
              <a:buNone/>
            </a:pPr>
            <a:endParaRPr lang="nl-NL" sz="2000" dirty="0"/>
          </a:p>
          <a:p>
            <a:pPr marL="0" indent="0">
              <a:buNone/>
            </a:pPr>
            <a:r>
              <a:rPr lang="nl-NL" sz="2000" dirty="0"/>
              <a:t>‘</a:t>
            </a:r>
            <a:r>
              <a:rPr lang="nl-NL" sz="2000" i="1" dirty="0"/>
              <a:t>Als je beloningen uitdeelt, kun je ze het beste aanzienlijk en betrouwbaar maken, zodat mensen ze zullen waarderen; als je straffen uitdeelt, kun je ze het beste zwaar en onontkoombaar maken, zodat mensen ze zullen vrezen; als je wetten ontwerpt kun je ze het beste ondubbelzinnig en onveranderlijk maken, zodat mensen ze zullen begrijpen.’</a:t>
            </a:r>
          </a:p>
          <a:p>
            <a:pPr marL="0" indent="0">
              <a:buNone/>
            </a:pPr>
            <a:endParaRPr lang="nl-NL" sz="2000" dirty="0"/>
          </a:p>
        </p:txBody>
      </p:sp>
      <p:pic>
        <p:nvPicPr>
          <p:cNvPr id="1026" name="Picture 2" descr="The Legalistic Way: Lessons From Xun Zi and Han Fei Zi - Sheh Seow Wah |  PDF, EPUB, FB2, DjVu, AUDIO, MP3, DOC, RTF DOWNLOAD give the Lessons Zi Han  Way: Legalistic">
            <a:extLst>
              <a:ext uri="{FF2B5EF4-FFF2-40B4-BE49-F238E27FC236}">
                <a16:creationId xmlns:a16="http://schemas.microsoft.com/office/drawing/2014/main" id="{DA6DECCD-60DD-424C-9FE8-FE94881374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18" b="140"/>
          <a:stretch/>
        </p:blipFill>
        <p:spPr bwMode="auto">
          <a:xfrm>
            <a:off x="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16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691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DB5EF5-7AA1-4CCB-A11E-17F61EF76D2C}"/>
              </a:ext>
            </a:extLst>
          </p:cNvPr>
          <p:cNvSpPr>
            <a:spLocks noGrp="1"/>
          </p:cNvSpPr>
          <p:nvPr>
            <p:ph type="title" idx="4294967295"/>
          </p:nvPr>
        </p:nvSpPr>
        <p:spPr>
          <a:xfrm>
            <a:off x="630936" y="639520"/>
            <a:ext cx="3429000" cy="1719072"/>
          </a:xfrm>
        </p:spPr>
        <p:txBody>
          <a:bodyPr vert="horz" lIns="91440" tIns="45720" rIns="91440" bIns="45720" rtlCol="0" anchor="b">
            <a:normAutofit/>
          </a:bodyPr>
          <a:lstStyle/>
          <a:p>
            <a:r>
              <a:rPr lang="en-US" sz="2600" kern="1200">
                <a:solidFill>
                  <a:schemeClr val="tx1"/>
                </a:solidFill>
                <a:latin typeface="+mj-lt"/>
                <a:ea typeface="+mj-ea"/>
                <a:cs typeface="+mj-cs"/>
              </a:rPr>
              <a:t>‘Doden of executeren, dat wordt met straffen bedoeld.’</a:t>
            </a:r>
            <a:br>
              <a:rPr lang="en-US" sz="2600" kern="1200">
                <a:solidFill>
                  <a:schemeClr val="tx1"/>
                </a:solidFill>
                <a:latin typeface="+mj-lt"/>
                <a:ea typeface="+mj-ea"/>
                <a:cs typeface="+mj-cs"/>
              </a:rPr>
            </a:br>
            <a:r>
              <a:rPr lang="en-US" sz="2600" kern="1200">
                <a:solidFill>
                  <a:schemeClr val="tx1"/>
                </a:solidFill>
                <a:latin typeface="+mj-lt"/>
                <a:ea typeface="+mj-ea"/>
                <a:cs typeface="+mj-cs"/>
              </a:rPr>
              <a:t> </a:t>
            </a: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DE5436A-6826-4E42-9B9F-8B7383E6743C}"/>
              </a:ext>
            </a:extLst>
          </p:cNvPr>
          <p:cNvSpPr>
            <a:spLocks noGrp="1"/>
          </p:cNvSpPr>
          <p:nvPr>
            <p:ph idx="4294967295"/>
          </p:nvPr>
        </p:nvSpPr>
        <p:spPr>
          <a:xfrm>
            <a:off x="630936" y="2807208"/>
            <a:ext cx="3429000" cy="3410712"/>
          </a:xfrm>
        </p:spPr>
        <p:txBody>
          <a:bodyPr vert="horz" lIns="91440" tIns="45720" rIns="91440" bIns="45720" rtlCol="0" anchor="t">
            <a:normAutofit fontScale="92500" lnSpcReduction="10000"/>
          </a:bodyPr>
          <a:lstStyle/>
          <a:p>
            <a:endParaRPr lang="en-US" sz="1700" dirty="0"/>
          </a:p>
          <a:p>
            <a:r>
              <a:rPr lang="nl-NL" sz="2400" dirty="0"/>
              <a:t>Wetten</a:t>
            </a:r>
          </a:p>
          <a:p>
            <a:pPr marL="0" indent="0">
              <a:buNone/>
            </a:pPr>
            <a:endParaRPr lang="nl-NL" sz="2400" dirty="0"/>
          </a:p>
          <a:p>
            <a:r>
              <a:rPr lang="nl-NL" sz="2400" dirty="0"/>
              <a:t>Raadselachtige, onvoorspelbare heerser</a:t>
            </a:r>
          </a:p>
          <a:p>
            <a:pPr marL="0"/>
            <a:endParaRPr lang="nl-NL" sz="2400" dirty="0"/>
          </a:p>
          <a:p>
            <a:r>
              <a:rPr lang="nl-NL" sz="2400" dirty="0"/>
              <a:t>Meedogenloos en krachtig </a:t>
            </a:r>
          </a:p>
          <a:p>
            <a:endParaRPr lang="en-US" sz="1700" dirty="0"/>
          </a:p>
          <a:p>
            <a:pPr marL="0" indent="0">
              <a:buNone/>
            </a:pPr>
            <a:br>
              <a:rPr lang="en-US" sz="1700" dirty="0"/>
            </a:br>
            <a:endParaRPr lang="en-US" sz="1700" dirty="0"/>
          </a:p>
          <a:p>
            <a:pPr marL="0"/>
            <a:endParaRPr lang="en-US" sz="1700" dirty="0"/>
          </a:p>
          <a:p>
            <a:endParaRPr lang="en-US" sz="1700" dirty="0"/>
          </a:p>
        </p:txBody>
      </p:sp>
      <p:pic>
        <p:nvPicPr>
          <p:cNvPr id="9" name="Picture 2" descr="Han Fei Tzu | The Historian's Hut">
            <a:extLst>
              <a:ext uri="{FF2B5EF4-FFF2-40B4-BE49-F238E27FC236}">
                <a16:creationId xmlns:a16="http://schemas.microsoft.com/office/drawing/2014/main" id="{2AAA3F1B-8E76-4B9F-9E9C-BB02B49042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736549"/>
            <a:ext cx="6903720" cy="538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911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10738-BD50-46E2-A5C5-35577F930A6B}"/>
              </a:ext>
            </a:extLst>
          </p:cNvPr>
          <p:cNvSpPr>
            <a:spLocks noGrp="1"/>
          </p:cNvSpPr>
          <p:nvPr>
            <p:ph type="title"/>
          </p:nvPr>
        </p:nvSpPr>
        <p:spPr>
          <a:xfrm>
            <a:off x="838200" y="365125"/>
            <a:ext cx="10515600" cy="1325563"/>
          </a:xfrm>
        </p:spPr>
        <p:txBody>
          <a:bodyPr>
            <a:normAutofit/>
          </a:bodyPr>
          <a:lstStyle/>
          <a:p>
            <a:r>
              <a:rPr lang="nl-NL" dirty="0"/>
              <a:t>HAN FEI</a:t>
            </a:r>
          </a:p>
        </p:txBody>
      </p:sp>
      <p:sp>
        <p:nvSpPr>
          <p:cNvPr id="3" name="Tijdelijke aanduiding voor inhoud 2">
            <a:extLst>
              <a:ext uri="{FF2B5EF4-FFF2-40B4-BE49-F238E27FC236}">
                <a16:creationId xmlns:a16="http://schemas.microsoft.com/office/drawing/2014/main" id="{0849C44B-4A0C-4869-8941-D8345532D65E}"/>
              </a:ext>
            </a:extLst>
          </p:cNvPr>
          <p:cNvSpPr>
            <a:spLocks noGrp="1"/>
          </p:cNvSpPr>
          <p:nvPr>
            <p:ph idx="1"/>
          </p:nvPr>
        </p:nvSpPr>
        <p:spPr>
          <a:xfrm>
            <a:off x="945095" y="1800080"/>
            <a:ext cx="5393361" cy="4351338"/>
          </a:xfrm>
        </p:spPr>
        <p:txBody>
          <a:bodyPr>
            <a:normAutofit/>
          </a:bodyPr>
          <a:lstStyle/>
          <a:p>
            <a:pPr marL="0" indent="0">
              <a:buNone/>
            </a:pPr>
            <a:endParaRPr lang="nl-NL" sz="1800" dirty="0"/>
          </a:p>
          <a:p>
            <a:pPr marL="0" indent="0">
              <a:buNone/>
            </a:pPr>
            <a:r>
              <a:rPr lang="nl-NL" sz="1800" dirty="0"/>
              <a:t>DE MACHT WORDT NIET GEDEELD. IS EXCLUSIEF EN BERUST UITSLUITEND BIJ DE HEERSER.</a:t>
            </a:r>
          </a:p>
          <a:p>
            <a:pPr marL="0" indent="0">
              <a:buNone/>
            </a:pPr>
            <a:endParaRPr lang="nl-NL" sz="1800" dirty="0"/>
          </a:p>
          <a:p>
            <a:pPr marL="0" indent="0">
              <a:buNone/>
            </a:pPr>
            <a:r>
              <a:rPr lang="nl-NL" sz="1800" dirty="0"/>
              <a:t>OPENLIJK COMMANDEREN, IN HET GEHEIM MANIPULEREN</a:t>
            </a:r>
          </a:p>
          <a:p>
            <a:pPr marL="0" indent="0">
              <a:buNone/>
            </a:pPr>
            <a:endParaRPr lang="nl-NL" sz="1800" dirty="0"/>
          </a:p>
          <a:p>
            <a:pPr marL="0" indent="0">
              <a:buNone/>
            </a:pPr>
            <a:r>
              <a:rPr lang="nl-NL" sz="1800" dirty="0"/>
              <a:t>ABSOLUTE HEERSCHAPPIJ KAN ALLEEN OVERLEVEN ALS HET AMBT DE BEWONERS OVERSTIJGT. &gt; ACTUEEL: DE CCP MOET OVERLEVEN, LOS VAN DE VRAAG WIE DE PARTIJ OP EEN BEP. MOMENT REPRESENTEERT</a:t>
            </a:r>
          </a:p>
        </p:txBody>
      </p:sp>
      <p:pic>
        <p:nvPicPr>
          <p:cNvPr id="1026" name="Picture 2">
            <a:extLst>
              <a:ext uri="{FF2B5EF4-FFF2-40B4-BE49-F238E27FC236}">
                <a16:creationId xmlns:a16="http://schemas.microsoft.com/office/drawing/2014/main" id="{579EB3D8-0069-4750-BA93-FBCAA2BF6F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91475" y="1306071"/>
            <a:ext cx="3429000" cy="484534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71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495AB02-87E3-4BDB-B69B-F9AFBDF3A404}"/>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2809235" y="643467"/>
            <a:ext cx="657352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345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63B11-4754-4A9E-9040-85368790058A}"/>
              </a:ext>
            </a:extLst>
          </p:cNvPr>
          <p:cNvSpPr>
            <a:spLocks noGrp="1"/>
          </p:cNvSpPr>
          <p:nvPr>
            <p:ph type="title" idx="4294967295"/>
          </p:nvPr>
        </p:nvSpPr>
        <p:spPr>
          <a:xfrm>
            <a:off x="971368" y="371719"/>
            <a:ext cx="6125964" cy="1906863"/>
          </a:xfrm>
        </p:spPr>
        <p:txBody>
          <a:bodyPr vert="horz" lIns="91440" tIns="45720" rIns="91440" bIns="45720" rtlCol="0" anchor="b">
            <a:normAutofit/>
          </a:bodyPr>
          <a:lstStyle/>
          <a:p>
            <a:r>
              <a:rPr lang="en-US" sz="2800" kern="1200">
                <a:solidFill>
                  <a:schemeClr val="tx1"/>
                </a:solidFill>
                <a:latin typeface="+mj-lt"/>
                <a:ea typeface="+mj-ea"/>
                <a:cs typeface="+mj-cs"/>
              </a:rPr>
              <a:t>‘ZIJ DIE CHINA REGEREN ZIJN / WAREN CONFUCIANISTISCH AAN DE BUITENKANT EN LEGALISTISCH VAN BINNEN.’</a:t>
            </a:r>
            <a:br>
              <a:rPr lang="en-US" sz="2800" kern="1200">
                <a:solidFill>
                  <a:schemeClr val="tx1"/>
                </a:solidFill>
                <a:latin typeface="+mj-lt"/>
                <a:ea typeface="+mj-ea"/>
                <a:cs typeface="+mj-cs"/>
              </a:rPr>
            </a:br>
            <a:endParaRPr lang="en-US" sz="2800" kern="120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6D2EDB53-BAD5-45FD-A536-9C5637B5FD6B}"/>
              </a:ext>
            </a:extLst>
          </p:cNvPr>
          <p:cNvSpPr>
            <a:spLocks noGrp="1"/>
          </p:cNvSpPr>
          <p:nvPr>
            <p:ph idx="4294967295"/>
          </p:nvPr>
        </p:nvSpPr>
        <p:spPr>
          <a:xfrm>
            <a:off x="971368" y="2711395"/>
            <a:ext cx="4114801" cy="3465568"/>
          </a:xfrm>
        </p:spPr>
        <p:txBody>
          <a:bodyPr vert="horz" lIns="91440" tIns="45720" rIns="91440" bIns="45720" rtlCol="0">
            <a:normAutofit/>
          </a:bodyPr>
          <a:lstStyle/>
          <a:p>
            <a:r>
              <a:rPr lang="en-US" sz="2000" dirty="0"/>
              <a:t>MAO : WREDE, DESTRUCTIEVE HEERSER / BEWONDERT EERSTE KEIZER</a:t>
            </a:r>
          </a:p>
          <a:p>
            <a:endParaRPr lang="en-US" sz="2000" dirty="0"/>
          </a:p>
          <a:p>
            <a:r>
              <a:rPr lang="en-US" sz="2000" dirty="0"/>
              <a:t>DENG: WIJZE, GEDULDIGE HEERSER / MEEDOGENLOZE KANT</a:t>
            </a:r>
          </a:p>
          <a:p>
            <a:pPr marL="0" indent="0">
              <a:buNone/>
            </a:pPr>
            <a:endParaRPr lang="en-US" sz="2000" dirty="0"/>
          </a:p>
          <a:p>
            <a:r>
              <a:rPr lang="en-US" sz="2000" dirty="0"/>
              <a:t>XI JINPING: MEEDOGENLOZE DICTATOR / ZEER BEWUST VAN CHINESE CULTUUR</a:t>
            </a:r>
          </a:p>
        </p:txBody>
      </p:sp>
      <p:pic>
        <p:nvPicPr>
          <p:cNvPr id="1026" name="Picture 2" descr="Mao Zedong - Wikipedia">
            <a:extLst>
              <a:ext uri="{FF2B5EF4-FFF2-40B4-BE49-F238E27FC236}">
                <a16:creationId xmlns:a16="http://schemas.microsoft.com/office/drawing/2014/main" id="{3C030DF3-5213-4FEB-9234-1EC561CABA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24" r="-1" b="29017"/>
          <a:stretch/>
        </p:blipFill>
        <p:spPr bwMode="auto">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Xi Jinping - Wikipedia">
            <a:extLst>
              <a:ext uri="{FF2B5EF4-FFF2-40B4-BE49-F238E27FC236}">
                <a16:creationId xmlns:a16="http://schemas.microsoft.com/office/drawing/2014/main" id="{9384F311-64F2-4AD0-81A8-3B78FFF04C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67" r="-3" b="18415"/>
          <a:stretch/>
        </p:blipFill>
        <p:spPr bwMode="auto">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Deng Xiaoping | Biography, Reforms, Transformation of China, &amp; Facts |  Britannica">
            <a:extLst>
              <a:ext uri="{FF2B5EF4-FFF2-40B4-BE49-F238E27FC236}">
                <a16:creationId xmlns:a16="http://schemas.microsoft.com/office/drawing/2014/main" id="{AFB9EC18-B2A8-4E20-B4E1-D87DCD6890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513" r="1" b="24764"/>
          <a:stretch/>
        </p:blipFill>
        <p:spPr bwMode="auto">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22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1080C-429E-463B-88DF-8849E2B5057E}"/>
              </a:ext>
            </a:extLst>
          </p:cNvPr>
          <p:cNvSpPr>
            <a:spLocks noGrp="1"/>
          </p:cNvSpPr>
          <p:nvPr>
            <p:ph type="title"/>
          </p:nvPr>
        </p:nvSpPr>
        <p:spPr>
          <a:xfrm>
            <a:off x="572493" y="238539"/>
            <a:ext cx="11018520" cy="1434415"/>
          </a:xfrm>
        </p:spPr>
        <p:txBody>
          <a:bodyPr anchor="b">
            <a:normAutofit/>
          </a:bodyPr>
          <a:lstStyle/>
          <a:p>
            <a:r>
              <a:rPr lang="nl-NL" sz="5400" dirty="0"/>
              <a:t>XI JINPING</a:t>
            </a:r>
          </a:p>
        </p:txBody>
      </p:sp>
      <p:sp>
        <p:nvSpPr>
          <p:cNvPr id="3" name="Tijdelijke aanduiding voor inhoud 2">
            <a:extLst>
              <a:ext uri="{FF2B5EF4-FFF2-40B4-BE49-F238E27FC236}">
                <a16:creationId xmlns:a16="http://schemas.microsoft.com/office/drawing/2014/main" id="{644ADAC8-AC74-46C6-BB57-39FAF75006C2}"/>
              </a:ext>
            </a:extLst>
          </p:cNvPr>
          <p:cNvSpPr>
            <a:spLocks noGrp="1"/>
          </p:cNvSpPr>
          <p:nvPr>
            <p:ph idx="1"/>
          </p:nvPr>
        </p:nvSpPr>
        <p:spPr>
          <a:xfrm>
            <a:off x="572493" y="2071316"/>
            <a:ext cx="6713552" cy="4119172"/>
          </a:xfrm>
        </p:spPr>
        <p:txBody>
          <a:bodyPr anchor="t">
            <a:normAutofit/>
          </a:bodyPr>
          <a:lstStyle/>
          <a:p>
            <a:pPr marL="0" indent="0">
              <a:buNone/>
            </a:pPr>
            <a:r>
              <a:rPr lang="nl-NL" i="1" dirty="0"/>
              <a:t>‘…In eigen land is hij een hardvochtige, met ijzeren vuist regerende kampioen van het ‘socialisme’, hoofd van de strijdkrachten en welwillende man van het volk; in het buitenland draagt hij de mantel van morele verlosser, kampioen van de oude Chinese beschaving en vurig verdediger van de vrede via multilaterale instellingen.’</a:t>
            </a:r>
          </a:p>
          <a:p>
            <a:pPr marL="0" indent="0">
              <a:buNone/>
            </a:pPr>
            <a:endParaRPr lang="nl-NL" sz="2200" i="1" dirty="0"/>
          </a:p>
          <a:p>
            <a:pPr marL="0" indent="0">
              <a:buNone/>
            </a:pPr>
            <a:r>
              <a:rPr lang="nl-NL" sz="2200" dirty="0"/>
              <a:t>John Keane</a:t>
            </a:r>
          </a:p>
        </p:txBody>
      </p:sp>
      <p:pic>
        <p:nvPicPr>
          <p:cNvPr id="2050" name="Picture 2" descr="When Trees Fall, Monkeys Scatter: Rethinking Democracy In China">
            <a:extLst>
              <a:ext uri="{FF2B5EF4-FFF2-40B4-BE49-F238E27FC236}">
                <a16:creationId xmlns:a16="http://schemas.microsoft.com/office/drawing/2014/main" id="{1EB7B1FB-F2DE-4064-A518-996DEEC991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60" r="3" b="17080"/>
          <a:stretch/>
        </p:blipFill>
        <p:spPr bwMode="auto">
          <a:xfrm>
            <a:off x="7675658" y="1027938"/>
            <a:ext cx="3941064"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2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6">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1"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6A9E2BD-091E-4C1E-BB4B-6770FDB7C1EF}"/>
              </a:ext>
            </a:extLst>
          </p:cNvPr>
          <p:cNvSpPr>
            <a:spLocks noGrp="1"/>
          </p:cNvSpPr>
          <p:nvPr>
            <p:ph type="title"/>
          </p:nvPr>
        </p:nvSpPr>
        <p:spPr>
          <a:xfrm>
            <a:off x="1043631" y="873940"/>
            <a:ext cx="4928291" cy="1035781"/>
          </a:xfrm>
        </p:spPr>
        <p:txBody>
          <a:bodyPr anchor="ctr">
            <a:normAutofit/>
          </a:bodyPr>
          <a:lstStyle/>
          <a:p>
            <a:r>
              <a:rPr lang="nl-NL" sz="3600"/>
              <a:t>TIJDBALK</a:t>
            </a:r>
          </a:p>
        </p:txBody>
      </p:sp>
      <p:sp>
        <p:nvSpPr>
          <p:cNvPr id="3" name="Tijdelijke aanduiding voor inhoud 2">
            <a:extLst>
              <a:ext uri="{FF2B5EF4-FFF2-40B4-BE49-F238E27FC236}">
                <a16:creationId xmlns:a16="http://schemas.microsoft.com/office/drawing/2014/main" id="{4C66FA2B-7066-4829-9908-265423A832FC}"/>
              </a:ext>
            </a:extLst>
          </p:cNvPr>
          <p:cNvSpPr>
            <a:spLocks noGrp="1"/>
          </p:cNvSpPr>
          <p:nvPr>
            <p:ph idx="1"/>
          </p:nvPr>
        </p:nvSpPr>
        <p:spPr>
          <a:xfrm>
            <a:off x="1045029" y="2524721"/>
            <a:ext cx="4991629" cy="3677123"/>
          </a:xfrm>
        </p:spPr>
        <p:txBody>
          <a:bodyPr anchor="ctr">
            <a:normAutofit/>
          </a:bodyPr>
          <a:lstStyle/>
          <a:p>
            <a:r>
              <a:rPr lang="nl-NL" sz="1800"/>
              <a:t>SHANG (1600-1045 v.Chr.)</a:t>
            </a:r>
          </a:p>
          <a:p>
            <a:r>
              <a:rPr lang="nl-NL" sz="1800"/>
              <a:t>ZHOU (ca. 1045 -256 v.Chr.) &gt; </a:t>
            </a:r>
          </a:p>
          <a:p>
            <a:pPr marL="0" indent="0">
              <a:buNone/>
            </a:pPr>
            <a:r>
              <a:rPr lang="nl-NL" sz="1800"/>
              <a:t>   - Lente en herfstperiode (770 – 476) </a:t>
            </a:r>
            <a:br>
              <a:rPr lang="nl-NL" sz="1800"/>
            </a:br>
            <a:r>
              <a:rPr lang="nl-NL" sz="1800"/>
              <a:t>   - Strijdende Staten (481 – 221)</a:t>
            </a:r>
          </a:p>
          <a:p>
            <a:r>
              <a:rPr lang="nl-NL" sz="1800"/>
              <a:t>QIN  (221 - 206 v.Chr.)</a:t>
            </a:r>
          </a:p>
          <a:p>
            <a:r>
              <a:rPr lang="nl-NL" sz="1800"/>
              <a:t>HAN (206 v.Chr. - 220)</a:t>
            </a:r>
          </a:p>
          <a:p>
            <a:r>
              <a:rPr lang="nl-NL" sz="1800"/>
              <a:t>ZES DYNASTIËN (220 – 589)</a:t>
            </a:r>
          </a:p>
          <a:p>
            <a:r>
              <a:rPr lang="nl-NL" sz="1800"/>
              <a:t>SUI (581-618)</a:t>
            </a:r>
          </a:p>
          <a:p>
            <a:r>
              <a:rPr lang="nl-NL" sz="1800"/>
              <a:t>TANG (618-907)</a:t>
            </a:r>
          </a:p>
        </p:txBody>
      </p:sp>
      <p:pic>
        <p:nvPicPr>
          <p:cNvPr id="7" name="Picture 2" descr="Tijdlijn van dynastieën">
            <a:extLst>
              <a:ext uri="{FF2B5EF4-FFF2-40B4-BE49-F238E27FC236}">
                <a16:creationId xmlns:a16="http://schemas.microsoft.com/office/drawing/2014/main" id="{0BE14123-861C-4583-9BBB-79C6A6830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 r="5" b="7943"/>
          <a:stretch/>
        </p:blipFill>
        <p:spPr bwMode="auto">
          <a:xfrm>
            <a:off x="6788383" y="613147"/>
            <a:ext cx="4565417" cy="5593443"/>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539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6">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2"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31021F-5863-4E17-9F52-0D939F09BF0E}"/>
              </a:ext>
            </a:extLst>
          </p:cNvPr>
          <p:cNvSpPr>
            <a:spLocks noGrp="1"/>
          </p:cNvSpPr>
          <p:nvPr>
            <p:ph type="title"/>
          </p:nvPr>
        </p:nvSpPr>
        <p:spPr>
          <a:xfrm>
            <a:off x="1043631" y="873940"/>
            <a:ext cx="4928291" cy="1035781"/>
          </a:xfrm>
        </p:spPr>
        <p:txBody>
          <a:bodyPr anchor="ctr">
            <a:normAutofit/>
          </a:bodyPr>
          <a:lstStyle/>
          <a:p>
            <a:r>
              <a:rPr lang="nl-NL" sz="3600" dirty="0"/>
              <a:t>TIJDBALK </a:t>
            </a:r>
          </a:p>
        </p:txBody>
      </p:sp>
      <p:sp>
        <p:nvSpPr>
          <p:cNvPr id="3" name="Tijdelijke aanduiding voor inhoud 2">
            <a:extLst>
              <a:ext uri="{FF2B5EF4-FFF2-40B4-BE49-F238E27FC236}">
                <a16:creationId xmlns:a16="http://schemas.microsoft.com/office/drawing/2014/main" id="{0680F72B-DF1A-4140-9899-D77AFE4F0D35}"/>
              </a:ext>
            </a:extLst>
          </p:cNvPr>
          <p:cNvSpPr>
            <a:spLocks noGrp="1"/>
          </p:cNvSpPr>
          <p:nvPr>
            <p:ph idx="1"/>
          </p:nvPr>
        </p:nvSpPr>
        <p:spPr>
          <a:xfrm>
            <a:off x="1045029" y="2524721"/>
            <a:ext cx="4991629" cy="3677123"/>
          </a:xfrm>
        </p:spPr>
        <p:txBody>
          <a:bodyPr anchor="ctr">
            <a:normAutofit/>
          </a:bodyPr>
          <a:lstStyle/>
          <a:p>
            <a:r>
              <a:rPr lang="nl-NL" sz="1800" dirty="0"/>
              <a:t>VIJF DYNASTIËN (902 - 979)</a:t>
            </a:r>
          </a:p>
          <a:p>
            <a:r>
              <a:rPr lang="nl-NL" sz="1800" dirty="0"/>
              <a:t>SONG (960 - 1279)</a:t>
            </a:r>
          </a:p>
          <a:p>
            <a:r>
              <a:rPr lang="nl-NL" sz="1800" dirty="0"/>
              <a:t>YUAN (1271 - 1368)</a:t>
            </a:r>
          </a:p>
          <a:p>
            <a:r>
              <a:rPr lang="nl-NL" sz="1800" dirty="0"/>
              <a:t>MING (1368 - 1644)</a:t>
            </a:r>
          </a:p>
          <a:p>
            <a:r>
              <a:rPr lang="nl-NL" sz="1800"/>
              <a:t>QING (1644 - 1912)</a:t>
            </a:r>
          </a:p>
          <a:p>
            <a:r>
              <a:rPr lang="nl-NL" sz="1800" dirty="0"/>
              <a:t>REPUBLIEK (1912 – 1949)</a:t>
            </a:r>
          </a:p>
          <a:p>
            <a:r>
              <a:rPr lang="nl-NL" sz="1800" dirty="0"/>
              <a:t>VOLKSREPUBLIEK (1949 -</a:t>
            </a:r>
          </a:p>
          <a:p>
            <a:endParaRPr lang="nl-NL" sz="1800" dirty="0"/>
          </a:p>
        </p:txBody>
      </p:sp>
      <p:pic>
        <p:nvPicPr>
          <p:cNvPr id="7" name="Picture 2" descr="Tijdlijn van dynastieën">
            <a:extLst>
              <a:ext uri="{FF2B5EF4-FFF2-40B4-BE49-F238E27FC236}">
                <a16:creationId xmlns:a16="http://schemas.microsoft.com/office/drawing/2014/main" id="{EC4DEE30-8D7A-4F39-B3D7-33080CEA9C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 r="5" b="7943"/>
          <a:stretch/>
        </p:blipFill>
        <p:spPr bwMode="auto">
          <a:xfrm>
            <a:off x="6788383" y="613147"/>
            <a:ext cx="4565417" cy="5593443"/>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93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D 14.29] (Lanyard Hardcover Edition) Chinese History Profile Student Map  Wall Chart 1.1m X0.8m Roll Cover Historical Long River Event Chronology  Timeline Major Battles Invention Planet Map Press - Wholesale from China">
            <a:extLst>
              <a:ext uri="{FF2B5EF4-FFF2-40B4-BE49-F238E27FC236}">
                <a16:creationId xmlns:a16="http://schemas.microsoft.com/office/drawing/2014/main" id="{C5880C38-CBA5-4CB0-A10E-0B57744673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147" b="10614"/>
          <a:stretch/>
        </p:blipFill>
        <p:spPr bwMode="auto">
          <a:xfrm>
            <a:off x="-84822"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87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5BA0D4-DAE0-47C1-A9CD-3FC6CBBFEEA3}"/>
              </a:ext>
            </a:extLst>
          </p:cNvPr>
          <p:cNvSpPr>
            <a:spLocks noGrp="1"/>
          </p:cNvSpPr>
          <p:nvPr>
            <p:ph type="title"/>
          </p:nvPr>
        </p:nvSpPr>
        <p:spPr>
          <a:xfrm>
            <a:off x="6739128" y="638089"/>
            <a:ext cx="4818888" cy="1476801"/>
          </a:xfrm>
        </p:spPr>
        <p:txBody>
          <a:bodyPr anchor="b">
            <a:normAutofit fontScale="90000"/>
          </a:bodyPr>
          <a:lstStyle/>
          <a:p>
            <a:r>
              <a:rPr lang="nl-NL" sz="5400" dirty="0"/>
              <a:t>SHANG (1600-1045 v.Chr.) </a:t>
            </a:r>
          </a:p>
        </p:txBody>
      </p:sp>
      <p:pic>
        <p:nvPicPr>
          <p:cNvPr id="1028" name="Picture 4" descr="Picture">
            <a:extLst>
              <a:ext uri="{FF2B5EF4-FFF2-40B4-BE49-F238E27FC236}">
                <a16:creationId xmlns:a16="http://schemas.microsoft.com/office/drawing/2014/main" id="{F8249B92-E710-4307-9F1F-5834D4FED7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936" y="1511537"/>
            <a:ext cx="5458968" cy="3834925"/>
          </a:xfrm>
          <a:prstGeom prst="rect">
            <a:avLst/>
          </a:prstGeom>
          <a:noFill/>
          <a:extLst>
            <a:ext uri="{909E8E84-426E-40DD-AFC4-6F175D3DCCD1}">
              <a14:hiddenFill xmlns:a14="http://schemas.microsoft.com/office/drawing/2010/main">
                <a:solidFill>
                  <a:srgbClr val="FFFFFF"/>
                </a:solidFill>
              </a14:hiddenFill>
            </a:ext>
          </a:extLst>
        </p:spPr>
      </p:pic>
      <p:sp>
        <p:nvSpPr>
          <p:cNvPr id="103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A192412-B5E7-4741-AEC9-368CDF6E7199}"/>
              </a:ext>
            </a:extLst>
          </p:cNvPr>
          <p:cNvSpPr>
            <a:spLocks noGrp="1"/>
          </p:cNvSpPr>
          <p:nvPr>
            <p:ph idx="1"/>
          </p:nvPr>
        </p:nvSpPr>
        <p:spPr>
          <a:xfrm>
            <a:off x="6739128" y="2664886"/>
            <a:ext cx="4818888" cy="3550789"/>
          </a:xfrm>
        </p:spPr>
        <p:txBody>
          <a:bodyPr anchor="t">
            <a:normAutofit/>
          </a:bodyPr>
          <a:lstStyle/>
          <a:p>
            <a:pPr>
              <a:buFontTx/>
              <a:buChar char="-"/>
            </a:pPr>
            <a:r>
              <a:rPr lang="nl-NL" sz="2200" dirty="0"/>
              <a:t>rol voorouder (verering). </a:t>
            </a:r>
          </a:p>
          <a:p>
            <a:pPr>
              <a:buFontTx/>
              <a:buChar char="-"/>
            </a:pPr>
            <a:r>
              <a:rPr lang="nl-NL" sz="2200" dirty="0"/>
              <a:t>Tussen mens en spirituele wereld.</a:t>
            </a:r>
          </a:p>
          <a:p>
            <a:pPr marL="0" indent="0">
              <a:buNone/>
            </a:pPr>
            <a:endParaRPr lang="nl-NL" sz="2200" dirty="0"/>
          </a:p>
        </p:txBody>
      </p:sp>
    </p:spTree>
    <p:extLst>
      <p:ext uri="{BB962C8B-B14F-4D97-AF65-F5344CB8AC3E}">
        <p14:creationId xmlns:p14="http://schemas.microsoft.com/office/powerpoint/2010/main" val="350265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el 1">
            <a:extLst>
              <a:ext uri="{FF2B5EF4-FFF2-40B4-BE49-F238E27FC236}">
                <a16:creationId xmlns:a16="http://schemas.microsoft.com/office/drawing/2014/main" id="{1A3197EC-DACA-4E38-A508-66F3664E525B}"/>
              </a:ext>
            </a:extLst>
          </p:cNvPr>
          <p:cNvSpPr>
            <a:spLocks noGrp="1"/>
          </p:cNvSpPr>
          <p:nvPr>
            <p:ph type="title" idx="4294967295"/>
          </p:nvPr>
        </p:nvSpPr>
        <p:spPr>
          <a:xfrm>
            <a:off x="838200" y="365125"/>
            <a:ext cx="10515599" cy="1325563"/>
          </a:xfrm>
        </p:spPr>
        <p:txBody>
          <a:bodyPr vert="horz" lIns="91440" tIns="45720" rIns="91440" bIns="45720" rtlCol="0" anchor="ctr">
            <a:normAutofit/>
          </a:bodyPr>
          <a:lstStyle/>
          <a:p>
            <a:r>
              <a:rPr lang="en-US" kern="1200" dirty="0">
                <a:solidFill>
                  <a:schemeClr val="tx1"/>
                </a:solidFill>
                <a:latin typeface="+mj-lt"/>
                <a:ea typeface="+mj-ea"/>
                <a:cs typeface="+mj-cs"/>
              </a:rPr>
              <a:t>ZHOU (Chou) DYNASTIE (ca.1045 -256 v. Chr.)</a:t>
            </a:r>
          </a:p>
        </p:txBody>
      </p:sp>
      <p:sp>
        <p:nvSpPr>
          <p:cNvPr id="3" name="Tijdelijke aanduiding voor inhoud 2">
            <a:extLst>
              <a:ext uri="{FF2B5EF4-FFF2-40B4-BE49-F238E27FC236}">
                <a16:creationId xmlns:a16="http://schemas.microsoft.com/office/drawing/2014/main" id="{4A86CAFE-7DBF-4A1E-8ADB-74AFAAAFF70B}"/>
              </a:ext>
            </a:extLst>
          </p:cNvPr>
          <p:cNvSpPr>
            <a:spLocks noGrp="1"/>
          </p:cNvSpPr>
          <p:nvPr>
            <p:ph idx="4294967295"/>
          </p:nvPr>
        </p:nvSpPr>
        <p:spPr>
          <a:xfrm>
            <a:off x="838200" y="1825625"/>
            <a:ext cx="5393361" cy="4351338"/>
          </a:xfrm>
        </p:spPr>
        <p:txBody>
          <a:bodyPr vert="horz" lIns="91440" tIns="45720" rIns="91440" bIns="45720" rtlCol="0">
            <a:normAutofit/>
          </a:bodyPr>
          <a:lstStyle/>
          <a:p>
            <a:pPr marL="0" indent="0">
              <a:buNone/>
            </a:pPr>
            <a:endParaRPr lang="en-US" dirty="0"/>
          </a:p>
          <a:p>
            <a:pPr marL="0" indent="0">
              <a:buNone/>
            </a:pPr>
            <a:r>
              <a:rPr lang="en-US" i="1" dirty="0"/>
              <a:t>‘WAT EEN SCHITTERENDE CIVILISATIE; IK BEN EEN ONDERDAAN VAN ZHOU</a:t>
            </a:r>
            <a:r>
              <a:rPr lang="en-US" dirty="0"/>
              <a:t>.’</a:t>
            </a:r>
          </a:p>
          <a:p>
            <a:pPr marL="0" indent="0">
              <a:buNone/>
            </a:pPr>
            <a:endParaRPr lang="en-US" dirty="0"/>
          </a:p>
          <a:p>
            <a:pPr marL="0" indent="0">
              <a:buNone/>
            </a:pPr>
            <a:endParaRPr lang="en-US" dirty="0"/>
          </a:p>
          <a:p>
            <a:pPr marL="0" indent="0">
              <a:buNone/>
            </a:pPr>
            <a:r>
              <a:rPr lang="nl-NL" dirty="0"/>
              <a:t>‘DE HERTOG VAN ZHOU’</a:t>
            </a:r>
          </a:p>
          <a:p>
            <a:pPr marL="0" indent="0">
              <a:buNone/>
            </a:pPr>
            <a:r>
              <a:rPr lang="nl-NL" dirty="0"/>
              <a:t>MODEL HEERSER – WIJZE</a:t>
            </a:r>
          </a:p>
          <a:p>
            <a:pPr marL="0" indent="0">
              <a:buNone/>
            </a:pPr>
            <a:endParaRPr lang="nl-NL" dirty="0"/>
          </a:p>
          <a:p>
            <a:pPr marL="0" indent="0">
              <a:buNone/>
            </a:pPr>
            <a:endParaRPr lang="en-US" dirty="0"/>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2" descr="Chinese (Zhou Dynasty) - Rickelerrific Knowledge!">
            <a:extLst>
              <a:ext uri="{FF2B5EF4-FFF2-40B4-BE49-F238E27FC236}">
                <a16:creationId xmlns:a16="http://schemas.microsoft.com/office/drawing/2014/main" id="{022C58E4-B475-409E-8CC3-6F4C128619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0462" y="2109101"/>
            <a:ext cx="4221597" cy="3807953"/>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83219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1985</Words>
  <Application>Microsoft Office PowerPoint</Application>
  <PresentationFormat>Breedbeeld</PresentationFormat>
  <Paragraphs>326</Paragraphs>
  <Slides>45</Slides>
  <Notes>22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45</vt:i4>
      </vt:variant>
    </vt:vector>
  </HeadingPairs>
  <TitlesOfParts>
    <vt:vector size="49" baseType="lpstr">
      <vt:lpstr>Arial</vt:lpstr>
      <vt:lpstr>Calibri</vt:lpstr>
      <vt:lpstr>Calibri Light</vt:lpstr>
      <vt:lpstr>Kantoorthema</vt:lpstr>
      <vt:lpstr>2. CHINA’S AXIALE PERIODE</vt:lpstr>
      <vt:lpstr>Van keizerrijk naar wereldmacht. China 1842-2001</vt:lpstr>
      <vt:lpstr>KLASSIEKE TIJDPERK – AXIALE PERIODE</vt:lpstr>
      <vt:lpstr>CHINA’S AXIALE PERIODE</vt:lpstr>
      <vt:lpstr>TIJDBALK</vt:lpstr>
      <vt:lpstr>TIJDBALK </vt:lpstr>
      <vt:lpstr>PowerPoint-presentatie</vt:lpstr>
      <vt:lpstr>SHANG (1600-1045 v.Chr.) </vt:lpstr>
      <vt:lpstr>ZHOU (Chou) DYNASTIE (ca.1045 -256 v. Chr.)</vt:lpstr>
      <vt:lpstr>STRIJDENDE STATEN (481-221 v.Chr.):</vt:lpstr>
      <vt:lpstr>PowerPoint-presentatie</vt:lpstr>
      <vt:lpstr>LOTSINSINCT… (?)</vt:lpstr>
      <vt:lpstr>FILOSOFIE:</vt:lpstr>
      <vt:lpstr>QIN (221 – 206 v.Chr.)</vt:lpstr>
      <vt:lpstr>QIN - China</vt:lpstr>
      <vt:lpstr>HAN (206 v.Chr. – 220)</vt:lpstr>
      <vt:lpstr>HAN</vt:lpstr>
      <vt:lpstr>‘HET HEMELS MANDAAT IS NIET VOOR ALTIJD’</vt:lpstr>
      <vt:lpstr>‘KOSMISCHE INVESTITUUR’</vt:lpstr>
      <vt:lpstr>HEMELS MANDAAT </vt:lpstr>
      <vt:lpstr>Mandate of heaven</vt:lpstr>
      <vt:lpstr>VERLIES MANDAAT</vt:lpstr>
      <vt:lpstr>CCP na 1976 / juni 1989</vt:lpstr>
      <vt:lpstr>CCP EN BEHOUD VAN MANDAAT</vt:lpstr>
      <vt:lpstr>Chinese filosofie</vt:lpstr>
      <vt:lpstr>WAI RU NEI FA</vt:lpstr>
      <vt:lpstr>PowerPoint-presentatie</vt:lpstr>
      <vt:lpstr>CONFUCIUS / KONG FUZI (551-479 v.Chr.)</vt:lpstr>
      <vt:lpstr>PowerPoint-presentatie</vt:lpstr>
      <vt:lpstr>KERNBEGRIPPEN</vt:lpstr>
      <vt:lpstr>PowerPoint-presentatie</vt:lpstr>
      <vt:lpstr>‘CONSERVATIEF’</vt:lpstr>
      <vt:lpstr>CONFUCIUS ‘The comeback kid’</vt:lpstr>
      <vt:lpstr>‘The comeback kid’</vt:lpstr>
      <vt:lpstr>PowerPoint-presentatie</vt:lpstr>
      <vt:lpstr>DE CANON</vt:lpstr>
      <vt:lpstr>‘CHINESE COMBINATIE VAN DE BIJBEL EN DE GRONDWET’</vt:lpstr>
      <vt:lpstr>DE CANON</vt:lpstr>
      <vt:lpstr>DE CANON</vt:lpstr>
      <vt:lpstr>LEGALISME</vt:lpstr>
      <vt:lpstr>‘Doden of executeren, dat wordt met straffen bedoeld.’  </vt:lpstr>
      <vt:lpstr>HAN FEI</vt:lpstr>
      <vt:lpstr>PowerPoint-presentatie</vt:lpstr>
      <vt:lpstr>‘ZIJ DIE CHINA REGEREN ZIJN / WAREN CONFUCIANISTISCH AAN DE BUITENKANT EN LEGALISTISCH VAN BINNEN.’ </vt:lpstr>
      <vt:lpstr>XI JINPING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Theo van Zon</dc:creator>
  <cp:lastModifiedBy>Reessink, N.R.A. (Niels)</cp:lastModifiedBy>
  <cp:revision>115</cp:revision>
  <dcterms:created xsi:type="dcterms:W3CDTF">2021-05-06T13:27:50Z</dcterms:created>
  <dcterms:modified xsi:type="dcterms:W3CDTF">2021-09-22T16:34:02Z</dcterms:modified>
</cp:coreProperties>
</file>