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04" r:id="rId2"/>
    <p:sldId id="422" r:id="rId3"/>
    <p:sldId id="426" r:id="rId4"/>
    <p:sldId id="571" r:id="rId5"/>
    <p:sldId id="557" r:id="rId6"/>
    <p:sldId id="267" r:id="rId7"/>
    <p:sldId id="412" r:id="rId8"/>
    <p:sldId id="413" r:id="rId9"/>
    <p:sldId id="266" r:id="rId10"/>
    <p:sldId id="516" r:id="rId11"/>
    <p:sldId id="262" r:id="rId12"/>
    <p:sldId id="531" r:id="rId13"/>
    <p:sldId id="533" r:id="rId14"/>
    <p:sldId id="286" r:id="rId15"/>
    <p:sldId id="532" r:id="rId16"/>
    <p:sldId id="507" r:id="rId17"/>
    <p:sldId id="271" r:id="rId18"/>
    <p:sldId id="528" r:id="rId19"/>
    <p:sldId id="546" r:id="rId20"/>
    <p:sldId id="568" r:id="rId21"/>
    <p:sldId id="506" r:id="rId22"/>
    <p:sldId id="527" r:id="rId23"/>
    <p:sldId id="279" r:id="rId24"/>
    <p:sldId id="517" r:id="rId25"/>
    <p:sldId id="561" r:id="rId26"/>
    <p:sldId id="562" r:id="rId27"/>
    <p:sldId id="563" r:id="rId28"/>
    <p:sldId id="513" r:id="rId29"/>
    <p:sldId id="514" r:id="rId30"/>
    <p:sldId id="537" r:id="rId31"/>
    <p:sldId id="539" r:id="rId32"/>
    <p:sldId id="567" r:id="rId33"/>
    <p:sldId id="547" r:id="rId34"/>
    <p:sldId id="564" r:id="rId35"/>
    <p:sldId id="569" r:id="rId36"/>
    <p:sldId id="534" r:id="rId37"/>
    <p:sldId id="560" r:id="rId38"/>
    <p:sldId id="535" r:id="rId39"/>
    <p:sldId id="445" r:id="rId40"/>
    <p:sldId id="435" r:id="rId41"/>
    <p:sldId id="570"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8F0FF-6DA2-4A96-9AC1-58C8A7D6A3C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0BFD67D-9080-4340-9B3B-DEFCABD94FAD}">
      <dgm:prSet/>
      <dgm:spPr/>
      <dgm:t>
        <a:bodyPr/>
        <a:lstStyle/>
        <a:p>
          <a:r>
            <a:rPr lang="nl-NL" dirty="0"/>
            <a:t>Confucianisme: intermenselijke relaties: de wereld harmoniseren</a:t>
          </a:r>
          <a:endParaRPr lang="en-US" dirty="0"/>
        </a:p>
      </dgm:t>
    </dgm:pt>
    <dgm:pt modelId="{664F8BAC-67C6-4967-BADC-2E7DE0EC4394}" type="parTrans" cxnId="{5A73CF60-398F-4D9E-A559-28A4CCD123EB}">
      <dgm:prSet/>
      <dgm:spPr/>
      <dgm:t>
        <a:bodyPr/>
        <a:lstStyle/>
        <a:p>
          <a:endParaRPr lang="en-US"/>
        </a:p>
      </dgm:t>
    </dgm:pt>
    <dgm:pt modelId="{1BD4E89C-7661-4400-8C4D-2FEC1FA627BD}" type="sibTrans" cxnId="{5A73CF60-398F-4D9E-A559-28A4CCD123EB}">
      <dgm:prSet/>
      <dgm:spPr/>
      <dgm:t>
        <a:bodyPr/>
        <a:lstStyle/>
        <a:p>
          <a:endParaRPr lang="en-US"/>
        </a:p>
      </dgm:t>
    </dgm:pt>
    <dgm:pt modelId="{755B0D50-AD13-450F-8608-2F87EF3D6E0A}">
      <dgm:prSet/>
      <dgm:spPr/>
      <dgm:t>
        <a:bodyPr/>
        <a:lstStyle/>
        <a:p>
          <a:r>
            <a:rPr lang="nl-NL"/>
            <a:t>Taoïsme: mens – natuur: harmoniseren met de wereld. </a:t>
          </a:r>
          <a:endParaRPr lang="en-US"/>
        </a:p>
      </dgm:t>
    </dgm:pt>
    <dgm:pt modelId="{4105BE74-38B0-4A6F-B431-59E37E1573DE}" type="parTrans" cxnId="{EAE04B02-15D0-46E4-AD25-C34258F25B5A}">
      <dgm:prSet/>
      <dgm:spPr/>
      <dgm:t>
        <a:bodyPr/>
        <a:lstStyle/>
        <a:p>
          <a:endParaRPr lang="en-US"/>
        </a:p>
      </dgm:t>
    </dgm:pt>
    <dgm:pt modelId="{B26AB102-8545-419B-B026-BB5DF2CBC379}" type="sibTrans" cxnId="{EAE04B02-15D0-46E4-AD25-C34258F25B5A}">
      <dgm:prSet/>
      <dgm:spPr/>
      <dgm:t>
        <a:bodyPr/>
        <a:lstStyle/>
        <a:p>
          <a:endParaRPr lang="en-US"/>
        </a:p>
      </dgm:t>
    </dgm:pt>
    <dgm:pt modelId="{DD259666-768B-401E-B21A-4C2A9C1BBBD4}" type="pres">
      <dgm:prSet presAssocID="{1818F0FF-6DA2-4A96-9AC1-58C8A7D6A3CB}" presName="diagram" presStyleCnt="0">
        <dgm:presLayoutVars>
          <dgm:dir/>
          <dgm:resizeHandles val="exact"/>
        </dgm:presLayoutVars>
      </dgm:prSet>
      <dgm:spPr/>
    </dgm:pt>
    <dgm:pt modelId="{45641420-DCBC-4A91-B73C-5E2132A88DB5}" type="pres">
      <dgm:prSet presAssocID="{F0BFD67D-9080-4340-9B3B-DEFCABD94FAD}" presName="node" presStyleLbl="node1" presStyleIdx="0" presStyleCnt="2">
        <dgm:presLayoutVars>
          <dgm:bulletEnabled val="1"/>
        </dgm:presLayoutVars>
      </dgm:prSet>
      <dgm:spPr/>
    </dgm:pt>
    <dgm:pt modelId="{DC932113-4983-4504-AD40-76EAAE220773}" type="pres">
      <dgm:prSet presAssocID="{1BD4E89C-7661-4400-8C4D-2FEC1FA627BD}" presName="sibTrans" presStyleCnt="0"/>
      <dgm:spPr/>
    </dgm:pt>
    <dgm:pt modelId="{0EE031B5-1756-4C64-9B86-CC6131411AB6}" type="pres">
      <dgm:prSet presAssocID="{755B0D50-AD13-450F-8608-2F87EF3D6E0A}" presName="node" presStyleLbl="node1" presStyleIdx="1" presStyleCnt="2">
        <dgm:presLayoutVars>
          <dgm:bulletEnabled val="1"/>
        </dgm:presLayoutVars>
      </dgm:prSet>
      <dgm:spPr/>
    </dgm:pt>
  </dgm:ptLst>
  <dgm:cxnLst>
    <dgm:cxn modelId="{EAE04B02-15D0-46E4-AD25-C34258F25B5A}" srcId="{1818F0FF-6DA2-4A96-9AC1-58C8A7D6A3CB}" destId="{755B0D50-AD13-450F-8608-2F87EF3D6E0A}" srcOrd="1" destOrd="0" parTransId="{4105BE74-38B0-4A6F-B431-59E37E1573DE}" sibTransId="{B26AB102-8545-419B-B026-BB5DF2CBC379}"/>
    <dgm:cxn modelId="{C2C09105-5F0D-47D9-B33A-658873A8BA6D}" type="presOf" srcId="{1818F0FF-6DA2-4A96-9AC1-58C8A7D6A3CB}" destId="{DD259666-768B-401E-B21A-4C2A9C1BBBD4}" srcOrd="0" destOrd="0" presId="urn:microsoft.com/office/officeart/2005/8/layout/default"/>
    <dgm:cxn modelId="{5E0ED50B-872F-4C0F-8906-03AD6559CE47}" type="presOf" srcId="{755B0D50-AD13-450F-8608-2F87EF3D6E0A}" destId="{0EE031B5-1756-4C64-9B86-CC6131411AB6}" srcOrd="0" destOrd="0" presId="urn:microsoft.com/office/officeart/2005/8/layout/default"/>
    <dgm:cxn modelId="{15F47520-490C-4716-B54B-FB1BDFAA9EDA}" type="presOf" srcId="{F0BFD67D-9080-4340-9B3B-DEFCABD94FAD}" destId="{45641420-DCBC-4A91-B73C-5E2132A88DB5}" srcOrd="0" destOrd="0" presId="urn:microsoft.com/office/officeart/2005/8/layout/default"/>
    <dgm:cxn modelId="{5A73CF60-398F-4D9E-A559-28A4CCD123EB}" srcId="{1818F0FF-6DA2-4A96-9AC1-58C8A7D6A3CB}" destId="{F0BFD67D-9080-4340-9B3B-DEFCABD94FAD}" srcOrd="0" destOrd="0" parTransId="{664F8BAC-67C6-4967-BADC-2E7DE0EC4394}" sibTransId="{1BD4E89C-7661-4400-8C4D-2FEC1FA627BD}"/>
    <dgm:cxn modelId="{966039A8-6840-4061-A35B-66489744AFB8}" type="presParOf" srcId="{DD259666-768B-401E-B21A-4C2A9C1BBBD4}" destId="{45641420-DCBC-4A91-B73C-5E2132A88DB5}" srcOrd="0" destOrd="0" presId="urn:microsoft.com/office/officeart/2005/8/layout/default"/>
    <dgm:cxn modelId="{742B2DD9-C723-4FAA-8FF1-D53439C50FCA}" type="presParOf" srcId="{DD259666-768B-401E-B21A-4C2A9C1BBBD4}" destId="{DC932113-4983-4504-AD40-76EAAE220773}" srcOrd="1" destOrd="0" presId="urn:microsoft.com/office/officeart/2005/8/layout/default"/>
    <dgm:cxn modelId="{B564685F-C476-4D75-8966-334EC8CD1D35}" type="presParOf" srcId="{DD259666-768B-401E-B21A-4C2A9C1BBBD4}" destId="{0EE031B5-1756-4C64-9B86-CC6131411AB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41420-DCBC-4A91-B73C-5E2132A88DB5}">
      <dsp:nvSpPr>
        <dsp:cNvPr id="0" name=""/>
        <dsp:cNvSpPr/>
      </dsp:nvSpPr>
      <dsp:spPr>
        <a:xfrm>
          <a:off x="1283" y="472576"/>
          <a:ext cx="5006206" cy="30037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nl-NL" sz="4700" kern="1200" dirty="0"/>
            <a:t>Confucianisme: intermenselijke relaties: de wereld harmoniseren</a:t>
          </a:r>
          <a:endParaRPr lang="en-US" sz="4700" kern="1200" dirty="0"/>
        </a:p>
      </dsp:txBody>
      <dsp:txXfrm>
        <a:off x="1283" y="472576"/>
        <a:ext cx="5006206" cy="3003723"/>
      </dsp:txXfrm>
    </dsp:sp>
    <dsp:sp modelId="{0EE031B5-1756-4C64-9B86-CC6131411AB6}">
      <dsp:nvSpPr>
        <dsp:cNvPr id="0" name=""/>
        <dsp:cNvSpPr/>
      </dsp:nvSpPr>
      <dsp:spPr>
        <a:xfrm>
          <a:off x="5508110" y="472576"/>
          <a:ext cx="5006206" cy="300372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nl-NL" sz="4700" kern="1200"/>
            <a:t>Taoïsme: mens – natuur: harmoniseren met de wereld. </a:t>
          </a:r>
          <a:endParaRPr lang="en-US" sz="4700" kern="1200"/>
        </a:p>
      </dsp:txBody>
      <dsp:txXfrm>
        <a:off x="5508110" y="472576"/>
        <a:ext cx="5006206" cy="30037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D22B2-7528-47A3-91C8-A2B6D679C1E2}" type="datetimeFigureOut">
              <a:rPr lang="nl-NL" smtClean="0"/>
              <a:t>22-9-2021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6240E-086C-42DA-BCA6-EC79ADB5A427}" type="slidenum">
              <a:rPr lang="nl-NL" smtClean="0"/>
              <a:t>‹nr.›</a:t>
            </a:fld>
            <a:endParaRPr lang="nl-NL"/>
          </a:p>
        </p:txBody>
      </p:sp>
    </p:spTree>
    <p:extLst>
      <p:ext uri="{BB962C8B-B14F-4D97-AF65-F5344CB8AC3E}">
        <p14:creationId xmlns:p14="http://schemas.microsoft.com/office/powerpoint/2010/main" val="84865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in heden. In andere culturen</a:t>
            </a:r>
          </a:p>
        </p:txBody>
      </p:sp>
      <p:sp>
        <p:nvSpPr>
          <p:cNvPr id="4" name="Tijdelijke aanduiding voor dianummer 3"/>
          <p:cNvSpPr>
            <a:spLocks noGrp="1"/>
          </p:cNvSpPr>
          <p:nvPr>
            <p:ph type="sldNum" sz="quarter" idx="5"/>
          </p:nvPr>
        </p:nvSpPr>
        <p:spPr/>
        <p:txBody>
          <a:bodyPr/>
          <a:lstStyle/>
          <a:p>
            <a:fld id="{964696FA-1ECE-4BC6-8F31-1E95A5C7E8AD}" type="slidenum">
              <a:rPr lang="nl-NL" smtClean="0"/>
              <a:t>3</a:t>
            </a:fld>
            <a:endParaRPr lang="nl-NL"/>
          </a:p>
        </p:txBody>
      </p:sp>
    </p:spTree>
    <p:extLst>
      <p:ext uri="{BB962C8B-B14F-4D97-AF65-F5344CB8AC3E}">
        <p14:creationId xmlns:p14="http://schemas.microsoft.com/office/powerpoint/2010/main" val="1589030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66DFB34-1F64-4D1F-AE7A-F81FE58EE7DC}" type="slidenum">
              <a:rPr lang="nl-NL" smtClean="0"/>
              <a:t>21</a:t>
            </a:fld>
            <a:endParaRPr lang="nl-NL"/>
          </a:p>
        </p:txBody>
      </p:sp>
    </p:spTree>
    <p:extLst>
      <p:ext uri="{BB962C8B-B14F-4D97-AF65-F5344CB8AC3E}">
        <p14:creationId xmlns:p14="http://schemas.microsoft.com/office/powerpoint/2010/main" val="4249072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Plicht het juiste te doen is belangrijker dan  te gehoorzamen aan iemand hoger in hiërarchie. </a:t>
            </a:r>
          </a:p>
          <a:p>
            <a:endParaRPr lang="nl-NL" dirty="0"/>
          </a:p>
        </p:txBody>
      </p:sp>
      <p:sp>
        <p:nvSpPr>
          <p:cNvPr id="4" name="Tijdelijke aanduiding voor dianummer 3"/>
          <p:cNvSpPr>
            <a:spLocks noGrp="1"/>
          </p:cNvSpPr>
          <p:nvPr>
            <p:ph type="sldNum" sz="quarter" idx="5"/>
          </p:nvPr>
        </p:nvSpPr>
        <p:spPr/>
        <p:txBody>
          <a:bodyPr/>
          <a:lstStyle/>
          <a:p>
            <a:fld id="{1DD6240E-086C-42DA-BCA6-EC79ADB5A427}" type="slidenum">
              <a:rPr lang="nl-NL" smtClean="0"/>
              <a:t>22</a:t>
            </a:fld>
            <a:endParaRPr lang="nl-NL"/>
          </a:p>
        </p:txBody>
      </p:sp>
    </p:spTree>
    <p:extLst>
      <p:ext uri="{BB962C8B-B14F-4D97-AF65-F5344CB8AC3E}">
        <p14:creationId xmlns:p14="http://schemas.microsoft.com/office/powerpoint/2010/main" val="175086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 263</a:t>
            </a:r>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23</a:t>
            </a:fld>
            <a:endParaRPr lang="nl-NL"/>
          </a:p>
        </p:txBody>
      </p:sp>
    </p:spTree>
    <p:extLst>
      <p:ext uri="{BB962C8B-B14F-4D97-AF65-F5344CB8AC3E}">
        <p14:creationId xmlns:p14="http://schemas.microsoft.com/office/powerpoint/2010/main" val="2456786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Individuele rechten beperken in naam van grote harmonie.</a:t>
            </a:r>
          </a:p>
          <a:p>
            <a:endParaRPr lang="nl-NL" dirty="0"/>
          </a:p>
        </p:txBody>
      </p:sp>
      <p:sp>
        <p:nvSpPr>
          <p:cNvPr id="4" name="Tijdelijke aanduiding voor dianummer 3"/>
          <p:cNvSpPr>
            <a:spLocks noGrp="1"/>
          </p:cNvSpPr>
          <p:nvPr>
            <p:ph type="sldNum" sz="quarter" idx="5"/>
          </p:nvPr>
        </p:nvSpPr>
        <p:spPr/>
        <p:txBody>
          <a:bodyPr/>
          <a:lstStyle/>
          <a:p>
            <a:fld id="{1DD6240E-086C-42DA-BCA6-EC79ADB5A427}" type="slidenum">
              <a:rPr lang="nl-NL" smtClean="0"/>
              <a:t>25</a:t>
            </a:fld>
            <a:endParaRPr lang="nl-NL"/>
          </a:p>
        </p:txBody>
      </p:sp>
    </p:spTree>
    <p:extLst>
      <p:ext uri="{BB962C8B-B14F-4D97-AF65-F5344CB8AC3E}">
        <p14:creationId xmlns:p14="http://schemas.microsoft.com/office/powerpoint/2010/main" val="2320539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GELIJKWAARDIGHEID / GELIJKHEID VOOR DE WET</a:t>
            </a:r>
          </a:p>
          <a:p>
            <a:r>
              <a:rPr lang="nl-NL" dirty="0"/>
              <a:t>GELIJKHEID IN VAARDIGHEDEN, CAPACITEITEN, KENNIS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DD6240E-086C-42DA-BCA6-EC79ADB5A427}" type="slidenum">
              <a:rPr lang="nl-NL" smtClean="0"/>
              <a:t>28</a:t>
            </a:fld>
            <a:endParaRPr lang="nl-NL"/>
          </a:p>
        </p:txBody>
      </p:sp>
    </p:spTree>
    <p:extLst>
      <p:ext uri="{BB962C8B-B14F-4D97-AF65-F5344CB8AC3E}">
        <p14:creationId xmlns:p14="http://schemas.microsoft.com/office/powerpoint/2010/main" val="3621710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GELIJKWAARDIGHEID / GELIJKHEID VOOR DE WET</a:t>
            </a:r>
          </a:p>
          <a:p>
            <a:r>
              <a:rPr lang="nl-NL" dirty="0"/>
              <a:t>GELIJKHEID IN VAARDIGHEDEN, CAPACITEITEN, KENNIS ?</a:t>
            </a:r>
          </a:p>
          <a:p>
            <a:endParaRPr lang="nl-NL" dirty="0"/>
          </a:p>
        </p:txBody>
      </p:sp>
      <p:sp>
        <p:nvSpPr>
          <p:cNvPr id="4" name="Tijdelijke aanduiding voor dianummer 3"/>
          <p:cNvSpPr>
            <a:spLocks noGrp="1"/>
          </p:cNvSpPr>
          <p:nvPr>
            <p:ph type="sldNum" sz="quarter" idx="5"/>
          </p:nvPr>
        </p:nvSpPr>
        <p:spPr/>
        <p:txBody>
          <a:bodyPr/>
          <a:lstStyle/>
          <a:p>
            <a:fld id="{1DD6240E-086C-42DA-BCA6-EC79ADB5A427}" type="slidenum">
              <a:rPr lang="nl-NL" smtClean="0"/>
              <a:t>29</a:t>
            </a:fld>
            <a:endParaRPr lang="nl-NL"/>
          </a:p>
        </p:txBody>
      </p:sp>
    </p:spTree>
    <p:extLst>
      <p:ext uri="{BB962C8B-B14F-4D97-AF65-F5344CB8AC3E}">
        <p14:creationId xmlns:p14="http://schemas.microsoft.com/office/powerpoint/2010/main" val="378217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Martin </a:t>
            </a:r>
            <a:r>
              <a:rPr lang="nl-NL" dirty="0" err="1"/>
              <a:t>Jaques</a:t>
            </a:r>
            <a:endParaRPr lang="nl-NL" dirty="0"/>
          </a:p>
        </p:txBody>
      </p:sp>
      <p:sp>
        <p:nvSpPr>
          <p:cNvPr id="4" name="Tijdelijke aanduiding voor dianummer 3"/>
          <p:cNvSpPr>
            <a:spLocks noGrp="1"/>
          </p:cNvSpPr>
          <p:nvPr>
            <p:ph type="sldNum" sz="quarter" idx="5"/>
          </p:nvPr>
        </p:nvSpPr>
        <p:spPr/>
        <p:txBody>
          <a:bodyPr/>
          <a:lstStyle/>
          <a:p>
            <a:fld id="{1DD6240E-086C-42DA-BCA6-EC79ADB5A427}" type="slidenum">
              <a:rPr lang="nl-NL" smtClean="0"/>
              <a:t>33</a:t>
            </a:fld>
            <a:endParaRPr lang="nl-NL"/>
          </a:p>
        </p:txBody>
      </p:sp>
    </p:spTree>
    <p:extLst>
      <p:ext uri="{BB962C8B-B14F-4D97-AF65-F5344CB8AC3E}">
        <p14:creationId xmlns:p14="http://schemas.microsoft.com/office/powerpoint/2010/main" val="1081382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a:t>&gt; </a:t>
            </a:r>
            <a:r>
              <a:rPr lang="nl-NL" sz="1200" dirty="0"/>
              <a:t>belang van geleerdheid / geleerden / studie / mandarijnen / ambtenaren / spreekbuis voor de </a:t>
            </a:r>
            <a:r>
              <a:rPr lang="nl-NL" sz="1200" noProof="0" dirty="0"/>
              <a:t>massa</a:t>
            </a:r>
            <a:r>
              <a:rPr lang="nl-NL" sz="1200" dirty="0"/>
              <a:t>. EXAMENS</a:t>
            </a:r>
            <a:endParaRPr lang="nl-NL" dirty="0"/>
          </a:p>
        </p:txBody>
      </p:sp>
      <p:sp>
        <p:nvSpPr>
          <p:cNvPr id="4" name="Tijdelijke aanduiding voor dianummer 3"/>
          <p:cNvSpPr>
            <a:spLocks noGrp="1"/>
          </p:cNvSpPr>
          <p:nvPr>
            <p:ph type="sldNum" sz="quarter" idx="5"/>
          </p:nvPr>
        </p:nvSpPr>
        <p:spPr/>
        <p:txBody>
          <a:bodyPr/>
          <a:lstStyle/>
          <a:p>
            <a:fld id="{1DD6240E-086C-42DA-BCA6-EC79ADB5A427}" type="slidenum">
              <a:rPr lang="nl-NL" smtClean="0"/>
              <a:t>36</a:t>
            </a:fld>
            <a:endParaRPr lang="nl-NL"/>
          </a:p>
        </p:txBody>
      </p:sp>
    </p:spTree>
    <p:extLst>
      <p:ext uri="{BB962C8B-B14F-4D97-AF65-F5344CB8AC3E}">
        <p14:creationId xmlns:p14="http://schemas.microsoft.com/office/powerpoint/2010/main" val="2171812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Tx/>
              <a:buChar char="-"/>
            </a:pPr>
            <a:r>
              <a:rPr lang="nl-NL" dirty="0"/>
              <a:t>Geen egalitaire democratie</a:t>
            </a:r>
          </a:p>
          <a:p>
            <a:pPr>
              <a:buFontTx/>
              <a:buChar char="-"/>
            </a:pPr>
            <a:r>
              <a:rPr lang="nl-NL" dirty="0"/>
              <a:t>Maar goed regeren t.b.v. volk</a:t>
            </a:r>
          </a:p>
          <a:p>
            <a:pPr>
              <a:buFontTx/>
              <a:buChar char="-"/>
            </a:pPr>
            <a:r>
              <a:rPr lang="nl-NL" dirty="0"/>
              <a:t>Opbouw sterke staat </a:t>
            </a:r>
          </a:p>
          <a:p>
            <a:pPr>
              <a:buFontTx/>
              <a:buChar char="-"/>
            </a:pPr>
            <a:r>
              <a:rPr lang="nl-NL" dirty="0"/>
              <a:t>Ontwikkeling landbouw en industrie</a:t>
            </a:r>
          </a:p>
          <a:p>
            <a:pPr>
              <a:buFontTx/>
              <a:buChar char="-"/>
            </a:pPr>
            <a:r>
              <a:rPr lang="nl-NL" dirty="0"/>
              <a:t>Landhervormingen</a:t>
            </a:r>
          </a:p>
          <a:p>
            <a:pPr>
              <a:buFontTx/>
              <a:buChar char="-"/>
            </a:pPr>
            <a:r>
              <a:rPr lang="nl-NL" dirty="0"/>
              <a:t>Later grotere onafhankelijkheid van westerse invloed</a:t>
            </a:r>
          </a:p>
          <a:p>
            <a:pPr>
              <a:buFontTx/>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4C26821F-1712-442D-AF52-A6D35BBE87FF}" type="slidenum">
              <a:rPr lang="nl-NL" smtClean="0"/>
              <a:t>39</a:t>
            </a:fld>
            <a:endParaRPr lang="nl-NL"/>
          </a:p>
        </p:txBody>
      </p:sp>
    </p:spTree>
    <p:extLst>
      <p:ext uri="{BB962C8B-B14F-4D97-AF65-F5344CB8AC3E}">
        <p14:creationId xmlns:p14="http://schemas.microsoft.com/office/powerpoint/2010/main" val="2473370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 de Putten F-P, Wederopstanding, p. 156</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595959"/>
                </a:solidFill>
              </a:rPr>
              <a:t>‘In het traditionele denken in China is de bevolking de grootste bron van politieke macht. De regering kon het volk, als dat massaal in opstand komt niet weerstaan.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595959"/>
                </a:solidFill>
              </a:rPr>
              <a:t>Ook de macht van de CCP is uiteindelijk ondergeschikt aan die van het volk, als dat eenmaal in beweging komt.’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595959"/>
              </a:solidFill>
            </a:endParaRPr>
          </a:p>
          <a:p>
            <a:endParaRPr lang="nl-NL" dirty="0"/>
          </a:p>
        </p:txBody>
      </p:sp>
      <p:sp>
        <p:nvSpPr>
          <p:cNvPr id="4" name="Tijdelijke aanduiding voor dianummer 3"/>
          <p:cNvSpPr>
            <a:spLocks noGrp="1"/>
          </p:cNvSpPr>
          <p:nvPr>
            <p:ph type="sldNum" sz="quarter" idx="5"/>
          </p:nvPr>
        </p:nvSpPr>
        <p:spPr/>
        <p:txBody>
          <a:bodyPr/>
          <a:lstStyle/>
          <a:p>
            <a:fld id="{1DD6240E-086C-42DA-BCA6-EC79ADB5A427}" type="slidenum">
              <a:rPr lang="nl-NL" smtClean="0"/>
              <a:t>40</a:t>
            </a:fld>
            <a:endParaRPr lang="nl-NL"/>
          </a:p>
        </p:txBody>
      </p:sp>
    </p:spTree>
    <p:extLst>
      <p:ext uri="{BB962C8B-B14F-4D97-AF65-F5344CB8AC3E}">
        <p14:creationId xmlns:p14="http://schemas.microsoft.com/office/powerpoint/2010/main" val="365182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 vorige bijeenkomst. </a:t>
            </a:r>
          </a:p>
          <a:p>
            <a:r>
              <a:rPr lang="nl-NL" dirty="0"/>
              <a:t>Na afloop gesprek: verwarring ll. </a:t>
            </a:r>
          </a:p>
          <a:p>
            <a:r>
              <a:rPr lang="nl-NL" dirty="0"/>
              <a:t>China communistisch / maar …. Markt, miljardairs ….</a:t>
            </a:r>
          </a:p>
          <a:p>
            <a:endParaRPr lang="nl-NL" dirty="0"/>
          </a:p>
        </p:txBody>
      </p:sp>
      <p:sp>
        <p:nvSpPr>
          <p:cNvPr id="4" name="Tijdelijke aanduiding voor dianummer 3"/>
          <p:cNvSpPr>
            <a:spLocks noGrp="1"/>
          </p:cNvSpPr>
          <p:nvPr>
            <p:ph type="sldNum" sz="quarter" idx="5"/>
          </p:nvPr>
        </p:nvSpPr>
        <p:spPr/>
        <p:txBody>
          <a:bodyPr/>
          <a:lstStyle/>
          <a:p>
            <a:fld id="{1DD6240E-086C-42DA-BCA6-EC79ADB5A427}" type="slidenum">
              <a:rPr lang="nl-NL" smtClean="0"/>
              <a:t>5</a:t>
            </a:fld>
            <a:endParaRPr lang="nl-NL"/>
          </a:p>
        </p:txBody>
      </p:sp>
    </p:spTree>
    <p:extLst>
      <p:ext uri="{BB962C8B-B14F-4D97-AF65-F5344CB8AC3E}">
        <p14:creationId xmlns:p14="http://schemas.microsoft.com/office/powerpoint/2010/main" val="2452478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Van de Putten F-P, Wederopstanding, p. 156</a:t>
            </a:r>
          </a:p>
          <a:p>
            <a:endParaRPr lang="nl-NL" dirty="0"/>
          </a:p>
        </p:txBody>
      </p:sp>
      <p:sp>
        <p:nvSpPr>
          <p:cNvPr id="4" name="Tijdelijke aanduiding voor dianummer 3"/>
          <p:cNvSpPr>
            <a:spLocks noGrp="1"/>
          </p:cNvSpPr>
          <p:nvPr>
            <p:ph type="sldNum" sz="quarter" idx="5"/>
          </p:nvPr>
        </p:nvSpPr>
        <p:spPr/>
        <p:txBody>
          <a:bodyPr/>
          <a:lstStyle/>
          <a:p>
            <a:fld id="{1DD6240E-086C-42DA-BCA6-EC79ADB5A427}" type="slidenum">
              <a:rPr lang="nl-NL" smtClean="0"/>
              <a:t>41</a:t>
            </a:fld>
            <a:endParaRPr lang="nl-NL"/>
          </a:p>
        </p:txBody>
      </p:sp>
    </p:spTree>
    <p:extLst>
      <p:ext uri="{BB962C8B-B14F-4D97-AF65-F5344CB8AC3E}">
        <p14:creationId xmlns:p14="http://schemas.microsoft.com/office/powerpoint/2010/main" val="2851721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Patroon van de wereld volgen is Taoïstisch ‘</a:t>
            </a:r>
            <a:r>
              <a:rPr lang="nl-NL" dirty="0" err="1"/>
              <a:t>doade</a:t>
            </a:r>
            <a:r>
              <a:rPr lang="nl-NL" dirty="0"/>
              <a:t>’. Val uit gouden eeuw van de </a:t>
            </a:r>
            <a:r>
              <a:rPr lang="nl-NL" dirty="0" err="1"/>
              <a:t>tao</a:t>
            </a:r>
            <a:r>
              <a:rPr lang="nl-NL" dirty="0"/>
              <a:t>, natuurlijke staat. Moeiteloze natuurlijkheid. Los van denken en taal. Balans yin – yang &gt; </a:t>
            </a:r>
            <a:r>
              <a:rPr lang="nl-NL" dirty="0" err="1"/>
              <a:t>Yinyang</a:t>
            </a:r>
            <a:r>
              <a:rPr lang="nl-NL" dirty="0"/>
              <a:t>. Afhankelijk van context. </a:t>
            </a:r>
            <a:r>
              <a:rPr lang="nl-NL" dirty="0" err="1"/>
              <a:t>Yinyang</a:t>
            </a:r>
            <a:r>
              <a:rPr lang="nl-NL" dirty="0"/>
              <a:t> is het juiste moment kiezen. Een gepaste reactie op de situatie nu. Vandaag wijs, morgen dwaas. </a:t>
            </a:r>
          </a:p>
        </p:txBody>
      </p:sp>
      <p:sp>
        <p:nvSpPr>
          <p:cNvPr id="4" name="Tijdelijke aanduiding voor dianummer 3"/>
          <p:cNvSpPr>
            <a:spLocks noGrp="1"/>
          </p:cNvSpPr>
          <p:nvPr>
            <p:ph type="sldNum" sz="quarter" idx="5"/>
          </p:nvPr>
        </p:nvSpPr>
        <p:spPr/>
        <p:txBody>
          <a:bodyPr/>
          <a:lstStyle/>
          <a:p>
            <a:fld id="{1DD6240E-086C-42DA-BCA6-EC79ADB5A427}" type="slidenum">
              <a:rPr lang="nl-NL" smtClean="0"/>
              <a:t>10</a:t>
            </a:fld>
            <a:endParaRPr lang="nl-NL"/>
          </a:p>
        </p:txBody>
      </p:sp>
    </p:spTree>
    <p:extLst>
      <p:ext uri="{BB962C8B-B14F-4D97-AF65-F5344CB8AC3E}">
        <p14:creationId xmlns:p14="http://schemas.microsoft.com/office/powerpoint/2010/main" val="4024528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google.com/search?q=mAP+OF+FORBIDDEN+PALACE+MUSEUM&amp;tbm=isch&amp;ved=2ahUKEwiJ_PzshMPsAhVIr6QKHV47A9gQ2-cCegQIABAA&amp;oq=mAP+OF+FORBIDDEN+PALACE+MUSEUM&amp;gs_lcp=CgNpbWcQA1DjmRVY1qUVYLe8FWgAcAB4AIABT4gBqQOSAQE3mAEAoAEBqgELZ3dzLXdpei1pbWfAAQE&amp;sclient=img&amp;ei=DsaOX4m9MMjekgXe9ozADQ&amp;bih=722&amp;biw=1536&amp;rlz=1C1GCEJ_enNL863NL863#imgrc=cPlMotqhUCW33M&amp;imgdii=7kNO34yPMjEfIM</a:t>
            </a:r>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11</a:t>
            </a:fld>
            <a:endParaRPr lang="nl-NL"/>
          </a:p>
        </p:txBody>
      </p:sp>
    </p:spTree>
    <p:extLst>
      <p:ext uri="{BB962C8B-B14F-4D97-AF65-F5344CB8AC3E}">
        <p14:creationId xmlns:p14="http://schemas.microsoft.com/office/powerpoint/2010/main" val="96472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Hu </a:t>
            </a:r>
            <a:r>
              <a:rPr lang="nl-NL" sz="1200" b="0" i="0" kern="1200" dirty="0" err="1">
                <a:solidFill>
                  <a:schemeClr val="tx1"/>
                </a:solidFill>
                <a:effectLst/>
                <a:latin typeface="+mn-lt"/>
                <a:ea typeface="+mn-ea"/>
                <a:cs typeface="+mn-cs"/>
              </a:rPr>
              <a:t>Jintao</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with</a:t>
            </a:r>
            <a:r>
              <a:rPr lang="nl-NL" sz="1200" b="0" i="0" kern="1200" dirty="0">
                <a:solidFill>
                  <a:schemeClr val="tx1"/>
                </a:solidFill>
                <a:effectLst/>
                <a:latin typeface="+mn-lt"/>
                <a:ea typeface="+mn-ea"/>
                <a:cs typeface="+mn-cs"/>
              </a:rPr>
              <a:t> Premier Wen </a:t>
            </a:r>
            <a:r>
              <a:rPr lang="nl-NL" sz="1200" b="0" i="0" kern="1200" dirty="0" err="1">
                <a:solidFill>
                  <a:schemeClr val="tx1"/>
                </a:solidFill>
                <a:effectLst/>
                <a:latin typeface="+mn-lt"/>
                <a:ea typeface="+mn-ea"/>
                <a:cs typeface="+mn-cs"/>
              </a:rPr>
              <a:t>Jiabao</a:t>
            </a:r>
            <a:r>
              <a:rPr lang="nl-NL" sz="1200" b="0" i="0" kern="1200" dirty="0">
                <a:solidFill>
                  <a:schemeClr val="tx1"/>
                </a:solidFill>
                <a:effectLst/>
                <a:latin typeface="+mn-lt"/>
                <a:ea typeface="+mn-ea"/>
                <a:cs typeface="+mn-cs"/>
              </a:rPr>
              <a:t> (</a:t>
            </a:r>
            <a:r>
              <a:rPr lang="ja-JP" altLang="nl-NL" sz="1200" b="0" i="0" kern="1200" dirty="0">
                <a:solidFill>
                  <a:schemeClr val="tx1"/>
                </a:solidFill>
                <a:effectLst/>
                <a:latin typeface="+mn-lt"/>
                <a:ea typeface="+mn-ea"/>
                <a:cs typeface="+mn-cs"/>
              </a:rPr>
              <a:t>温家宝</a:t>
            </a:r>
            <a:r>
              <a:rPr lang="nl-NL" altLang="ja-JP" sz="1200" b="0" i="0" kern="1200" dirty="0">
                <a:solidFill>
                  <a:schemeClr val="tx1"/>
                </a:solidFill>
                <a:effectLst/>
                <a:latin typeface="+mn-lt"/>
                <a:ea typeface="+mn-ea"/>
                <a:cs typeface="+mn-cs"/>
              </a:rPr>
              <a:t>).</a:t>
            </a:r>
            <a:endParaRPr lang="nl-NL" dirty="0"/>
          </a:p>
        </p:txBody>
      </p:sp>
      <p:sp>
        <p:nvSpPr>
          <p:cNvPr id="4" name="Tijdelijke aanduiding voor dianummer 3"/>
          <p:cNvSpPr>
            <a:spLocks noGrp="1"/>
          </p:cNvSpPr>
          <p:nvPr>
            <p:ph type="sldNum" sz="quarter" idx="5"/>
          </p:nvPr>
        </p:nvSpPr>
        <p:spPr/>
        <p:txBody>
          <a:bodyPr/>
          <a:lstStyle/>
          <a:p>
            <a:fld id="{1DD6240E-086C-42DA-BCA6-EC79ADB5A427}" type="slidenum">
              <a:rPr lang="nl-NL" smtClean="0"/>
              <a:t>13</a:t>
            </a:fld>
            <a:endParaRPr lang="nl-NL"/>
          </a:p>
        </p:txBody>
      </p:sp>
    </p:spTree>
    <p:extLst>
      <p:ext uri="{BB962C8B-B14F-4D97-AF65-F5344CB8AC3E}">
        <p14:creationId xmlns:p14="http://schemas.microsoft.com/office/powerpoint/2010/main" val="32800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https://pure.uva.nl/ws/files/2090599/122741_thesis.pdf p. 93</a:t>
            </a:r>
          </a:p>
          <a:p>
            <a:r>
              <a:rPr lang="nl-NL"/>
              <a:t>https://www.youtube.com/watch?v=JsDY1Ha83M8</a:t>
            </a:r>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14</a:t>
            </a:fld>
            <a:endParaRPr lang="nl-NL"/>
          </a:p>
        </p:txBody>
      </p:sp>
    </p:spTree>
    <p:extLst>
      <p:ext uri="{BB962C8B-B14F-4D97-AF65-F5344CB8AC3E}">
        <p14:creationId xmlns:p14="http://schemas.microsoft.com/office/powerpoint/2010/main" val="66909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2008 HU JINTAO</a:t>
            </a:r>
          </a:p>
        </p:txBody>
      </p:sp>
      <p:sp>
        <p:nvSpPr>
          <p:cNvPr id="4" name="Tijdelijke aanduiding voor dianummer 3"/>
          <p:cNvSpPr>
            <a:spLocks noGrp="1"/>
          </p:cNvSpPr>
          <p:nvPr>
            <p:ph type="sldNum" sz="quarter" idx="5"/>
          </p:nvPr>
        </p:nvSpPr>
        <p:spPr/>
        <p:txBody>
          <a:bodyPr/>
          <a:lstStyle/>
          <a:p>
            <a:fld id="{1DD6240E-086C-42DA-BCA6-EC79ADB5A427}" type="slidenum">
              <a:rPr lang="nl-NL" smtClean="0"/>
              <a:t>15</a:t>
            </a:fld>
            <a:endParaRPr lang="nl-NL"/>
          </a:p>
        </p:txBody>
      </p:sp>
    </p:spTree>
    <p:extLst>
      <p:ext uri="{BB962C8B-B14F-4D97-AF65-F5344CB8AC3E}">
        <p14:creationId xmlns:p14="http://schemas.microsoft.com/office/powerpoint/2010/main" val="166110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https://www.nrc.nl/nieuws/2013/07/25/wroeging-over-rode-terreur-in-china-1276766-a1013520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Xiao: respect voor ouders. Loyaliteit boven gehoorzaamheid. </a:t>
            </a:r>
          </a:p>
          <a:p>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17</a:t>
            </a:fld>
            <a:endParaRPr lang="nl-NL"/>
          </a:p>
        </p:txBody>
      </p:sp>
    </p:spTree>
    <p:extLst>
      <p:ext uri="{BB962C8B-B14F-4D97-AF65-F5344CB8AC3E}">
        <p14:creationId xmlns:p14="http://schemas.microsoft.com/office/powerpoint/2010/main" val="366799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GELIJKWAARDIGHEID / GELIJKHEID VOOR DE WET</a:t>
            </a:r>
          </a:p>
          <a:p>
            <a:r>
              <a:rPr lang="nl-NL" dirty="0"/>
              <a:t>GELIJKHEID IN VAARDIGHEDEN, CAPACITEITEN, KENNIS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DD6240E-086C-42DA-BCA6-EC79ADB5A427}" type="slidenum">
              <a:rPr lang="nl-NL" smtClean="0"/>
              <a:t>19</a:t>
            </a:fld>
            <a:endParaRPr lang="nl-NL"/>
          </a:p>
        </p:txBody>
      </p:sp>
    </p:spTree>
    <p:extLst>
      <p:ext uri="{BB962C8B-B14F-4D97-AF65-F5344CB8AC3E}">
        <p14:creationId xmlns:p14="http://schemas.microsoft.com/office/powerpoint/2010/main" val="419873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80AEA-6FC2-4AF8-995D-E0E2BEF4B41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B635204-63B6-40AE-9120-3F34CFED7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AEC658E-0437-4FDD-8622-CD0B7F38CBD3}"/>
              </a:ext>
            </a:extLst>
          </p:cNvPr>
          <p:cNvSpPr>
            <a:spLocks noGrp="1"/>
          </p:cNvSpPr>
          <p:nvPr>
            <p:ph type="dt" sz="half" idx="10"/>
          </p:nvPr>
        </p:nvSpPr>
        <p:spPr/>
        <p:txBody>
          <a:bodyPr/>
          <a:lstStyle/>
          <a:p>
            <a:fld id="{F0C3E2C8-F586-4791-88FC-510966A1323C}"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D2D824E1-7B41-4C16-BF36-F8A8F4549FD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60D084-3827-4339-9151-8AFD9627F07A}"/>
              </a:ext>
            </a:extLst>
          </p:cNvPr>
          <p:cNvSpPr>
            <a:spLocks noGrp="1"/>
          </p:cNvSpPr>
          <p:nvPr>
            <p:ph type="sldNum" sz="quarter" idx="12"/>
          </p:nvPr>
        </p:nvSpPr>
        <p:spPr/>
        <p:txBody>
          <a:bodyPr/>
          <a:lstStyle/>
          <a:p>
            <a:fld id="{530F5328-C758-4BA9-9219-6F1B73EB62F6}" type="slidenum">
              <a:rPr lang="nl-NL" smtClean="0"/>
              <a:t>‹nr.›</a:t>
            </a:fld>
            <a:endParaRPr lang="nl-NL"/>
          </a:p>
        </p:txBody>
      </p:sp>
    </p:spTree>
    <p:extLst>
      <p:ext uri="{BB962C8B-B14F-4D97-AF65-F5344CB8AC3E}">
        <p14:creationId xmlns:p14="http://schemas.microsoft.com/office/powerpoint/2010/main" val="324166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752C0-CF9D-45FA-BAF1-C86185BDD78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3D37332-4D57-4F0F-9B5C-DF15231D901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5C0F35-5280-478D-9E85-34CF522C1DD8}"/>
              </a:ext>
            </a:extLst>
          </p:cNvPr>
          <p:cNvSpPr>
            <a:spLocks noGrp="1"/>
          </p:cNvSpPr>
          <p:nvPr>
            <p:ph type="dt" sz="half" idx="10"/>
          </p:nvPr>
        </p:nvSpPr>
        <p:spPr/>
        <p:txBody>
          <a:bodyPr/>
          <a:lstStyle/>
          <a:p>
            <a:fld id="{F0C3E2C8-F586-4791-88FC-510966A1323C}"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FED46593-1618-4B6D-B748-3932B78517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5B2FB6-C24F-49C4-A1FD-2CA34D15EEC6}"/>
              </a:ext>
            </a:extLst>
          </p:cNvPr>
          <p:cNvSpPr>
            <a:spLocks noGrp="1"/>
          </p:cNvSpPr>
          <p:nvPr>
            <p:ph type="sldNum" sz="quarter" idx="12"/>
          </p:nvPr>
        </p:nvSpPr>
        <p:spPr/>
        <p:txBody>
          <a:bodyPr/>
          <a:lstStyle/>
          <a:p>
            <a:fld id="{530F5328-C758-4BA9-9219-6F1B73EB62F6}" type="slidenum">
              <a:rPr lang="nl-NL" smtClean="0"/>
              <a:t>‹nr.›</a:t>
            </a:fld>
            <a:endParaRPr lang="nl-NL"/>
          </a:p>
        </p:txBody>
      </p:sp>
    </p:spTree>
    <p:extLst>
      <p:ext uri="{BB962C8B-B14F-4D97-AF65-F5344CB8AC3E}">
        <p14:creationId xmlns:p14="http://schemas.microsoft.com/office/powerpoint/2010/main" val="81091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A693547-4BFC-4456-B56B-D58D862F16A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E4EB856-6430-4DC8-A9AC-B99561D034E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465ABE-EBF6-44FD-B5B1-3EDE676D9142}"/>
              </a:ext>
            </a:extLst>
          </p:cNvPr>
          <p:cNvSpPr>
            <a:spLocks noGrp="1"/>
          </p:cNvSpPr>
          <p:nvPr>
            <p:ph type="dt" sz="half" idx="10"/>
          </p:nvPr>
        </p:nvSpPr>
        <p:spPr/>
        <p:txBody>
          <a:bodyPr/>
          <a:lstStyle/>
          <a:p>
            <a:fld id="{F0C3E2C8-F586-4791-88FC-510966A1323C}"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E0267E05-CF11-498F-809E-2C0D34E6F1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36447B-9D4C-4D25-A9DC-DE193E7E40BA}"/>
              </a:ext>
            </a:extLst>
          </p:cNvPr>
          <p:cNvSpPr>
            <a:spLocks noGrp="1"/>
          </p:cNvSpPr>
          <p:nvPr>
            <p:ph type="sldNum" sz="quarter" idx="12"/>
          </p:nvPr>
        </p:nvSpPr>
        <p:spPr/>
        <p:txBody>
          <a:bodyPr/>
          <a:lstStyle/>
          <a:p>
            <a:fld id="{530F5328-C758-4BA9-9219-6F1B73EB62F6}" type="slidenum">
              <a:rPr lang="nl-NL" smtClean="0"/>
              <a:t>‹nr.›</a:t>
            </a:fld>
            <a:endParaRPr lang="nl-NL"/>
          </a:p>
        </p:txBody>
      </p:sp>
    </p:spTree>
    <p:extLst>
      <p:ext uri="{BB962C8B-B14F-4D97-AF65-F5344CB8AC3E}">
        <p14:creationId xmlns:p14="http://schemas.microsoft.com/office/powerpoint/2010/main" val="196862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DC5E8-B0A0-4E4B-BD74-5226C151BC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2516938-9799-4D46-8E5D-A7C13CD2697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AC1E321-9B5B-4EFF-B922-CEE7C68F1A5B}"/>
              </a:ext>
            </a:extLst>
          </p:cNvPr>
          <p:cNvSpPr>
            <a:spLocks noGrp="1"/>
          </p:cNvSpPr>
          <p:nvPr>
            <p:ph type="dt" sz="half" idx="10"/>
          </p:nvPr>
        </p:nvSpPr>
        <p:spPr/>
        <p:txBody>
          <a:bodyPr/>
          <a:lstStyle/>
          <a:p>
            <a:fld id="{F0C3E2C8-F586-4791-88FC-510966A1323C}"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6B96D75-A90E-446B-8B70-988060708C4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BF96CF-1E4B-4D9B-9916-64B9382AA3E8}"/>
              </a:ext>
            </a:extLst>
          </p:cNvPr>
          <p:cNvSpPr>
            <a:spLocks noGrp="1"/>
          </p:cNvSpPr>
          <p:nvPr>
            <p:ph type="sldNum" sz="quarter" idx="12"/>
          </p:nvPr>
        </p:nvSpPr>
        <p:spPr/>
        <p:txBody>
          <a:bodyPr/>
          <a:lstStyle/>
          <a:p>
            <a:fld id="{530F5328-C758-4BA9-9219-6F1B73EB62F6}" type="slidenum">
              <a:rPr lang="nl-NL" smtClean="0"/>
              <a:t>‹nr.›</a:t>
            </a:fld>
            <a:endParaRPr lang="nl-NL"/>
          </a:p>
        </p:txBody>
      </p:sp>
    </p:spTree>
    <p:extLst>
      <p:ext uri="{BB962C8B-B14F-4D97-AF65-F5344CB8AC3E}">
        <p14:creationId xmlns:p14="http://schemas.microsoft.com/office/powerpoint/2010/main" val="5610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14380-7ED2-4248-A87F-CD09D12BE21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2A79528-ACB9-47FF-BF0C-552902F605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CD3320E-64DA-45C5-9F46-BC3CF26FD3DF}"/>
              </a:ext>
            </a:extLst>
          </p:cNvPr>
          <p:cNvSpPr>
            <a:spLocks noGrp="1"/>
          </p:cNvSpPr>
          <p:nvPr>
            <p:ph type="dt" sz="half" idx="10"/>
          </p:nvPr>
        </p:nvSpPr>
        <p:spPr/>
        <p:txBody>
          <a:bodyPr/>
          <a:lstStyle/>
          <a:p>
            <a:fld id="{F0C3E2C8-F586-4791-88FC-510966A1323C}"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C26691D6-AED3-4BCC-8EC6-A189DCC679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522AC5-8AE7-47DC-9EC6-8C6D834D8776}"/>
              </a:ext>
            </a:extLst>
          </p:cNvPr>
          <p:cNvSpPr>
            <a:spLocks noGrp="1"/>
          </p:cNvSpPr>
          <p:nvPr>
            <p:ph type="sldNum" sz="quarter" idx="12"/>
          </p:nvPr>
        </p:nvSpPr>
        <p:spPr/>
        <p:txBody>
          <a:bodyPr/>
          <a:lstStyle/>
          <a:p>
            <a:fld id="{530F5328-C758-4BA9-9219-6F1B73EB62F6}" type="slidenum">
              <a:rPr lang="nl-NL" smtClean="0"/>
              <a:t>‹nr.›</a:t>
            </a:fld>
            <a:endParaRPr lang="nl-NL"/>
          </a:p>
        </p:txBody>
      </p:sp>
    </p:spTree>
    <p:extLst>
      <p:ext uri="{BB962C8B-B14F-4D97-AF65-F5344CB8AC3E}">
        <p14:creationId xmlns:p14="http://schemas.microsoft.com/office/powerpoint/2010/main" val="15058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FCBC4-511B-41EB-99FE-7E6F1708A4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826655F-2154-4E47-A695-A5968D3390C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08F470A-8575-4857-9DB7-EDE673B2C1B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DB5B321-7BC7-43C9-A4AD-E8C00E7E5453}"/>
              </a:ext>
            </a:extLst>
          </p:cNvPr>
          <p:cNvSpPr>
            <a:spLocks noGrp="1"/>
          </p:cNvSpPr>
          <p:nvPr>
            <p:ph type="dt" sz="half" idx="10"/>
          </p:nvPr>
        </p:nvSpPr>
        <p:spPr/>
        <p:txBody>
          <a:bodyPr/>
          <a:lstStyle/>
          <a:p>
            <a:fld id="{F0C3E2C8-F586-4791-88FC-510966A1323C}" type="datetimeFigureOut">
              <a:rPr lang="nl-NL" smtClean="0"/>
              <a:t>22-9-2021</a:t>
            </a:fld>
            <a:endParaRPr lang="nl-NL"/>
          </a:p>
        </p:txBody>
      </p:sp>
      <p:sp>
        <p:nvSpPr>
          <p:cNvPr id="6" name="Tijdelijke aanduiding voor voettekst 5">
            <a:extLst>
              <a:ext uri="{FF2B5EF4-FFF2-40B4-BE49-F238E27FC236}">
                <a16:creationId xmlns:a16="http://schemas.microsoft.com/office/drawing/2014/main" id="{DA8C877C-89CE-4256-A139-B84090A0900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5EA496-237E-4916-B49E-84821E7F5F43}"/>
              </a:ext>
            </a:extLst>
          </p:cNvPr>
          <p:cNvSpPr>
            <a:spLocks noGrp="1"/>
          </p:cNvSpPr>
          <p:nvPr>
            <p:ph type="sldNum" sz="quarter" idx="12"/>
          </p:nvPr>
        </p:nvSpPr>
        <p:spPr/>
        <p:txBody>
          <a:bodyPr/>
          <a:lstStyle/>
          <a:p>
            <a:fld id="{530F5328-C758-4BA9-9219-6F1B73EB62F6}" type="slidenum">
              <a:rPr lang="nl-NL" smtClean="0"/>
              <a:t>‹nr.›</a:t>
            </a:fld>
            <a:endParaRPr lang="nl-NL"/>
          </a:p>
        </p:txBody>
      </p:sp>
    </p:spTree>
    <p:extLst>
      <p:ext uri="{BB962C8B-B14F-4D97-AF65-F5344CB8AC3E}">
        <p14:creationId xmlns:p14="http://schemas.microsoft.com/office/powerpoint/2010/main" val="47070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109A3-581B-40AC-AF02-8F34E7231AE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7465424-906C-4204-8739-85C01CB66A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4BD57B9-DCF3-46AF-BE14-88FC696DA22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DC5C1BC-8FF1-499D-99D4-9B92621B99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6581760-184D-4FE5-AA43-EBD0DE76706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923EB1B-1283-4BE9-AE13-24D76D3B4BAD}"/>
              </a:ext>
            </a:extLst>
          </p:cNvPr>
          <p:cNvSpPr>
            <a:spLocks noGrp="1"/>
          </p:cNvSpPr>
          <p:nvPr>
            <p:ph type="dt" sz="half" idx="10"/>
          </p:nvPr>
        </p:nvSpPr>
        <p:spPr/>
        <p:txBody>
          <a:bodyPr/>
          <a:lstStyle/>
          <a:p>
            <a:fld id="{F0C3E2C8-F586-4791-88FC-510966A1323C}" type="datetimeFigureOut">
              <a:rPr lang="nl-NL" smtClean="0"/>
              <a:t>22-9-2021</a:t>
            </a:fld>
            <a:endParaRPr lang="nl-NL"/>
          </a:p>
        </p:txBody>
      </p:sp>
      <p:sp>
        <p:nvSpPr>
          <p:cNvPr id="8" name="Tijdelijke aanduiding voor voettekst 7">
            <a:extLst>
              <a:ext uri="{FF2B5EF4-FFF2-40B4-BE49-F238E27FC236}">
                <a16:creationId xmlns:a16="http://schemas.microsoft.com/office/drawing/2014/main" id="{97FF40E8-EBEE-4392-9EF9-D55B124C04B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87E9773-05FA-46EB-8DBF-D14DBEB1EC37}"/>
              </a:ext>
            </a:extLst>
          </p:cNvPr>
          <p:cNvSpPr>
            <a:spLocks noGrp="1"/>
          </p:cNvSpPr>
          <p:nvPr>
            <p:ph type="sldNum" sz="quarter" idx="12"/>
          </p:nvPr>
        </p:nvSpPr>
        <p:spPr/>
        <p:txBody>
          <a:bodyPr/>
          <a:lstStyle/>
          <a:p>
            <a:fld id="{530F5328-C758-4BA9-9219-6F1B73EB62F6}" type="slidenum">
              <a:rPr lang="nl-NL" smtClean="0"/>
              <a:t>‹nr.›</a:t>
            </a:fld>
            <a:endParaRPr lang="nl-NL"/>
          </a:p>
        </p:txBody>
      </p:sp>
    </p:spTree>
    <p:extLst>
      <p:ext uri="{BB962C8B-B14F-4D97-AF65-F5344CB8AC3E}">
        <p14:creationId xmlns:p14="http://schemas.microsoft.com/office/powerpoint/2010/main" val="43410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8874FC-283B-4F3C-AE9B-D58E4D68FD0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BC7854D-CA67-42FD-8D6D-B98D9FFE0399}"/>
              </a:ext>
            </a:extLst>
          </p:cNvPr>
          <p:cNvSpPr>
            <a:spLocks noGrp="1"/>
          </p:cNvSpPr>
          <p:nvPr>
            <p:ph type="dt" sz="half" idx="10"/>
          </p:nvPr>
        </p:nvSpPr>
        <p:spPr/>
        <p:txBody>
          <a:bodyPr/>
          <a:lstStyle/>
          <a:p>
            <a:fld id="{F0C3E2C8-F586-4791-88FC-510966A1323C}" type="datetimeFigureOut">
              <a:rPr lang="nl-NL" smtClean="0"/>
              <a:t>22-9-2021</a:t>
            </a:fld>
            <a:endParaRPr lang="nl-NL"/>
          </a:p>
        </p:txBody>
      </p:sp>
      <p:sp>
        <p:nvSpPr>
          <p:cNvPr id="4" name="Tijdelijke aanduiding voor voettekst 3">
            <a:extLst>
              <a:ext uri="{FF2B5EF4-FFF2-40B4-BE49-F238E27FC236}">
                <a16:creationId xmlns:a16="http://schemas.microsoft.com/office/drawing/2014/main" id="{3B152C7A-5A1D-4B75-88E4-91F74642EA3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4924D0A-63FB-49E4-8497-3A2AA77B1444}"/>
              </a:ext>
            </a:extLst>
          </p:cNvPr>
          <p:cNvSpPr>
            <a:spLocks noGrp="1"/>
          </p:cNvSpPr>
          <p:nvPr>
            <p:ph type="sldNum" sz="quarter" idx="12"/>
          </p:nvPr>
        </p:nvSpPr>
        <p:spPr/>
        <p:txBody>
          <a:bodyPr/>
          <a:lstStyle/>
          <a:p>
            <a:fld id="{530F5328-C758-4BA9-9219-6F1B73EB62F6}" type="slidenum">
              <a:rPr lang="nl-NL" smtClean="0"/>
              <a:t>‹nr.›</a:t>
            </a:fld>
            <a:endParaRPr lang="nl-NL"/>
          </a:p>
        </p:txBody>
      </p:sp>
    </p:spTree>
    <p:extLst>
      <p:ext uri="{BB962C8B-B14F-4D97-AF65-F5344CB8AC3E}">
        <p14:creationId xmlns:p14="http://schemas.microsoft.com/office/powerpoint/2010/main" val="323213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EF8D8A5-8BC6-45D1-A9CC-0EF7C5809D36}"/>
              </a:ext>
            </a:extLst>
          </p:cNvPr>
          <p:cNvSpPr>
            <a:spLocks noGrp="1"/>
          </p:cNvSpPr>
          <p:nvPr>
            <p:ph type="dt" sz="half" idx="10"/>
          </p:nvPr>
        </p:nvSpPr>
        <p:spPr/>
        <p:txBody>
          <a:bodyPr/>
          <a:lstStyle/>
          <a:p>
            <a:fld id="{F0C3E2C8-F586-4791-88FC-510966A1323C}" type="datetimeFigureOut">
              <a:rPr lang="nl-NL" smtClean="0"/>
              <a:t>22-9-2021</a:t>
            </a:fld>
            <a:endParaRPr lang="nl-NL"/>
          </a:p>
        </p:txBody>
      </p:sp>
      <p:sp>
        <p:nvSpPr>
          <p:cNvPr id="3" name="Tijdelijke aanduiding voor voettekst 2">
            <a:extLst>
              <a:ext uri="{FF2B5EF4-FFF2-40B4-BE49-F238E27FC236}">
                <a16:creationId xmlns:a16="http://schemas.microsoft.com/office/drawing/2014/main" id="{DA9F5AF4-1F1D-4B41-9FEF-E3A14D10308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D36B1CE-D5A9-435E-8164-04D741C121B7}"/>
              </a:ext>
            </a:extLst>
          </p:cNvPr>
          <p:cNvSpPr>
            <a:spLocks noGrp="1"/>
          </p:cNvSpPr>
          <p:nvPr>
            <p:ph type="sldNum" sz="quarter" idx="12"/>
          </p:nvPr>
        </p:nvSpPr>
        <p:spPr/>
        <p:txBody>
          <a:bodyPr/>
          <a:lstStyle/>
          <a:p>
            <a:fld id="{530F5328-C758-4BA9-9219-6F1B73EB62F6}" type="slidenum">
              <a:rPr lang="nl-NL" smtClean="0"/>
              <a:t>‹nr.›</a:t>
            </a:fld>
            <a:endParaRPr lang="nl-NL"/>
          </a:p>
        </p:txBody>
      </p:sp>
    </p:spTree>
    <p:extLst>
      <p:ext uri="{BB962C8B-B14F-4D97-AF65-F5344CB8AC3E}">
        <p14:creationId xmlns:p14="http://schemas.microsoft.com/office/powerpoint/2010/main" val="28633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3FD2D-1844-4404-BE38-0515FD2FC50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AD49980-8B38-4AC0-9A95-35F54EE674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C68AEE4-AF06-4560-AAE2-EB59CDDE0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2F868E1-D47F-4370-AAEE-272AB89D6E4F}"/>
              </a:ext>
            </a:extLst>
          </p:cNvPr>
          <p:cNvSpPr>
            <a:spLocks noGrp="1"/>
          </p:cNvSpPr>
          <p:nvPr>
            <p:ph type="dt" sz="half" idx="10"/>
          </p:nvPr>
        </p:nvSpPr>
        <p:spPr/>
        <p:txBody>
          <a:bodyPr/>
          <a:lstStyle/>
          <a:p>
            <a:fld id="{F0C3E2C8-F586-4791-88FC-510966A1323C}" type="datetimeFigureOut">
              <a:rPr lang="nl-NL" smtClean="0"/>
              <a:t>22-9-2021</a:t>
            </a:fld>
            <a:endParaRPr lang="nl-NL"/>
          </a:p>
        </p:txBody>
      </p:sp>
      <p:sp>
        <p:nvSpPr>
          <p:cNvPr id="6" name="Tijdelijke aanduiding voor voettekst 5">
            <a:extLst>
              <a:ext uri="{FF2B5EF4-FFF2-40B4-BE49-F238E27FC236}">
                <a16:creationId xmlns:a16="http://schemas.microsoft.com/office/drawing/2014/main" id="{F2A7E7A5-F85B-410A-B331-2FEB5E0D350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A70001E-22B2-4541-BDEA-4DF17303904B}"/>
              </a:ext>
            </a:extLst>
          </p:cNvPr>
          <p:cNvSpPr>
            <a:spLocks noGrp="1"/>
          </p:cNvSpPr>
          <p:nvPr>
            <p:ph type="sldNum" sz="quarter" idx="12"/>
          </p:nvPr>
        </p:nvSpPr>
        <p:spPr/>
        <p:txBody>
          <a:bodyPr/>
          <a:lstStyle/>
          <a:p>
            <a:fld id="{530F5328-C758-4BA9-9219-6F1B73EB62F6}" type="slidenum">
              <a:rPr lang="nl-NL" smtClean="0"/>
              <a:t>‹nr.›</a:t>
            </a:fld>
            <a:endParaRPr lang="nl-NL"/>
          </a:p>
        </p:txBody>
      </p:sp>
    </p:spTree>
    <p:extLst>
      <p:ext uri="{BB962C8B-B14F-4D97-AF65-F5344CB8AC3E}">
        <p14:creationId xmlns:p14="http://schemas.microsoft.com/office/powerpoint/2010/main" val="82864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7A3CF-8990-413D-9124-20A14613F6D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7370BC5-645B-47B7-B82C-1C702641D1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06088A0-AF85-499C-88B3-75A6CD41A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69A597B-D997-47F0-8DB7-C6E67C660CD6}"/>
              </a:ext>
            </a:extLst>
          </p:cNvPr>
          <p:cNvSpPr>
            <a:spLocks noGrp="1"/>
          </p:cNvSpPr>
          <p:nvPr>
            <p:ph type="dt" sz="half" idx="10"/>
          </p:nvPr>
        </p:nvSpPr>
        <p:spPr/>
        <p:txBody>
          <a:bodyPr/>
          <a:lstStyle/>
          <a:p>
            <a:fld id="{F0C3E2C8-F586-4791-88FC-510966A1323C}" type="datetimeFigureOut">
              <a:rPr lang="nl-NL" smtClean="0"/>
              <a:t>22-9-2021</a:t>
            </a:fld>
            <a:endParaRPr lang="nl-NL"/>
          </a:p>
        </p:txBody>
      </p:sp>
      <p:sp>
        <p:nvSpPr>
          <p:cNvPr id="6" name="Tijdelijke aanduiding voor voettekst 5">
            <a:extLst>
              <a:ext uri="{FF2B5EF4-FFF2-40B4-BE49-F238E27FC236}">
                <a16:creationId xmlns:a16="http://schemas.microsoft.com/office/drawing/2014/main" id="{0FCD70A2-EE57-4D17-9CFC-26BE76A325B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6CB422-D612-4C47-B892-8434824CD1A2}"/>
              </a:ext>
            </a:extLst>
          </p:cNvPr>
          <p:cNvSpPr>
            <a:spLocks noGrp="1"/>
          </p:cNvSpPr>
          <p:nvPr>
            <p:ph type="sldNum" sz="quarter" idx="12"/>
          </p:nvPr>
        </p:nvSpPr>
        <p:spPr/>
        <p:txBody>
          <a:bodyPr/>
          <a:lstStyle/>
          <a:p>
            <a:fld id="{530F5328-C758-4BA9-9219-6F1B73EB62F6}" type="slidenum">
              <a:rPr lang="nl-NL" smtClean="0"/>
              <a:t>‹nr.›</a:t>
            </a:fld>
            <a:endParaRPr lang="nl-NL"/>
          </a:p>
        </p:txBody>
      </p:sp>
    </p:spTree>
    <p:extLst>
      <p:ext uri="{BB962C8B-B14F-4D97-AF65-F5344CB8AC3E}">
        <p14:creationId xmlns:p14="http://schemas.microsoft.com/office/powerpoint/2010/main" val="141160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245EED6-07E8-4C11-A17E-B49A4BA64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A6649F6-95DE-416B-9C57-28E39DE8F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25449A-6213-4D41-A630-FC8A795872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3E2C8-F586-4791-88FC-510966A1323C}"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34123F94-8033-47E9-997F-A9C872A06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D029396-6458-482A-BCDE-99146CDA0F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F5328-C758-4BA9-9219-6F1B73EB62F6}" type="slidenum">
              <a:rPr lang="nl-NL" smtClean="0"/>
              <a:t>‹nr.›</a:t>
            </a:fld>
            <a:endParaRPr lang="nl-NL"/>
          </a:p>
        </p:txBody>
      </p:sp>
    </p:spTree>
    <p:extLst>
      <p:ext uri="{BB962C8B-B14F-4D97-AF65-F5344CB8AC3E}">
        <p14:creationId xmlns:p14="http://schemas.microsoft.com/office/powerpoint/2010/main" val="607494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0CF4B6-2906-4A54-8889-664E94C02F59}"/>
              </a:ext>
            </a:extLst>
          </p:cNvPr>
          <p:cNvSpPr>
            <a:spLocks noGrp="1"/>
          </p:cNvSpPr>
          <p:nvPr>
            <p:ph type="ctrTitle"/>
          </p:nvPr>
        </p:nvSpPr>
        <p:spPr/>
        <p:txBody>
          <a:bodyPr>
            <a:normAutofit fontScale="90000"/>
          </a:bodyPr>
          <a:lstStyle/>
          <a:p>
            <a:r>
              <a:rPr lang="nl-NL" dirty="0"/>
              <a:t>4. CHINA: CONTINUÏTEIT EN VERANDERING / STANDPLAATSGEBONDENHEID</a:t>
            </a:r>
          </a:p>
        </p:txBody>
      </p:sp>
      <p:sp>
        <p:nvSpPr>
          <p:cNvPr id="5" name="Ondertitel 4">
            <a:extLst>
              <a:ext uri="{FF2B5EF4-FFF2-40B4-BE49-F238E27FC236}">
                <a16:creationId xmlns:a16="http://schemas.microsoft.com/office/drawing/2014/main" id="{62C3A8F2-2FBE-4E0A-87CF-F4825F2276D0}"/>
              </a:ext>
            </a:extLst>
          </p:cNvPr>
          <p:cNvSpPr>
            <a:spLocks noGrp="1"/>
          </p:cNvSpPr>
          <p:nvPr>
            <p:ph type="subTitle" idx="1"/>
          </p:nvPr>
        </p:nvSpPr>
        <p:spPr/>
        <p:txBody>
          <a:bodyPr/>
          <a:lstStyle/>
          <a:p>
            <a:r>
              <a:rPr lang="nl-NL" dirty="0"/>
              <a:t>ZN 23092021</a:t>
            </a:r>
          </a:p>
        </p:txBody>
      </p:sp>
    </p:spTree>
    <p:extLst>
      <p:ext uri="{BB962C8B-B14F-4D97-AF65-F5344CB8AC3E}">
        <p14:creationId xmlns:p14="http://schemas.microsoft.com/office/powerpoint/2010/main" val="936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8B3C4-602B-4866-9E29-C4298764E35B}"/>
              </a:ext>
            </a:extLst>
          </p:cNvPr>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HARMONIE</a:t>
            </a:r>
          </a:p>
        </p:txBody>
      </p:sp>
      <p:graphicFrame>
        <p:nvGraphicFramePr>
          <p:cNvPr id="5" name="Tijdelijke aanduiding voor inhoud 2">
            <a:extLst>
              <a:ext uri="{FF2B5EF4-FFF2-40B4-BE49-F238E27FC236}">
                <a16:creationId xmlns:a16="http://schemas.microsoft.com/office/drawing/2014/main" id="{A5472BAC-B703-43CA-892B-422D243B6A19}"/>
              </a:ext>
            </a:extLst>
          </p:cNvPr>
          <p:cNvGraphicFramePr>
            <a:graphicFrameLocks noGrp="1"/>
          </p:cNvGraphicFramePr>
          <p:nvPr>
            <p:ph idx="4294967295"/>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28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352F36-CD88-4E04-BB01-F8FE612DF25A}"/>
              </a:ext>
            </a:extLst>
          </p:cNvPr>
          <p:cNvSpPr>
            <a:spLocks noGrp="1"/>
          </p:cNvSpPr>
          <p:nvPr>
            <p:ph type="title" idx="4294967295"/>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HARMONIE</a:t>
            </a:r>
            <a:br>
              <a:rPr lang="en-US" sz="3600" dirty="0">
                <a:solidFill>
                  <a:srgbClr val="FFFFFF"/>
                </a:solidFill>
              </a:rPr>
            </a:br>
            <a:r>
              <a:rPr lang="en-US" sz="3600" dirty="0">
                <a:solidFill>
                  <a:srgbClr val="FFFFFF"/>
                </a:solidFill>
              </a:rPr>
              <a:t>HE</a:t>
            </a:r>
          </a:p>
        </p:txBody>
      </p:sp>
      <p:sp>
        <p:nvSpPr>
          <p:cNvPr id="8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2" name="Picture 12" descr="Layout of the Forbidden City | City layout, Forbidden city, Illustrated map">
            <a:extLst>
              <a:ext uri="{FF2B5EF4-FFF2-40B4-BE49-F238E27FC236}">
                <a16:creationId xmlns:a16="http://schemas.microsoft.com/office/drawing/2014/main" id="{491AA36B-A5AA-48B1-977C-9D3578D337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14" b="18354"/>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1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society of righteous and harmonious fists — Philosophy for Life">
            <a:extLst>
              <a:ext uri="{FF2B5EF4-FFF2-40B4-BE49-F238E27FC236}">
                <a16:creationId xmlns:a16="http://schemas.microsoft.com/office/drawing/2014/main" id="{5248F2E6-AEAE-43C1-B540-F907D6B77A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2163" y="1076159"/>
            <a:ext cx="7746709" cy="4664108"/>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0311E412-7913-4873-A0AC-C7B6D78B5D99}"/>
              </a:ext>
            </a:extLst>
          </p:cNvPr>
          <p:cNvSpPr>
            <a:spLocks noGrp="1"/>
          </p:cNvSpPr>
          <p:nvPr>
            <p:ph idx="4294967295"/>
          </p:nvPr>
        </p:nvSpPr>
        <p:spPr>
          <a:xfrm>
            <a:off x="9367838" y="2879725"/>
            <a:ext cx="2824162" cy="3095625"/>
          </a:xfrm>
        </p:spPr>
        <p:txBody>
          <a:bodyPr anchor="t">
            <a:normAutofit/>
          </a:bodyPr>
          <a:lstStyle/>
          <a:p>
            <a:pPr marL="0" indent="0">
              <a:buNone/>
            </a:pPr>
            <a:r>
              <a:rPr lang="en-US" sz="3200" b="1" dirty="0"/>
              <a:t>‘The society </a:t>
            </a:r>
          </a:p>
          <a:p>
            <a:pPr marL="0" indent="0">
              <a:buNone/>
            </a:pPr>
            <a:r>
              <a:rPr lang="en-US" sz="3200" b="1" dirty="0"/>
              <a:t>of righteous and harmonious fists’</a:t>
            </a:r>
          </a:p>
          <a:p>
            <a:endParaRPr lang="nl-NL" sz="1800" dirty="0"/>
          </a:p>
        </p:txBody>
      </p:sp>
    </p:spTree>
    <p:extLst>
      <p:ext uri="{BB962C8B-B14F-4D97-AF65-F5344CB8AC3E}">
        <p14:creationId xmlns:p14="http://schemas.microsoft.com/office/powerpoint/2010/main" val="48823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a:extLst>
              <a:ext uri="{FF2B5EF4-FFF2-40B4-BE49-F238E27FC236}">
                <a16:creationId xmlns:a16="http://schemas.microsoft.com/office/drawing/2014/main" id="{79381950-141E-4B0B-96D7-45FCA7D29232}"/>
              </a:ext>
            </a:extLst>
          </p:cNvPr>
          <p:cNvSpPr>
            <a:spLocks noGrp="1"/>
          </p:cNvSpPr>
          <p:nvPr>
            <p:ph type="title"/>
          </p:nvPr>
        </p:nvSpPr>
        <p:spPr>
          <a:xfrm>
            <a:off x="8153400" y="818457"/>
            <a:ext cx="3322317" cy="2975876"/>
          </a:xfrm>
        </p:spPr>
        <p:txBody>
          <a:bodyPr vert="horz" lIns="91440" tIns="45720" rIns="91440" bIns="45720" rtlCol="0" anchor="b">
            <a:normAutofit/>
          </a:bodyPr>
          <a:lstStyle/>
          <a:p>
            <a:r>
              <a:rPr lang="en-US" sz="2800" kern="1200" dirty="0">
                <a:solidFill>
                  <a:schemeClr val="tx1"/>
                </a:solidFill>
                <a:latin typeface="+mj-lt"/>
                <a:ea typeface="+mj-ea"/>
                <a:cs typeface="+mj-cs"/>
              </a:rPr>
              <a:t>Unity, mutual aid, building harmony together</a:t>
            </a:r>
            <a:br>
              <a:rPr lang="en-US" sz="2800" kern="1200" dirty="0">
                <a:solidFill>
                  <a:schemeClr val="tx1"/>
                </a:solidFill>
                <a:latin typeface="+mj-lt"/>
                <a:ea typeface="+mj-ea"/>
                <a:cs typeface="+mj-cs"/>
              </a:rPr>
            </a:br>
            <a:r>
              <a:rPr lang="en-US" sz="2800" kern="1200" dirty="0" err="1">
                <a:solidFill>
                  <a:schemeClr val="tx1"/>
                </a:solidFill>
                <a:latin typeface="+mj-lt"/>
                <a:ea typeface="+mj-ea"/>
                <a:cs typeface="+mj-cs"/>
              </a:rPr>
              <a:t>Tuanjie</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huzhu</a:t>
            </a:r>
            <a:r>
              <a:rPr lang="en-US" sz="2800" kern="1200" dirty="0">
                <a:solidFill>
                  <a:schemeClr val="tx1"/>
                </a:solidFill>
                <a:latin typeface="+mj-lt"/>
                <a:ea typeface="+mj-ea"/>
                <a:cs typeface="+mj-cs"/>
              </a:rPr>
              <a:t> gong </a:t>
            </a:r>
            <a:r>
              <a:rPr lang="en-US" sz="2800" kern="1200" dirty="0" err="1">
                <a:solidFill>
                  <a:schemeClr val="tx1"/>
                </a:solidFill>
                <a:latin typeface="+mj-lt"/>
                <a:ea typeface="+mj-ea"/>
                <a:cs typeface="+mj-cs"/>
              </a:rPr>
              <a:t>jian</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hexie</a:t>
            </a:r>
            <a:br>
              <a:rPr lang="en-US" sz="2800" kern="1200" dirty="0">
                <a:solidFill>
                  <a:schemeClr val="tx1"/>
                </a:solidFill>
                <a:latin typeface="+mj-lt"/>
                <a:ea typeface="+mj-ea"/>
                <a:cs typeface="+mj-cs"/>
              </a:rPr>
            </a:br>
            <a:r>
              <a:rPr lang="ja-JP" altLang="en-US" sz="2800" kern="1200" dirty="0">
                <a:solidFill>
                  <a:schemeClr val="tx1"/>
                </a:solidFill>
                <a:latin typeface="+mj-lt"/>
                <a:ea typeface="+mj-ea"/>
                <a:cs typeface="+mj-cs"/>
              </a:rPr>
              <a:t>团结互助共建和谐</a:t>
            </a:r>
            <a:br>
              <a:rPr lang="ja-JP" alt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pic>
        <p:nvPicPr>
          <p:cNvPr id="5122" name="Picture 2" descr="Unity, mutual aid, building harmony together">
            <a:extLst>
              <a:ext uri="{FF2B5EF4-FFF2-40B4-BE49-F238E27FC236}">
                <a16:creationId xmlns:a16="http://schemas.microsoft.com/office/drawing/2014/main" id="{DE70C086-8268-4E27-9DEA-E3BD37316E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16280" y="1208391"/>
            <a:ext cx="6436548" cy="4441218"/>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40923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AF58A-595E-4C25-B102-AA66016438BF}"/>
              </a:ext>
            </a:extLst>
          </p:cNvPr>
          <p:cNvSpPr>
            <a:spLocks noGrp="1"/>
          </p:cNvSpPr>
          <p:nvPr>
            <p:ph type="title"/>
          </p:nvPr>
        </p:nvSpPr>
        <p:spPr>
          <a:xfrm>
            <a:off x="5354955" y="552182"/>
            <a:ext cx="5998840" cy="6305818"/>
          </a:xfrm>
          <a:noFill/>
        </p:spPr>
        <p:txBody>
          <a:bodyPr vert="horz" lIns="91440" tIns="45720" rIns="91440" bIns="45720" rtlCol="0" anchor="b">
            <a:noAutofit/>
          </a:bodyPr>
          <a:lstStyle/>
          <a:p>
            <a:r>
              <a:rPr lang="en-US" sz="2000" dirty="0"/>
              <a:t>‘With this strategically essentialized Chinese particularity, universalism, and alternative, this new set of </a:t>
            </a:r>
            <a:r>
              <a:rPr lang="en-US" sz="2000" b="1" dirty="0">
                <a:solidFill>
                  <a:srgbClr val="FF0000"/>
                </a:solidFill>
              </a:rPr>
              <a:t>Chineseness</a:t>
            </a:r>
            <a:r>
              <a:rPr lang="en-US" sz="2000" dirty="0"/>
              <a:t> articulates an ideal China:</a:t>
            </a:r>
            <a:br>
              <a:rPr lang="en-US" sz="2000" dirty="0"/>
            </a:br>
            <a:br>
              <a:rPr lang="en-US" sz="2000" dirty="0"/>
            </a:br>
            <a:r>
              <a:rPr lang="en-US" sz="2000" dirty="0"/>
              <a:t> China is a “superpower” </a:t>
            </a:r>
            <a:r>
              <a:rPr lang="en-US" sz="2000" b="1" dirty="0">
                <a:solidFill>
                  <a:srgbClr val="FF0000"/>
                </a:solidFill>
              </a:rPr>
              <a:t>with a long continuous history and grand culture</a:t>
            </a:r>
            <a:r>
              <a:rPr lang="en-US" sz="2000" b="1" dirty="0"/>
              <a:t>,</a:t>
            </a:r>
            <a:r>
              <a:rPr lang="en-US" sz="2000" dirty="0"/>
              <a:t> a </a:t>
            </a:r>
            <a:r>
              <a:rPr lang="en-US" sz="2000" dirty="0">
                <a:solidFill>
                  <a:srgbClr val="FF0000"/>
                </a:solidFill>
              </a:rPr>
              <a:t>harmonious</a:t>
            </a:r>
            <a:r>
              <a:rPr lang="en-US" sz="2000" dirty="0"/>
              <a:t> society, which has long been advocating and contributing to the </a:t>
            </a:r>
            <a:r>
              <a:rPr lang="en-US" sz="2000" dirty="0">
                <a:solidFill>
                  <a:srgbClr val="FF0000"/>
                </a:solidFill>
              </a:rPr>
              <a:t>harmonious</a:t>
            </a:r>
            <a:r>
              <a:rPr lang="en-US" sz="2000" dirty="0"/>
              <a:t> world, and a modern and prosperous society with </a:t>
            </a:r>
            <a:r>
              <a:rPr lang="en-US" sz="2000" dirty="0">
                <a:solidFill>
                  <a:srgbClr val="FF0000"/>
                </a:solidFill>
              </a:rPr>
              <a:t>harmonio</a:t>
            </a:r>
            <a:r>
              <a:rPr lang="en-US" sz="2000" dirty="0"/>
              <a:t>us and scientific development values that emphasize green development and the </a:t>
            </a:r>
            <a:r>
              <a:rPr lang="en-US" sz="2000" dirty="0">
                <a:solidFill>
                  <a:srgbClr val="FF0000"/>
                </a:solidFill>
              </a:rPr>
              <a:t>harmony</a:t>
            </a:r>
            <a:r>
              <a:rPr lang="en-US" sz="2000" dirty="0"/>
              <a:t> between human and nature. </a:t>
            </a:r>
            <a:br>
              <a:rPr lang="en-US" sz="2000" dirty="0"/>
            </a:br>
            <a:br>
              <a:rPr lang="en-US" sz="2000" dirty="0"/>
            </a:br>
            <a:r>
              <a:rPr lang="en-US" sz="2000" dirty="0"/>
              <a:t>In addition to these essentialist narrations of the “tangible” Chineseness, the Opening Ceremony has further constructed the temperament of the “new” Chinese: self-confident, friendly, romantic, and determined (with perseverance) to build an even better China.’</a:t>
            </a:r>
          </a:p>
        </p:txBody>
      </p:sp>
      <p:pic>
        <p:nvPicPr>
          <p:cNvPr id="1026" name="Picture 2" descr="UvA-DARE (Digital Academic Repository) The making of China: The  construction of Chineseness during the Beijing Olympics Zeng, G.">
            <a:extLst>
              <a:ext uri="{FF2B5EF4-FFF2-40B4-BE49-F238E27FC236}">
                <a16:creationId xmlns:a16="http://schemas.microsoft.com/office/drawing/2014/main" id="{62FE1F65-CE42-42E2-8AD0-6FEFCED9298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408"/>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exie">
            <a:extLst>
              <a:ext uri="{FF2B5EF4-FFF2-40B4-BE49-F238E27FC236}">
                <a16:creationId xmlns:a16="http://schemas.microsoft.com/office/drawing/2014/main" id="{95CBE23C-E4EE-4280-95F5-1C7DEA5F6F5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84" b="13691"/>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155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84924-ED46-4DD6-BE3E-7AC6D8736B66}"/>
              </a:ext>
            </a:extLst>
          </p:cNvPr>
          <p:cNvSpPr>
            <a:spLocks noGrp="1"/>
          </p:cNvSpPr>
          <p:nvPr>
            <p:ph type="title"/>
          </p:nvPr>
        </p:nvSpPr>
        <p:spPr>
          <a:xfrm>
            <a:off x="4965430" y="629268"/>
            <a:ext cx="6586491" cy="1286160"/>
          </a:xfrm>
        </p:spPr>
        <p:txBody>
          <a:bodyPr anchor="b">
            <a:normAutofit/>
          </a:bodyPr>
          <a:lstStyle/>
          <a:p>
            <a:r>
              <a:rPr lang="nl-NL" dirty="0"/>
              <a:t>HARMONIE</a:t>
            </a:r>
          </a:p>
        </p:txBody>
      </p:sp>
      <p:sp>
        <p:nvSpPr>
          <p:cNvPr id="3" name="Tijdelijke aanduiding voor inhoud 2">
            <a:extLst>
              <a:ext uri="{FF2B5EF4-FFF2-40B4-BE49-F238E27FC236}">
                <a16:creationId xmlns:a16="http://schemas.microsoft.com/office/drawing/2014/main" id="{511CC0D1-5A8D-4AD6-AF5E-D6B528409170}"/>
              </a:ext>
            </a:extLst>
          </p:cNvPr>
          <p:cNvSpPr>
            <a:spLocks noGrp="1"/>
          </p:cNvSpPr>
          <p:nvPr>
            <p:ph idx="1"/>
          </p:nvPr>
        </p:nvSpPr>
        <p:spPr>
          <a:xfrm>
            <a:off x="4965431" y="2438400"/>
            <a:ext cx="6586489" cy="3785419"/>
          </a:xfrm>
        </p:spPr>
        <p:txBody>
          <a:bodyPr>
            <a:normAutofit/>
          </a:bodyPr>
          <a:lstStyle/>
          <a:p>
            <a:pPr marL="0" indent="0">
              <a:buNone/>
            </a:pPr>
            <a:endParaRPr lang="nl-NL" sz="2000" dirty="0"/>
          </a:p>
          <a:p>
            <a:pPr marL="0" indent="0">
              <a:buNone/>
            </a:pPr>
            <a:r>
              <a:rPr lang="nl-NL" sz="3200" dirty="0"/>
              <a:t>HONGKONG  2012:</a:t>
            </a:r>
          </a:p>
          <a:p>
            <a:pPr marL="0" indent="0">
              <a:buNone/>
            </a:pPr>
            <a:endParaRPr lang="nl-NL" sz="3200" dirty="0"/>
          </a:p>
          <a:p>
            <a:pPr marL="0" indent="0">
              <a:buNone/>
            </a:pPr>
            <a:r>
              <a:rPr lang="nl-NL" sz="3200" dirty="0"/>
              <a:t>   - 55,3% HARMONIE</a:t>
            </a:r>
          </a:p>
          <a:p>
            <a:pPr marL="0" indent="0">
              <a:buNone/>
            </a:pPr>
            <a:r>
              <a:rPr lang="nl-NL" sz="3200" dirty="0"/>
              <a:t>   - 17,8% DEMOCRATIE EN VRIJHEID</a:t>
            </a:r>
          </a:p>
          <a:p>
            <a:pPr marL="0" indent="0">
              <a:buNone/>
            </a:pPr>
            <a:endParaRPr lang="nl-NL" sz="2000" dirty="0"/>
          </a:p>
        </p:txBody>
      </p:sp>
      <p:pic>
        <p:nvPicPr>
          <p:cNvPr id="3074" name="Picture 2" descr="Een Vector Illustratie Van Chinese Symbolen Voor Rust, Harmonie En Vrede.  GeÃƒ Â¯ Soleerd Op Wit Met Bamboe Achtergrond. Royalty Vrije Cliparts,  Vectoren, En Stock Illustratie. Image 10767157.">
            <a:extLst>
              <a:ext uri="{FF2B5EF4-FFF2-40B4-BE49-F238E27FC236}">
                <a16:creationId xmlns:a16="http://schemas.microsoft.com/office/drawing/2014/main" id="{8DA24186-F14A-4842-B963-BD731C847D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1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554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033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C77CA5-70C0-4DE4-AE4E-69471F359CB3}"/>
              </a:ext>
            </a:extLst>
          </p:cNvPr>
          <p:cNvSpPr>
            <a:spLocks noGrp="1"/>
          </p:cNvSpPr>
          <p:nvPr>
            <p:ph type="title" idx="4294967295"/>
          </p:nvPr>
        </p:nvSpPr>
        <p:spPr>
          <a:xfrm>
            <a:off x="640080" y="325369"/>
            <a:ext cx="4368602" cy="1956841"/>
          </a:xfrm>
        </p:spPr>
        <p:txBody>
          <a:bodyPr vert="horz" lIns="91440" tIns="45720" rIns="91440" bIns="45720" rtlCol="0" anchor="b">
            <a:normAutofit/>
          </a:bodyPr>
          <a:lstStyle/>
          <a:p>
            <a:r>
              <a:rPr lang="en-US" sz="5400" dirty="0"/>
              <a:t>MAO en  GCR</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47E884A-9679-40E1-906F-1B8BEF9935C3}"/>
              </a:ext>
            </a:extLst>
          </p:cNvPr>
          <p:cNvSpPr>
            <a:spLocks noGrp="1"/>
          </p:cNvSpPr>
          <p:nvPr>
            <p:ph idx="4294967295"/>
          </p:nvPr>
        </p:nvSpPr>
        <p:spPr>
          <a:xfrm>
            <a:off x="640080" y="2872899"/>
            <a:ext cx="4243589" cy="3320668"/>
          </a:xfrm>
        </p:spPr>
        <p:txBody>
          <a:bodyPr vert="horz" lIns="91440" tIns="45720" rIns="91440" bIns="45720" rtlCol="0">
            <a:normAutofit/>
          </a:bodyPr>
          <a:lstStyle/>
          <a:p>
            <a:r>
              <a:rPr lang="nl-NL" sz="1700" dirty="0"/>
              <a:t>GCR: aanval op confucianistische waarden</a:t>
            </a:r>
          </a:p>
          <a:p>
            <a:r>
              <a:rPr lang="nl-NL" sz="1700" dirty="0"/>
              <a:t>Uitbannen van ‘de vier ouden’:</a:t>
            </a:r>
          </a:p>
          <a:p>
            <a:pPr>
              <a:buFontTx/>
              <a:buChar char="-"/>
            </a:pPr>
            <a:r>
              <a:rPr lang="nl-NL" sz="1700" dirty="0"/>
              <a:t>oude gebruiken</a:t>
            </a:r>
          </a:p>
          <a:p>
            <a:pPr>
              <a:buFontTx/>
              <a:buChar char="-"/>
            </a:pPr>
            <a:r>
              <a:rPr lang="nl-NL" sz="1700" dirty="0"/>
              <a:t>oude gewoonten</a:t>
            </a:r>
          </a:p>
          <a:p>
            <a:pPr marL="0" indent="0">
              <a:buNone/>
            </a:pPr>
            <a:r>
              <a:rPr lang="nl-NL" sz="1700" dirty="0"/>
              <a:t>-   oude cultuur</a:t>
            </a:r>
          </a:p>
          <a:p>
            <a:pPr marL="0" indent="0">
              <a:buNone/>
            </a:pPr>
            <a:r>
              <a:rPr lang="nl-NL" sz="1700" dirty="0"/>
              <a:t>-   oude ideeën</a:t>
            </a:r>
          </a:p>
          <a:p>
            <a:pPr marL="0" indent="0">
              <a:buNone/>
            </a:pPr>
            <a:endParaRPr lang="nl-NL" sz="1700" dirty="0"/>
          </a:p>
          <a:p>
            <a:pPr marL="0"/>
            <a:r>
              <a:rPr lang="nl-NL" sz="1700" dirty="0"/>
              <a:t>Voornaamste: xiao</a:t>
            </a:r>
          </a:p>
        </p:txBody>
      </p:sp>
      <p:pic>
        <p:nvPicPr>
          <p:cNvPr id="1026" name="Picture 2" descr="Openbare vernedering van ‘reactionairen’ tijdens de Culturele Revolutie die Mao ontketende om zelf macht te houden.">
            <a:extLst>
              <a:ext uri="{FF2B5EF4-FFF2-40B4-BE49-F238E27FC236}">
                <a16:creationId xmlns:a16="http://schemas.microsoft.com/office/drawing/2014/main" id="{2A738220-A7EB-4124-94AD-5066AC60A3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1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083E4-1849-4BDE-9AB9-601C94357BD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97FEC60-FA3F-4B78-84F0-E2C71A755FD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713520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AD831-5502-4471-B90C-153099A4B091}"/>
              </a:ext>
            </a:extLst>
          </p:cNvPr>
          <p:cNvSpPr>
            <a:spLocks noGrp="1"/>
          </p:cNvSpPr>
          <p:nvPr>
            <p:ph type="title"/>
          </p:nvPr>
        </p:nvSpPr>
        <p:spPr/>
        <p:txBody>
          <a:bodyPr/>
          <a:lstStyle/>
          <a:p>
            <a:r>
              <a:rPr lang="nl-NL" dirty="0"/>
              <a:t>CONFUCIANISME</a:t>
            </a:r>
          </a:p>
        </p:txBody>
      </p:sp>
      <p:sp>
        <p:nvSpPr>
          <p:cNvPr id="3" name="Tijdelijke aanduiding voor tekst 2">
            <a:extLst>
              <a:ext uri="{FF2B5EF4-FFF2-40B4-BE49-F238E27FC236}">
                <a16:creationId xmlns:a16="http://schemas.microsoft.com/office/drawing/2014/main" id="{F35B6E2B-791A-4409-9F73-6159182C0426}"/>
              </a:ext>
            </a:extLst>
          </p:cNvPr>
          <p:cNvSpPr>
            <a:spLocks noGrp="1"/>
          </p:cNvSpPr>
          <p:nvPr>
            <p:ph type="body" idx="1"/>
          </p:nvPr>
        </p:nvSpPr>
        <p:spPr/>
        <p:txBody>
          <a:bodyPr/>
          <a:lstStyle/>
          <a:p>
            <a:r>
              <a:rPr lang="nl-NL" dirty="0"/>
              <a:t>WESTEN</a:t>
            </a:r>
          </a:p>
        </p:txBody>
      </p:sp>
      <p:sp>
        <p:nvSpPr>
          <p:cNvPr id="4" name="Tijdelijke aanduiding voor inhoud 3">
            <a:extLst>
              <a:ext uri="{FF2B5EF4-FFF2-40B4-BE49-F238E27FC236}">
                <a16:creationId xmlns:a16="http://schemas.microsoft.com/office/drawing/2014/main" id="{218204F1-D16B-4769-BF0E-FD5895EFA704}"/>
              </a:ext>
            </a:extLst>
          </p:cNvPr>
          <p:cNvSpPr>
            <a:spLocks noGrp="1"/>
          </p:cNvSpPr>
          <p:nvPr>
            <p:ph sz="half" idx="2"/>
          </p:nvPr>
        </p:nvSpPr>
        <p:spPr/>
        <p:txBody>
          <a:bodyPr>
            <a:normAutofit/>
          </a:bodyPr>
          <a:lstStyle/>
          <a:p>
            <a:r>
              <a:rPr lang="nl-NL" dirty="0"/>
              <a:t>NADRUK OP:</a:t>
            </a:r>
          </a:p>
          <a:p>
            <a:pPr marL="0" indent="0">
              <a:buNone/>
            </a:pPr>
            <a:r>
              <a:rPr lang="nl-NL" dirty="0"/>
              <a:t>  - GEHOORZAAMHEID</a:t>
            </a:r>
          </a:p>
          <a:p>
            <a:pPr marL="0" indent="0">
              <a:buNone/>
            </a:pPr>
            <a:r>
              <a:rPr lang="nl-NL" dirty="0"/>
              <a:t>  - CONFORMISME</a:t>
            </a:r>
          </a:p>
          <a:p>
            <a:pPr marL="0" indent="0">
              <a:buNone/>
            </a:pPr>
            <a:r>
              <a:rPr lang="nl-NL" dirty="0"/>
              <a:t>  - UNIFORMITEIT</a:t>
            </a:r>
          </a:p>
          <a:p>
            <a:pPr marL="0" indent="0">
              <a:buNone/>
            </a:pPr>
            <a:r>
              <a:rPr lang="nl-NL" dirty="0"/>
              <a:t>  - PATERNALISME</a:t>
            </a:r>
          </a:p>
          <a:p>
            <a:pPr marL="0" indent="0">
              <a:buNone/>
            </a:pPr>
            <a:r>
              <a:rPr lang="nl-NL" dirty="0"/>
              <a:t>  - TOLERANTIE T.O.V. SLECHT</a:t>
            </a:r>
            <a:br>
              <a:rPr lang="nl-NL" dirty="0"/>
            </a:br>
            <a:r>
              <a:rPr lang="nl-NL" dirty="0"/>
              <a:t>     BESTUUR</a:t>
            </a:r>
          </a:p>
        </p:txBody>
      </p:sp>
      <p:sp>
        <p:nvSpPr>
          <p:cNvPr id="5" name="Tijdelijke aanduiding voor tekst 4">
            <a:extLst>
              <a:ext uri="{FF2B5EF4-FFF2-40B4-BE49-F238E27FC236}">
                <a16:creationId xmlns:a16="http://schemas.microsoft.com/office/drawing/2014/main" id="{F6254312-4298-4A68-8E4E-FB1BAAB0FC87}"/>
              </a:ext>
            </a:extLst>
          </p:cNvPr>
          <p:cNvSpPr>
            <a:spLocks noGrp="1"/>
          </p:cNvSpPr>
          <p:nvPr>
            <p:ph type="body" sz="quarter" idx="3"/>
          </p:nvPr>
        </p:nvSpPr>
        <p:spPr/>
        <p:txBody>
          <a:bodyPr/>
          <a:lstStyle/>
          <a:p>
            <a:r>
              <a:rPr lang="nl-NL" dirty="0"/>
              <a:t>CHINA </a:t>
            </a:r>
          </a:p>
        </p:txBody>
      </p:sp>
      <p:sp>
        <p:nvSpPr>
          <p:cNvPr id="6" name="Tijdelijke aanduiding voor inhoud 5">
            <a:extLst>
              <a:ext uri="{FF2B5EF4-FFF2-40B4-BE49-F238E27FC236}">
                <a16:creationId xmlns:a16="http://schemas.microsoft.com/office/drawing/2014/main" id="{6891DACE-D332-404B-892F-CAE0C6D5A7B3}"/>
              </a:ext>
            </a:extLst>
          </p:cNvPr>
          <p:cNvSpPr>
            <a:spLocks noGrp="1"/>
          </p:cNvSpPr>
          <p:nvPr>
            <p:ph sz="quarter" idx="4"/>
          </p:nvPr>
        </p:nvSpPr>
        <p:spPr/>
        <p:txBody>
          <a:bodyPr>
            <a:normAutofit/>
          </a:bodyPr>
          <a:lstStyle/>
          <a:p>
            <a:r>
              <a:rPr lang="nl-NL" dirty="0"/>
              <a:t>EVENWICHTIGE DIVERSITEIT / HARMONIE</a:t>
            </a:r>
          </a:p>
          <a:p>
            <a:r>
              <a:rPr lang="nl-NL" dirty="0"/>
              <a:t>CREATIEVE SPANNING </a:t>
            </a:r>
          </a:p>
          <a:p>
            <a:r>
              <a:rPr lang="nl-NL" dirty="0"/>
              <a:t>COMPROMISSEN/ verdraagzaamheid /  geduld  </a:t>
            </a:r>
            <a:br>
              <a:rPr lang="nl-NL" dirty="0"/>
            </a:br>
            <a:r>
              <a:rPr lang="nl-NL" dirty="0"/>
              <a:t>(po jen: honderd geduld)</a:t>
            </a:r>
          </a:p>
          <a:p>
            <a:pPr marL="0" indent="0">
              <a:buNone/>
            </a:pPr>
            <a:endParaRPr lang="nl-NL" dirty="0"/>
          </a:p>
        </p:txBody>
      </p:sp>
    </p:spTree>
    <p:extLst>
      <p:ext uri="{BB962C8B-B14F-4D97-AF65-F5344CB8AC3E}">
        <p14:creationId xmlns:p14="http://schemas.microsoft.com/office/powerpoint/2010/main" val="301617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970F1-94E8-4A2B-A0C3-FF6C41B78B90}"/>
              </a:ext>
            </a:extLst>
          </p:cNvPr>
          <p:cNvSpPr>
            <a:spLocks noGrp="1"/>
          </p:cNvSpPr>
          <p:nvPr>
            <p:ph type="title" idx="4294967295"/>
          </p:nvPr>
        </p:nvSpPr>
        <p:spPr>
          <a:xfrm>
            <a:off x="841248" y="548640"/>
            <a:ext cx="3600860" cy="5431536"/>
          </a:xfrm>
        </p:spPr>
        <p:txBody>
          <a:bodyPr vert="horz" lIns="91440" tIns="45720" rIns="91440" bIns="45720" rtlCol="0" anchor="ctr">
            <a:normAutofit/>
          </a:bodyPr>
          <a:lstStyle/>
          <a:p>
            <a:r>
              <a:rPr lang="en-US" sz="5400" kern="1200" dirty="0">
                <a:solidFill>
                  <a:schemeClr val="tx1"/>
                </a:solidFill>
                <a:latin typeface="+mj-lt"/>
                <a:ea typeface="+mj-ea"/>
                <a:cs typeface="+mj-cs"/>
              </a:rPr>
              <a:t>Continuïteit en verandering</a:t>
            </a:r>
          </a:p>
        </p:txBody>
      </p:sp>
      <p:sp>
        <p:nvSpPr>
          <p:cNvPr id="3" name="Tijdelijke aanduiding voor inhoud 2">
            <a:extLst>
              <a:ext uri="{FF2B5EF4-FFF2-40B4-BE49-F238E27FC236}">
                <a16:creationId xmlns:a16="http://schemas.microsoft.com/office/drawing/2014/main" id="{8FB3E56E-EE47-4922-87B3-6869534F7159}"/>
              </a:ext>
            </a:extLst>
          </p:cNvPr>
          <p:cNvSpPr>
            <a:spLocks noGrp="1"/>
          </p:cNvSpPr>
          <p:nvPr>
            <p:ph idx="4294967295"/>
          </p:nvPr>
        </p:nvSpPr>
        <p:spPr>
          <a:xfrm>
            <a:off x="5126418" y="552091"/>
            <a:ext cx="6224335" cy="5431536"/>
          </a:xfrm>
        </p:spPr>
        <p:txBody>
          <a:bodyPr vert="horz" lIns="91440" tIns="45720" rIns="91440" bIns="45720" rtlCol="0" anchor="ctr">
            <a:normAutofit/>
          </a:bodyPr>
          <a:lstStyle/>
          <a:p>
            <a:r>
              <a:rPr lang="nl-NL" sz="2200" dirty="0"/>
              <a:t>De kandidaat kan: </a:t>
            </a:r>
          </a:p>
          <a:p>
            <a:pPr marL="0" indent="0">
              <a:buNone/>
            </a:pPr>
            <a:r>
              <a:rPr lang="nl-NL" sz="2200" dirty="0"/>
              <a:t>- (12) herkennen dat elke tijd materiële en </a:t>
            </a:r>
            <a:r>
              <a:rPr lang="nl-NL" sz="2200" dirty="0">
                <a:solidFill>
                  <a:srgbClr val="FF0000"/>
                </a:solidFill>
              </a:rPr>
              <a:t>immateriële</a:t>
            </a:r>
            <a:r>
              <a:rPr lang="nl-NL" sz="2200" dirty="0"/>
              <a:t> sporen van het verleden in zich draagt; </a:t>
            </a:r>
          </a:p>
          <a:p>
            <a:pPr marL="0" indent="0">
              <a:buNone/>
            </a:pPr>
            <a:r>
              <a:rPr lang="nl-NL" sz="2200" dirty="0"/>
              <a:t>- (14) uitleggen dat elke ordening van continuïteit en verandering een </a:t>
            </a:r>
            <a:r>
              <a:rPr lang="nl-NL" sz="2200" dirty="0">
                <a:solidFill>
                  <a:srgbClr val="FF0000"/>
                </a:solidFill>
              </a:rPr>
              <a:t>interpretatie</a:t>
            </a:r>
            <a:r>
              <a:rPr lang="nl-NL" sz="2200" dirty="0"/>
              <a:t> is (zie ook onderdeel 3.2).</a:t>
            </a:r>
          </a:p>
        </p:txBody>
      </p:sp>
    </p:spTree>
    <p:extLst>
      <p:ext uri="{BB962C8B-B14F-4D97-AF65-F5344CB8AC3E}">
        <p14:creationId xmlns:p14="http://schemas.microsoft.com/office/powerpoint/2010/main" val="1113089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6ECEE8-6342-4346-B5CD-903D1825267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WAARDEN: HARMONIE</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hinese symbol: 亂, 乱, chaos, disorder, anarchy, chaotic, disorderly,  confused">
            <a:extLst>
              <a:ext uri="{FF2B5EF4-FFF2-40B4-BE49-F238E27FC236}">
                <a16:creationId xmlns:a16="http://schemas.microsoft.com/office/drawing/2014/main" id="{5C750B76-1D33-4856-BB5B-33C2BDEAC16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6"/>
          <a:stretch/>
        </p:blipFill>
        <p:spPr bwMode="auto">
          <a:xfrm>
            <a:off x="5482343" y="640080"/>
            <a:ext cx="5558522"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236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813C893-70AF-4231-9D68-110002F52A65}"/>
              </a:ext>
            </a:extLst>
          </p:cNvPr>
          <p:cNvSpPr>
            <a:spLocks noGrp="1"/>
          </p:cNvSpPr>
          <p:nvPr>
            <p:ph type="title" idx="4294967295"/>
          </p:nvPr>
        </p:nvSpPr>
        <p:spPr>
          <a:xfrm>
            <a:off x="841248" y="548640"/>
            <a:ext cx="3600860" cy="5431536"/>
          </a:xfrm>
        </p:spPr>
        <p:txBody>
          <a:bodyPr vert="horz" lIns="91440" tIns="45720" rIns="91440" bIns="45720" rtlCol="0" anchor="ctr">
            <a:normAutofit/>
          </a:bodyPr>
          <a:lstStyle/>
          <a:p>
            <a:r>
              <a:rPr lang="en-US" sz="3000" kern="1200" dirty="0">
                <a:solidFill>
                  <a:schemeClr val="tx1"/>
                </a:solidFill>
                <a:latin typeface="+mj-lt"/>
                <a:ea typeface="+mj-ea"/>
                <a:cs typeface="+mj-cs"/>
              </a:rPr>
              <a:t>FAMILIE, GEHOORZAAMHEID /ZORGZAAMHEID EN DE STAAT.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1333E45-0139-4F72-96B7-AB6010B7ACE5}"/>
              </a:ext>
            </a:extLst>
          </p:cNvPr>
          <p:cNvSpPr>
            <a:spLocks noGrp="1"/>
          </p:cNvSpPr>
          <p:nvPr>
            <p:ph idx="4294967295"/>
          </p:nvPr>
        </p:nvSpPr>
        <p:spPr>
          <a:xfrm>
            <a:off x="5126418" y="552091"/>
            <a:ext cx="6224335" cy="5431536"/>
          </a:xfrm>
        </p:spPr>
        <p:txBody>
          <a:bodyPr vert="horz" lIns="91440" tIns="45720" rIns="91440" bIns="45720" rtlCol="0" anchor="ctr">
            <a:normAutofit/>
          </a:bodyPr>
          <a:lstStyle/>
          <a:p>
            <a:r>
              <a:rPr lang="en-US" sz="2200"/>
              <a:t>‘Het efficiënt regeren van de staat begint met de ordelijke harmonie van haar gezinnen / families.’</a:t>
            </a:r>
          </a:p>
          <a:p>
            <a:endParaRPr lang="en-US" sz="2200"/>
          </a:p>
          <a:p>
            <a:r>
              <a:rPr lang="en-US" sz="2200"/>
              <a:t>Respect / gehoorzaamheid van vrouw/ zoon / onderdaan hoort te leiden tot respect en vriendelijkheid van man /ouder (vader), ambtenaar, heerser (keizer).  </a:t>
            </a:r>
          </a:p>
          <a:p>
            <a:pPr marL="0"/>
            <a:endParaRPr lang="en-US" sz="2200"/>
          </a:p>
          <a:p>
            <a:r>
              <a:rPr lang="en-US" sz="2200"/>
              <a:t>Harmonie van familie en staat zijn complementair en afhankelijk van elkaar.</a:t>
            </a:r>
          </a:p>
          <a:p>
            <a:endParaRPr lang="en-US" sz="2200"/>
          </a:p>
        </p:txBody>
      </p:sp>
    </p:spTree>
    <p:extLst>
      <p:ext uri="{BB962C8B-B14F-4D97-AF65-F5344CB8AC3E}">
        <p14:creationId xmlns:p14="http://schemas.microsoft.com/office/powerpoint/2010/main" val="4245608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418366-0471-49B8-8DC2-D32E0C48C10B}"/>
              </a:ext>
            </a:extLst>
          </p:cNvPr>
          <p:cNvSpPr>
            <a:spLocks noGrp="1"/>
          </p:cNvSpPr>
          <p:nvPr>
            <p:ph type="title" idx="4294967295"/>
          </p:nvPr>
        </p:nvSpPr>
        <p:spPr>
          <a:xfrm>
            <a:off x="572493" y="238539"/>
            <a:ext cx="11018520" cy="1434415"/>
          </a:xfrm>
        </p:spPr>
        <p:txBody>
          <a:bodyPr vert="horz" lIns="91440" tIns="45720" rIns="91440" bIns="45720" rtlCol="0" anchor="b">
            <a:normAutofit/>
          </a:bodyPr>
          <a:lstStyle/>
          <a:p>
            <a:r>
              <a:rPr lang="en-US" sz="5400"/>
              <a:t>‘Een poel met dood water’</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F027F94-3840-41FF-A89C-EF1B3DB3C00B}"/>
              </a:ext>
            </a:extLst>
          </p:cNvPr>
          <p:cNvSpPr>
            <a:spLocks noGrp="1"/>
          </p:cNvSpPr>
          <p:nvPr>
            <p:ph idx="4294967295"/>
          </p:nvPr>
        </p:nvSpPr>
        <p:spPr>
          <a:xfrm>
            <a:off x="572493" y="2071316"/>
            <a:ext cx="6713552" cy="4119172"/>
          </a:xfrm>
        </p:spPr>
        <p:txBody>
          <a:bodyPr vert="horz" lIns="91440" tIns="45720" rIns="91440" bIns="45720" rtlCol="0" anchor="t">
            <a:normAutofit/>
          </a:bodyPr>
          <a:lstStyle/>
          <a:p>
            <a:endParaRPr lang="en-US" sz="2200" dirty="0"/>
          </a:p>
          <a:p>
            <a:pPr marL="0" indent="0">
              <a:buNone/>
            </a:pPr>
            <a:endParaRPr lang="en-US" sz="2400" dirty="0"/>
          </a:p>
          <a:p>
            <a:pPr marL="0" indent="0">
              <a:buNone/>
            </a:pPr>
            <a:r>
              <a:rPr lang="nl-NL" sz="2400" dirty="0"/>
              <a:t>‘</a:t>
            </a:r>
            <a:r>
              <a:rPr lang="nl-NL" sz="2400" i="1" dirty="0"/>
              <a:t>Eenstemmigheid met anderen ter wille van wat goed is, heet ‘echte eendracht’, maar eenstemmigheid met anderen ter wille van wat niet goed is heet ‘kruiperigheid’. (</a:t>
            </a:r>
            <a:r>
              <a:rPr lang="nl-NL" sz="2400" i="1" dirty="0" err="1"/>
              <a:t>Xunzi</a:t>
            </a:r>
            <a:r>
              <a:rPr lang="nl-NL" sz="2400" i="1" dirty="0"/>
              <a:t>)</a:t>
            </a:r>
          </a:p>
          <a:p>
            <a:pPr marL="0"/>
            <a:endParaRPr lang="nl-NL" sz="2400" dirty="0"/>
          </a:p>
          <a:p>
            <a:pPr marL="0" indent="0">
              <a:buNone/>
            </a:pPr>
            <a:r>
              <a:rPr lang="nl-NL" sz="2400" i="1" dirty="0"/>
              <a:t>‘The junzi zoekt harmonie met anderen zonder een echo te zijn. De kleine man echoot zonder in harmonie te zijn.’ (An. 13.23)</a:t>
            </a:r>
          </a:p>
          <a:p>
            <a:pPr marL="0"/>
            <a:endParaRPr lang="en-US" sz="2200" dirty="0"/>
          </a:p>
          <a:p>
            <a:pPr marL="0"/>
            <a:endParaRPr lang="en-US" sz="2200" i="1" dirty="0"/>
          </a:p>
          <a:p>
            <a:endParaRPr lang="en-US" sz="2200" i="1" dirty="0"/>
          </a:p>
          <a:p>
            <a:endParaRPr lang="en-US" sz="2200" dirty="0"/>
          </a:p>
          <a:p>
            <a:pPr marL="0"/>
            <a:endParaRPr lang="en-US" sz="2200" dirty="0"/>
          </a:p>
          <a:p>
            <a:endParaRPr lang="en-US" sz="2200" dirty="0"/>
          </a:p>
        </p:txBody>
      </p:sp>
      <p:pic>
        <p:nvPicPr>
          <p:cNvPr id="2050" name="Picture 2" descr="Tienduizenden vissen Oostvaardersplassen dood door trage provincie&amp;#39; | NOS">
            <a:extLst>
              <a:ext uri="{FF2B5EF4-FFF2-40B4-BE49-F238E27FC236}">
                <a16:creationId xmlns:a16="http://schemas.microsoft.com/office/drawing/2014/main" id="{C578B20C-711D-4038-B5CD-90EA4E0CCB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59" r="36927"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330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833BF8-3EF1-499B-A68B-1B3E5158E587}"/>
              </a:ext>
            </a:extLst>
          </p:cNvPr>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sz="4200" kern="1200">
                <a:solidFill>
                  <a:schemeClr val="tx1"/>
                </a:solidFill>
                <a:latin typeface="+mj-lt"/>
                <a:ea typeface="+mj-ea"/>
                <a:cs typeface="+mj-cs"/>
              </a:rPr>
              <a:t>Harmonie in (Chinese) politiek: ideaal en PRAKTIJK</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6E8A3B4-C6CC-452D-86F2-1C99E6CC5385}"/>
              </a:ext>
            </a:extLst>
          </p:cNvPr>
          <p:cNvSpPr>
            <a:spLocks noGrp="1"/>
          </p:cNvSpPr>
          <p:nvPr>
            <p:ph idx="4294967295"/>
          </p:nvPr>
        </p:nvSpPr>
        <p:spPr>
          <a:xfrm>
            <a:off x="838200" y="1929384"/>
            <a:ext cx="10515600" cy="4251960"/>
          </a:xfrm>
        </p:spPr>
        <p:txBody>
          <a:bodyPr vert="horz" lIns="91440" tIns="45720" rIns="91440" bIns="45720" rtlCol="0">
            <a:normAutofit/>
          </a:bodyPr>
          <a:lstStyle/>
          <a:p>
            <a:endParaRPr lang="en-US" sz="2200" dirty="0"/>
          </a:p>
          <a:p>
            <a:r>
              <a:rPr lang="en-US" sz="2200" dirty="0"/>
              <a:t>STRATEGIE OM LEGITIMITEIT TE WINNEN</a:t>
            </a:r>
          </a:p>
          <a:p>
            <a:pPr marL="0"/>
            <a:endParaRPr lang="en-US" sz="2200" dirty="0"/>
          </a:p>
          <a:p>
            <a:r>
              <a:rPr lang="en-US" sz="2200" dirty="0"/>
              <a:t>EXCUUS VOOR ONRECHTVAARDIGE TOESTANDEN</a:t>
            </a:r>
          </a:p>
          <a:p>
            <a:pPr marL="0"/>
            <a:endParaRPr lang="en-US" sz="2200" dirty="0"/>
          </a:p>
          <a:p>
            <a:r>
              <a:rPr lang="en-US" sz="2200" dirty="0"/>
              <a:t>RECHTVAARDIGING VAN ONDERDRUKKING IN NAAM VAN ‘HARMONIE’. </a:t>
            </a:r>
          </a:p>
          <a:p>
            <a:endParaRPr lang="en-US" sz="2200" dirty="0"/>
          </a:p>
          <a:p>
            <a:r>
              <a:rPr lang="en-US" sz="2200" dirty="0"/>
              <a:t>EUFEMISME VOOR UITROEIEN VAN AFWIJKENDE MENINGEN </a:t>
            </a:r>
          </a:p>
          <a:p>
            <a:pPr marL="0" indent="0">
              <a:buNone/>
            </a:pPr>
            <a:r>
              <a:rPr lang="en-US" sz="2200" dirty="0"/>
              <a:t>    (HARMONIE = NIET HETZELFDE ALS UNIFORMITEIT.)</a:t>
            </a:r>
          </a:p>
          <a:p>
            <a:endParaRPr lang="en-US" sz="2200" dirty="0"/>
          </a:p>
          <a:p>
            <a:pPr marL="0"/>
            <a:endParaRPr lang="en-US" sz="2200" dirty="0"/>
          </a:p>
        </p:txBody>
      </p:sp>
    </p:spTree>
    <p:extLst>
      <p:ext uri="{BB962C8B-B14F-4D97-AF65-F5344CB8AC3E}">
        <p14:creationId xmlns:p14="http://schemas.microsoft.com/office/powerpoint/2010/main" val="1133862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0DC53-9D59-41BB-852E-45453A36FBC1}"/>
              </a:ext>
            </a:extLst>
          </p:cNvPr>
          <p:cNvSpPr>
            <a:spLocks noGrp="1"/>
          </p:cNvSpPr>
          <p:nvPr>
            <p:ph type="title" idx="4294967295"/>
          </p:nvPr>
        </p:nvSpPr>
        <p:spPr>
          <a:xfrm>
            <a:off x="630936" y="639520"/>
            <a:ext cx="3429000" cy="1719072"/>
          </a:xfrm>
        </p:spPr>
        <p:txBody>
          <a:bodyPr vert="horz" lIns="91440" tIns="45720" rIns="91440" bIns="45720" rtlCol="0" anchor="b">
            <a:normAutofit/>
          </a:bodyPr>
          <a:lstStyle/>
          <a:p>
            <a:r>
              <a:rPr lang="en-US" sz="3800" kern="1200" dirty="0">
                <a:solidFill>
                  <a:schemeClr val="tx1"/>
                </a:solidFill>
                <a:latin typeface="+mj-lt"/>
                <a:ea typeface="+mj-ea"/>
                <a:cs typeface="+mj-cs"/>
              </a:rPr>
              <a:t>Harmonie en politieke kwesties</a:t>
            </a:r>
          </a:p>
        </p:txBody>
      </p:sp>
      <p:sp>
        <p:nvSpPr>
          <p:cNvPr id="3" name="Tijdelijke aanduiding voor inhoud 2">
            <a:extLst>
              <a:ext uri="{FF2B5EF4-FFF2-40B4-BE49-F238E27FC236}">
                <a16:creationId xmlns:a16="http://schemas.microsoft.com/office/drawing/2014/main" id="{E1760C65-751F-411D-9A46-996161B99B5E}"/>
              </a:ext>
            </a:extLst>
          </p:cNvPr>
          <p:cNvSpPr>
            <a:spLocks noGrp="1"/>
          </p:cNvSpPr>
          <p:nvPr>
            <p:ph idx="4294967295"/>
          </p:nvPr>
        </p:nvSpPr>
        <p:spPr>
          <a:xfrm>
            <a:off x="630936" y="2807208"/>
            <a:ext cx="3429000" cy="3410712"/>
          </a:xfrm>
        </p:spPr>
        <p:txBody>
          <a:bodyPr vert="horz" lIns="91440" tIns="45720" rIns="91440" bIns="45720" rtlCol="0" anchor="t">
            <a:normAutofit/>
          </a:bodyPr>
          <a:lstStyle/>
          <a:p>
            <a:pPr marL="0"/>
            <a:endParaRPr lang="en-US" sz="2200" dirty="0"/>
          </a:p>
          <a:p>
            <a:pPr marL="0" indent="0">
              <a:buNone/>
            </a:pPr>
            <a:r>
              <a:rPr lang="nl-NL" dirty="0"/>
              <a:t>De grote eenheid van China. Han-identiteit en Chinese identiteit, In naam van confucianistische harmonie&gt; etnische homogenisering.</a:t>
            </a:r>
          </a:p>
        </p:txBody>
      </p:sp>
      <p:pic>
        <p:nvPicPr>
          <p:cNvPr id="3074" name="Picture 2" descr="Kritiek op China om Oeigoeren neemt toe, maar nog nauwelijks harde  veroordeling | NOS">
            <a:extLst>
              <a:ext uri="{FF2B5EF4-FFF2-40B4-BE49-F238E27FC236}">
                <a16:creationId xmlns:a16="http://schemas.microsoft.com/office/drawing/2014/main" id="{2D53283C-0B57-495E-A70F-8D8E5FE2D0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30" r="1658"/>
          <a:stretch/>
        </p:blipFill>
        <p:spPr bwMode="auto">
          <a:xfrm>
            <a:off x="4654296" y="980857"/>
            <a:ext cx="6903720" cy="489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62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0DC53-9D59-41BB-852E-45453A36FBC1}"/>
              </a:ext>
            </a:extLst>
          </p:cNvPr>
          <p:cNvSpPr>
            <a:spLocks noGrp="1"/>
          </p:cNvSpPr>
          <p:nvPr>
            <p:ph type="title"/>
          </p:nvPr>
        </p:nvSpPr>
        <p:spPr>
          <a:xfrm>
            <a:off x="630936" y="639520"/>
            <a:ext cx="3429000" cy="1719072"/>
          </a:xfrm>
        </p:spPr>
        <p:txBody>
          <a:bodyPr anchor="b">
            <a:normAutofit/>
          </a:bodyPr>
          <a:lstStyle/>
          <a:p>
            <a:r>
              <a:rPr lang="nl-NL" sz="3800" dirty="0"/>
              <a:t>Harmonie en politieke kwesties</a:t>
            </a:r>
          </a:p>
        </p:txBody>
      </p:sp>
      <p:sp>
        <p:nvSpPr>
          <p:cNvPr id="3" name="Tijdelijke aanduiding voor inhoud 2">
            <a:extLst>
              <a:ext uri="{FF2B5EF4-FFF2-40B4-BE49-F238E27FC236}">
                <a16:creationId xmlns:a16="http://schemas.microsoft.com/office/drawing/2014/main" id="{E1760C65-751F-411D-9A46-996161B99B5E}"/>
              </a:ext>
            </a:extLst>
          </p:cNvPr>
          <p:cNvSpPr>
            <a:spLocks noGrp="1"/>
          </p:cNvSpPr>
          <p:nvPr>
            <p:ph idx="1"/>
          </p:nvPr>
        </p:nvSpPr>
        <p:spPr>
          <a:xfrm>
            <a:off x="630936" y="2807208"/>
            <a:ext cx="3429000" cy="3410712"/>
          </a:xfrm>
        </p:spPr>
        <p:txBody>
          <a:bodyPr anchor="t">
            <a:normAutofit lnSpcReduction="10000"/>
          </a:bodyPr>
          <a:lstStyle/>
          <a:p>
            <a:pPr marL="0" indent="0">
              <a:buNone/>
            </a:pPr>
            <a:r>
              <a:rPr lang="nl-NL" sz="3200" dirty="0"/>
              <a:t>‘</a:t>
            </a:r>
            <a:r>
              <a:rPr lang="nl-NL" sz="3000" i="1" dirty="0"/>
              <a:t>De heerser wacht niet tot mensen goed doen en vol achting zijn voor hem. Hij zorgt er voor dat zij onmogelijk iets fout kunnen / durven doen.’ </a:t>
            </a:r>
            <a:r>
              <a:rPr lang="nl-NL" sz="3000" dirty="0"/>
              <a:t>(Han </a:t>
            </a:r>
            <a:r>
              <a:rPr lang="nl-NL" sz="3000" dirty="0" err="1"/>
              <a:t>Feizi</a:t>
            </a:r>
            <a:r>
              <a:rPr lang="nl-NL" sz="3000" dirty="0"/>
              <a:t> 49)</a:t>
            </a:r>
          </a:p>
          <a:p>
            <a:pPr marL="0" indent="0">
              <a:buNone/>
            </a:pPr>
            <a:endParaRPr lang="nl-NL" sz="3200" dirty="0"/>
          </a:p>
          <a:p>
            <a:pPr marL="0" indent="0">
              <a:buNone/>
            </a:pPr>
            <a:endParaRPr lang="nl-NL" sz="3200" dirty="0"/>
          </a:p>
          <a:p>
            <a:pPr marL="0" indent="0">
              <a:buNone/>
            </a:pPr>
            <a:endParaRPr lang="nl-NL" sz="2200" dirty="0"/>
          </a:p>
          <a:p>
            <a:pPr marL="0" indent="0">
              <a:buNone/>
            </a:pPr>
            <a:endParaRPr lang="nl-NL" sz="2200" dirty="0"/>
          </a:p>
        </p:txBody>
      </p:sp>
      <p:pic>
        <p:nvPicPr>
          <p:cNvPr id="4098" name="Picture 2" descr="Zal Big Data de moraal van de Chinese samenleving omhoog kunnen schroeven?  Sesame Credit is veel belovend - Fountainheads - Inspirerende gastspreker  inhuren">
            <a:extLst>
              <a:ext uri="{FF2B5EF4-FFF2-40B4-BE49-F238E27FC236}">
                <a16:creationId xmlns:a16="http://schemas.microsoft.com/office/drawing/2014/main" id="{E7EB082C-F255-41F0-8DE9-335B5BB6E8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124883"/>
            <a:ext cx="6903720" cy="505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58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798940-4402-47AB-9790-3538AB83AC29}"/>
              </a:ext>
            </a:extLst>
          </p:cNvPr>
          <p:cNvSpPr>
            <a:spLocks noGrp="1"/>
          </p:cNvSpPr>
          <p:nvPr>
            <p:ph type="title" idx="4294967295"/>
          </p:nvPr>
        </p:nvSpPr>
        <p:spPr>
          <a:xfrm>
            <a:off x="638882" y="639193"/>
            <a:ext cx="3571810" cy="2047446"/>
          </a:xfrm>
        </p:spPr>
        <p:txBody>
          <a:bodyPr vert="horz" lIns="91440" tIns="45720" rIns="91440" bIns="45720" rtlCol="0" anchor="b">
            <a:normAutofit/>
          </a:bodyPr>
          <a:lstStyle/>
          <a:p>
            <a:r>
              <a:rPr lang="en-US" sz="4000" dirty="0"/>
              <a:t>Harmonie en politieke kwesties</a:t>
            </a:r>
            <a:endParaRPr lang="en-US" sz="4000" kern="1200" dirty="0">
              <a:solidFill>
                <a:schemeClr val="tx1"/>
              </a:solidFill>
              <a:latin typeface="+mj-lt"/>
              <a:ea typeface="+mj-ea"/>
              <a:cs typeface="+mj-cs"/>
            </a:endParaRPr>
          </a:p>
        </p:txBody>
      </p:sp>
      <p:sp>
        <p:nvSpPr>
          <p:cNvPr id="1030" name="Content Placeholder 1029">
            <a:extLst>
              <a:ext uri="{FF2B5EF4-FFF2-40B4-BE49-F238E27FC236}">
                <a16:creationId xmlns:a16="http://schemas.microsoft.com/office/drawing/2014/main" id="{EFB54859-CA1F-49B7-BACF-9D2FC4393EAA}"/>
              </a:ext>
            </a:extLst>
          </p:cNvPr>
          <p:cNvSpPr>
            <a:spLocks noGrp="1"/>
          </p:cNvSpPr>
          <p:nvPr>
            <p:ph idx="4294967295"/>
          </p:nvPr>
        </p:nvSpPr>
        <p:spPr>
          <a:xfrm>
            <a:off x="638882" y="4656277"/>
            <a:ext cx="3571810" cy="1534211"/>
          </a:xfrm>
        </p:spPr>
        <p:txBody>
          <a:bodyPr vert="horz" lIns="91440" tIns="45720" rIns="91440" bIns="45720" rtlCol="0">
            <a:normAutofit/>
          </a:bodyPr>
          <a:lstStyle/>
          <a:p>
            <a:pPr marL="0" indent="0">
              <a:buNone/>
            </a:pPr>
            <a:r>
              <a:rPr lang="en-US" sz="2400" dirty="0"/>
              <a:t>DE NIEUWE GROTE MUUR: ‘NIET </a:t>
            </a:r>
            <a:r>
              <a:rPr lang="en-US" sz="2400" kern="1200" dirty="0">
                <a:solidFill>
                  <a:schemeClr val="tx1"/>
                </a:solidFill>
                <a:latin typeface="+mn-lt"/>
                <a:ea typeface="+mn-ea"/>
                <a:cs typeface="+mn-cs"/>
              </a:rPr>
              <a:t>HARMONIEUZE INFORMATIE’</a:t>
            </a:r>
          </a:p>
        </p:txBody>
      </p:sp>
      <p:pic>
        <p:nvPicPr>
          <p:cNvPr id="1026" name="Picture 2" descr="China firewall banner">
            <a:extLst>
              <a:ext uri="{FF2B5EF4-FFF2-40B4-BE49-F238E27FC236}">
                <a16:creationId xmlns:a16="http://schemas.microsoft.com/office/drawing/2014/main" id="{F096F49C-C71A-432A-A495-93C86CE58C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37878" y="1139513"/>
            <a:ext cx="7754122" cy="499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933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714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6341364-0944-4FE3-BEC2-6A9B291A5438}"/>
              </a:ext>
            </a:extLst>
          </p:cNvPr>
          <p:cNvSpPr>
            <a:spLocks noGrp="1"/>
          </p:cNvSpPr>
          <p:nvPr>
            <p:ph type="title"/>
          </p:nvPr>
        </p:nvSpPr>
        <p:spPr/>
        <p:txBody>
          <a:bodyPr/>
          <a:lstStyle/>
          <a:p>
            <a:r>
              <a:rPr lang="nl-NL" dirty="0"/>
              <a:t>WAARDEN: HIËRARCHIE</a:t>
            </a:r>
          </a:p>
        </p:txBody>
      </p:sp>
      <p:sp>
        <p:nvSpPr>
          <p:cNvPr id="5" name="Tijdelijke aanduiding voor tekst 4">
            <a:extLst>
              <a:ext uri="{FF2B5EF4-FFF2-40B4-BE49-F238E27FC236}">
                <a16:creationId xmlns:a16="http://schemas.microsoft.com/office/drawing/2014/main" id="{9CBDDF27-245B-4B58-9BED-8220B6568EEB}"/>
              </a:ext>
            </a:extLst>
          </p:cNvPr>
          <p:cNvSpPr>
            <a:spLocks noGrp="1"/>
          </p:cNvSpPr>
          <p:nvPr>
            <p:ph type="body" idx="1"/>
          </p:nvPr>
        </p:nvSpPr>
        <p:spPr/>
        <p:txBody>
          <a:bodyPr/>
          <a:lstStyle/>
          <a:p>
            <a:r>
              <a:rPr lang="nl-NL" dirty="0"/>
              <a:t>WESTEN</a:t>
            </a:r>
          </a:p>
        </p:txBody>
      </p:sp>
      <p:sp>
        <p:nvSpPr>
          <p:cNvPr id="6" name="Tijdelijke aanduiding voor inhoud 5">
            <a:extLst>
              <a:ext uri="{FF2B5EF4-FFF2-40B4-BE49-F238E27FC236}">
                <a16:creationId xmlns:a16="http://schemas.microsoft.com/office/drawing/2014/main" id="{D087EE60-A6EC-482C-A2AC-3F72F262A236}"/>
              </a:ext>
            </a:extLst>
          </p:cNvPr>
          <p:cNvSpPr>
            <a:spLocks noGrp="1"/>
          </p:cNvSpPr>
          <p:nvPr>
            <p:ph sz="half" idx="2"/>
          </p:nvPr>
        </p:nvSpPr>
        <p:spPr/>
        <p:txBody>
          <a:bodyPr>
            <a:normAutofit fontScale="92500" lnSpcReduction="20000"/>
          </a:bodyPr>
          <a:lstStyle/>
          <a:p>
            <a:pPr>
              <a:buFontTx/>
              <a:buChar char="-"/>
            </a:pPr>
            <a:r>
              <a:rPr lang="nl-NL" dirty="0"/>
              <a:t>ACHTERDOCHT: AFKEER VAN AUTORITAIRE POLITIEKE SYSTEMEN:</a:t>
            </a:r>
          </a:p>
          <a:p>
            <a:pPr marL="0" indent="0">
              <a:buNone/>
            </a:pPr>
            <a:r>
              <a:rPr lang="nl-NL" dirty="0"/>
              <a:t>   - feodalisme</a:t>
            </a:r>
          </a:p>
          <a:p>
            <a:pPr marL="0" indent="0">
              <a:buNone/>
            </a:pPr>
            <a:r>
              <a:rPr lang="nl-NL" dirty="0"/>
              <a:t>   - absolute monarchie</a:t>
            </a:r>
          </a:p>
          <a:p>
            <a:pPr marL="0" indent="0">
              <a:buNone/>
            </a:pPr>
            <a:endParaRPr lang="nl-NL" dirty="0"/>
          </a:p>
          <a:p>
            <a:pPr>
              <a:buFontTx/>
              <a:buChar char="-"/>
            </a:pPr>
            <a:r>
              <a:rPr lang="nl-NL" dirty="0"/>
              <a:t>VERLICHTINGSIDEAAL: autonome, vrije rationele individu. </a:t>
            </a:r>
          </a:p>
          <a:p>
            <a:pPr marL="0" indent="0">
              <a:buNone/>
            </a:pPr>
            <a:endParaRPr lang="nl-NL" dirty="0"/>
          </a:p>
          <a:p>
            <a:pPr>
              <a:buFontTx/>
              <a:buChar char="-"/>
            </a:pPr>
            <a:r>
              <a:rPr lang="nl-NL" dirty="0"/>
              <a:t>DURF TE DENKEN</a:t>
            </a:r>
          </a:p>
        </p:txBody>
      </p:sp>
      <p:sp>
        <p:nvSpPr>
          <p:cNvPr id="7" name="Tijdelijke aanduiding voor tekst 6">
            <a:extLst>
              <a:ext uri="{FF2B5EF4-FFF2-40B4-BE49-F238E27FC236}">
                <a16:creationId xmlns:a16="http://schemas.microsoft.com/office/drawing/2014/main" id="{A961B7CA-B269-496C-80BF-1D7D8913E0BE}"/>
              </a:ext>
            </a:extLst>
          </p:cNvPr>
          <p:cNvSpPr>
            <a:spLocks noGrp="1"/>
          </p:cNvSpPr>
          <p:nvPr>
            <p:ph type="body" sz="quarter" idx="3"/>
          </p:nvPr>
        </p:nvSpPr>
        <p:spPr/>
        <p:txBody>
          <a:bodyPr/>
          <a:lstStyle/>
          <a:p>
            <a:r>
              <a:rPr lang="nl-NL" dirty="0"/>
              <a:t>CHINA / Confucianisme</a:t>
            </a:r>
          </a:p>
        </p:txBody>
      </p:sp>
      <p:sp>
        <p:nvSpPr>
          <p:cNvPr id="8" name="Tijdelijke aanduiding voor inhoud 7">
            <a:extLst>
              <a:ext uri="{FF2B5EF4-FFF2-40B4-BE49-F238E27FC236}">
                <a16:creationId xmlns:a16="http://schemas.microsoft.com/office/drawing/2014/main" id="{7A3E1092-53A9-4EBB-BE23-4FFD1EEAC3EF}"/>
              </a:ext>
            </a:extLst>
          </p:cNvPr>
          <p:cNvSpPr>
            <a:spLocks noGrp="1"/>
          </p:cNvSpPr>
          <p:nvPr>
            <p:ph sz="quarter" idx="4"/>
          </p:nvPr>
        </p:nvSpPr>
        <p:spPr/>
        <p:txBody>
          <a:bodyPr>
            <a:normAutofit fontScale="92500" lnSpcReduction="20000"/>
          </a:bodyPr>
          <a:lstStyle/>
          <a:p>
            <a:r>
              <a:rPr lang="nl-NL" dirty="0"/>
              <a:t>HIËRARCHIE = GERECHTVAARDIGD/ NOODZAKELIJK  </a:t>
            </a:r>
          </a:p>
          <a:p>
            <a:endParaRPr lang="nl-NL" dirty="0"/>
          </a:p>
          <a:p>
            <a:r>
              <a:rPr lang="nl-NL" dirty="0"/>
              <a:t>GEEFT IEDEREEN KANS OPTIMAAL TE FUNCTIONEREN</a:t>
            </a:r>
          </a:p>
          <a:p>
            <a:pPr marL="0" indent="0">
              <a:buNone/>
            </a:pPr>
            <a:endParaRPr lang="nl-NL" dirty="0"/>
          </a:p>
          <a:p>
            <a:r>
              <a:rPr lang="nl-NL" dirty="0"/>
              <a:t>IN BEPAALDE ROL IN RELATIE TOT ANDEREN</a:t>
            </a:r>
          </a:p>
        </p:txBody>
      </p:sp>
    </p:spTree>
    <p:extLst>
      <p:ext uri="{BB962C8B-B14F-4D97-AF65-F5344CB8AC3E}">
        <p14:creationId xmlns:p14="http://schemas.microsoft.com/office/powerpoint/2010/main" val="5393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92672D3D-2344-4B0B-A417-B00882CE0007}"/>
              </a:ext>
            </a:extLst>
          </p:cNvPr>
          <p:cNvSpPr>
            <a:spLocks noGrp="1"/>
          </p:cNvSpPr>
          <p:nvPr>
            <p:ph type="title" idx="4294967295"/>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Gerechtvaardigde hiërarchie</a:t>
            </a:r>
          </a:p>
        </p:txBody>
      </p:sp>
      <p:sp>
        <p:nvSpPr>
          <p:cNvPr id="307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jdelijke aanduiding voor inhoud 7">
            <a:extLst>
              <a:ext uri="{FF2B5EF4-FFF2-40B4-BE49-F238E27FC236}">
                <a16:creationId xmlns:a16="http://schemas.microsoft.com/office/drawing/2014/main" id="{14D8C29F-1749-4732-9ADF-4105F9D77BE8}"/>
              </a:ext>
            </a:extLst>
          </p:cNvPr>
          <p:cNvSpPr>
            <a:spLocks noGrp="1"/>
          </p:cNvSpPr>
          <p:nvPr>
            <p:ph idx="4294967295"/>
          </p:nvPr>
        </p:nvSpPr>
        <p:spPr>
          <a:xfrm>
            <a:off x="630936" y="2660904"/>
            <a:ext cx="4818888" cy="3547872"/>
          </a:xfrm>
        </p:spPr>
        <p:txBody>
          <a:bodyPr vert="horz" lIns="91440" tIns="45720" rIns="91440" bIns="45720" rtlCol="0" anchor="t">
            <a:normAutofit/>
          </a:bodyPr>
          <a:lstStyle/>
          <a:p>
            <a:pPr marL="514350"/>
            <a:endParaRPr lang="en-US" sz="2200"/>
          </a:p>
          <a:p>
            <a:pPr marL="514350"/>
            <a:r>
              <a:rPr lang="en-US" sz="2200"/>
              <a:t>Discipline-gebonden</a:t>
            </a:r>
          </a:p>
          <a:p>
            <a:pPr marL="0"/>
            <a:endParaRPr lang="en-US" sz="2200"/>
          </a:p>
          <a:p>
            <a:pPr marL="514350"/>
            <a:r>
              <a:rPr lang="en-US" sz="2200"/>
              <a:t>Dynamisch</a:t>
            </a:r>
          </a:p>
          <a:p>
            <a:pPr marL="0"/>
            <a:endParaRPr lang="en-US" sz="2200"/>
          </a:p>
          <a:p>
            <a:pPr marL="514350"/>
            <a:r>
              <a:rPr lang="en-US" sz="2200"/>
              <a:t>Gericht om mondig(er) maken</a:t>
            </a:r>
          </a:p>
          <a:p>
            <a:pPr marL="514350"/>
            <a:endParaRPr lang="en-US" sz="2200"/>
          </a:p>
          <a:p>
            <a:endParaRPr lang="en-US" sz="2200"/>
          </a:p>
          <a:p>
            <a:pPr marL="514350"/>
            <a:endParaRPr lang="en-US" sz="2200"/>
          </a:p>
        </p:txBody>
      </p:sp>
      <p:pic>
        <p:nvPicPr>
          <p:cNvPr id="3074" name="Picture 2" descr="Hiërarchie Gelijkwaardigheid – EREWHON-ONLINE">
            <a:extLst>
              <a:ext uri="{FF2B5EF4-FFF2-40B4-BE49-F238E27FC236}">
                <a16:creationId xmlns:a16="http://schemas.microsoft.com/office/drawing/2014/main" id="{9963F6DD-DDCE-480B-A12F-DDABA258C9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11341" y="640080"/>
            <a:ext cx="4434382"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06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79D9E-A08B-474A-ADA2-204E2BCCDB4C}"/>
              </a:ext>
            </a:extLst>
          </p:cNvPr>
          <p:cNvSpPr>
            <a:spLocks noGrp="1"/>
          </p:cNvSpPr>
          <p:nvPr>
            <p:ph type="title"/>
          </p:nvPr>
        </p:nvSpPr>
        <p:spPr>
          <a:xfrm>
            <a:off x="841248" y="548640"/>
            <a:ext cx="3600860" cy="5431536"/>
          </a:xfrm>
        </p:spPr>
        <p:txBody>
          <a:bodyPr>
            <a:normAutofit/>
          </a:bodyPr>
          <a:lstStyle/>
          <a:p>
            <a:r>
              <a:rPr lang="nl-NL" sz="4000" dirty="0"/>
              <a:t>Standplaatsge-bondenheid</a:t>
            </a:r>
          </a:p>
        </p:txBody>
      </p:sp>
      <p:sp>
        <p:nvSpPr>
          <p:cNvPr id="3" name="Tijdelijke aanduiding voor inhoud 2">
            <a:extLst>
              <a:ext uri="{FF2B5EF4-FFF2-40B4-BE49-F238E27FC236}">
                <a16:creationId xmlns:a16="http://schemas.microsoft.com/office/drawing/2014/main" id="{6BE6B76F-B280-42E2-993B-23E2BC2C285E}"/>
              </a:ext>
            </a:extLst>
          </p:cNvPr>
          <p:cNvSpPr>
            <a:spLocks noGrp="1"/>
          </p:cNvSpPr>
          <p:nvPr>
            <p:ph idx="1"/>
          </p:nvPr>
        </p:nvSpPr>
        <p:spPr>
          <a:xfrm>
            <a:off x="5126418" y="552091"/>
            <a:ext cx="6224335" cy="5431536"/>
          </a:xfrm>
        </p:spPr>
        <p:txBody>
          <a:bodyPr anchor="ctr">
            <a:normAutofit/>
          </a:bodyPr>
          <a:lstStyle/>
          <a:p>
            <a:pPr marL="0" indent="0">
              <a:buNone/>
            </a:pPr>
            <a:r>
              <a:rPr lang="nl-NL" sz="2400" dirty="0"/>
              <a:t>De kandidaat kan: </a:t>
            </a:r>
          </a:p>
          <a:p>
            <a:pPr marL="0" indent="0">
              <a:buNone/>
            </a:pPr>
            <a:r>
              <a:rPr lang="nl-NL" sz="2400" dirty="0"/>
              <a:t>15 Menselijk gedrag (denken en doen) </a:t>
            </a:r>
            <a:r>
              <a:rPr lang="nl-NL" sz="2400" dirty="0">
                <a:solidFill>
                  <a:srgbClr val="FF0000"/>
                </a:solidFill>
              </a:rPr>
              <a:t>in het verleden</a:t>
            </a:r>
            <a:r>
              <a:rPr lang="nl-NL" sz="2400" dirty="0"/>
              <a:t> verklaren vanuit de </a:t>
            </a:r>
            <a:r>
              <a:rPr lang="nl-NL" sz="2400" dirty="0">
                <a:solidFill>
                  <a:srgbClr val="FF0000"/>
                </a:solidFill>
              </a:rPr>
              <a:t>toen </a:t>
            </a:r>
            <a:r>
              <a:rPr lang="nl-NL" sz="2400" dirty="0"/>
              <a:t>en </a:t>
            </a:r>
            <a:r>
              <a:rPr lang="nl-NL" sz="2400" dirty="0">
                <a:solidFill>
                  <a:srgbClr val="FF0000"/>
                </a:solidFill>
              </a:rPr>
              <a:t>daar </a:t>
            </a:r>
            <a:r>
              <a:rPr lang="nl-NL" sz="2400" dirty="0"/>
              <a:t>bekende en geaccepteerde kennis en </a:t>
            </a:r>
            <a:r>
              <a:rPr lang="nl-NL" sz="2400" dirty="0">
                <a:solidFill>
                  <a:srgbClr val="FF0000"/>
                </a:solidFill>
              </a:rPr>
              <a:t>waarden </a:t>
            </a:r>
            <a:r>
              <a:rPr lang="nl-NL" sz="2400" dirty="0"/>
              <a:t>en vanuit </a:t>
            </a:r>
            <a:r>
              <a:rPr lang="nl-NL" sz="2400" dirty="0">
                <a:solidFill>
                  <a:srgbClr val="FF0000"/>
                </a:solidFill>
              </a:rPr>
              <a:t>de identiteit </a:t>
            </a:r>
            <a:r>
              <a:rPr lang="nl-NL" sz="2400" dirty="0"/>
              <a:t>van individuen en groepen die in die tijd en/of op die plaats leefden en hierbij rekening houden met verschillende factoren die de standplaatsgebondenheid van mensen of een groep bepalen. (Bijvoorbeeld: </a:t>
            </a:r>
            <a:r>
              <a:rPr lang="nl-NL" sz="2400" dirty="0">
                <a:solidFill>
                  <a:srgbClr val="FF0000"/>
                </a:solidFill>
              </a:rPr>
              <a:t>waardesystemen</a:t>
            </a:r>
            <a:r>
              <a:rPr lang="nl-NL" sz="2400" dirty="0"/>
              <a:t>, politieke, sociaaleconomische en culturele oriëntatie, kennis, gender, karakter, toevallige factoren)</a:t>
            </a:r>
          </a:p>
        </p:txBody>
      </p:sp>
    </p:spTree>
    <p:extLst>
      <p:ext uri="{BB962C8B-B14F-4D97-AF65-F5344CB8AC3E}">
        <p14:creationId xmlns:p14="http://schemas.microsoft.com/office/powerpoint/2010/main" val="3680939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6C327-5306-4321-B1D4-E266C0F07AB5}"/>
              </a:ext>
            </a:extLst>
          </p:cNvPr>
          <p:cNvSpPr>
            <a:spLocks noGrp="1"/>
          </p:cNvSpPr>
          <p:nvPr>
            <p:ph type="title"/>
          </p:nvPr>
        </p:nvSpPr>
        <p:spPr/>
        <p:txBody>
          <a:bodyPr/>
          <a:lstStyle/>
          <a:p>
            <a:r>
              <a:rPr lang="nl-NL" dirty="0"/>
              <a:t>WAARDEN</a:t>
            </a:r>
          </a:p>
        </p:txBody>
      </p:sp>
      <p:sp>
        <p:nvSpPr>
          <p:cNvPr id="3" name="Tijdelijke aanduiding voor tekst 2">
            <a:extLst>
              <a:ext uri="{FF2B5EF4-FFF2-40B4-BE49-F238E27FC236}">
                <a16:creationId xmlns:a16="http://schemas.microsoft.com/office/drawing/2014/main" id="{596BFFF2-FCB1-42DC-9D07-5CA9EBB1D143}"/>
              </a:ext>
            </a:extLst>
          </p:cNvPr>
          <p:cNvSpPr>
            <a:spLocks noGrp="1"/>
          </p:cNvSpPr>
          <p:nvPr>
            <p:ph type="body" idx="1"/>
          </p:nvPr>
        </p:nvSpPr>
        <p:spPr/>
        <p:txBody>
          <a:bodyPr/>
          <a:lstStyle/>
          <a:p>
            <a:r>
              <a:rPr lang="nl-NL" dirty="0"/>
              <a:t>WESTEN</a:t>
            </a:r>
          </a:p>
        </p:txBody>
      </p:sp>
      <p:sp>
        <p:nvSpPr>
          <p:cNvPr id="4" name="Tijdelijke aanduiding voor inhoud 3">
            <a:extLst>
              <a:ext uri="{FF2B5EF4-FFF2-40B4-BE49-F238E27FC236}">
                <a16:creationId xmlns:a16="http://schemas.microsoft.com/office/drawing/2014/main" id="{22F478C6-F0D3-4DC2-BC77-198291F8941B}"/>
              </a:ext>
            </a:extLst>
          </p:cNvPr>
          <p:cNvSpPr>
            <a:spLocks noGrp="1"/>
          </p:cNvSpPr>
          <p:nvPr>
            <p:ph sz="half" idx="2"/>
          </p:nvPr>
        </p:nvSpPr>
        <p:spPr/>
        <p:txBody>
          <a:bodyPr>
            <a:normAutofit fontScale="70000" lnSpcReduction="20000"/>
          </a:bodyPr>
          <a:lstStyle/>
          <a:p>
            <a:endParaRPr lang="nl-NL" sz="4100" dirty="0"/>
          </a:p>
          <a:p>
            <a:r>
              <a:rPr lang="nl-NL" sz="4100" dirty="0"/>
              <a:t>Gieks-Romeins &gt; Verlichting:</a:t>
            </a:r>
          </a:p>
          <a:p>
            <a:pPr>
              <a:buFontTx/>
              <a:buChar char="-"/>
            </a:pPr>
            <a:r>
              <a:rPr lang="nl-NL" sz="4100" dirty="0"/>
              <a:t>Rationalisme &gt; wetenschap/technologie</a:t>
            </a:r>
          </a:p>
          <a:p>
            <a:pPr>
              <a:buFontTx/>
              <a:buChar char="-"/>
            </a:pPr>
            <a:r>
              <a:rPr lang="nl-NL" sz="4100" dirty="0"/>
              <a:t>Individualisme &gt; bottom-up cultuur &gt; egalitair / democratisch</a:t>
            </a:r>
          </a:p>
          <a:p>
            <a:pPr>
              <a:buFontTx/>
              <a:buChar char="-"/>
            </a:pPr>
            <a:endParaRPr lang="nl-NL" dirty="0"/>
          </a:p>
        </p:txBody>
      </p:sp>
      <p:sp>
        <p:nvSpPr>
          <p:cNvPr id="5" name="Tijdelijke aanduiding voor tekst 4">
            <a:extLst>
              <a:ext uri="{FF2B5EF4-FFF2-40B4-BE49-F238E27FC236}">
                <a16:creationId xmlns:a16="http://schemas.microsoft.com/office/drawing/2014/main" id="{F3EBFB2B-053C-4D9B-B798-3E6B56DEE247}"/>
              </a:ext>
            </a:extLst>
          </p:cNvPr>
          <p:cNvSpPr>
            <a:spLocks noGrp="1"/>
          </p:cNvSpPr>
          <p:nvPr>
            <p:ph type="body" sz="quarter" idx="3"/>
          </p:nvPr>
        </p:nvSpPr>
        <p:spPr/>
        <p:txBody>
          <a:bodyPr/>
          <a:lstStyle/>
          <a:p>
            <a:r>
              <a:rPr lang="nl-NL" dirty="0"/>
              <a:t>CHINA</a:t>
            </a:r>
          </a:p>
        </p:txBody>
      </p:sp>
      <p:sp>
        <p:nvSpPr>
          <p:cNvPr id="6" name="Tijdelijke aanduiding voor inhoud 5">
            <a:extLst>
              <a:ext uri="{FF2B5EF4-FFF2-40B4-BE49-F238E27FC236}">
                <a16:creationId xmlns:a16="http://schemas.microsoft.com/office/drawing/2014/main" id="{0B78BABA-8BAC-4A81-ACA7-FB57FEB624D2}"/>
              </a:ext>
            </a:extLst>
          </p:cNvPr>
          <p:cNvSpPr>
            <a:spLocks noGrp="1"/>
          </p:cNvSpPr>
          <p:nvPr>
            <p:ph sz="quarter" idx="4"/>
          </p:nvPr>
        </p:nvSpPr>
        <p:spPr/>
        <p:txBody>
          <a:bodyPr>
            <a:normAutofit fontScale="70000" lnSpcReduction="20000"/>
          </a:bodyPr>
          <a:lstStyle/>
          <a:p>
            <a:endParaRPr lang="nl-NL" sz="4000" dirty="0"/>
          </a:p>
          <a:p>
            <a:r>
              <a:rPr lang="nl-NL" sz="4000" dirty="0"/>
              <a:t>Confucianisme</a:t>
            </a:r>
            <a:br>
              <a:rPr lang="nl-NL" dirty="0"/>
            </a:br>
            <a:r>
              <a:rPr lang="nl-NL" sz="4000" dirty="0"/>
              <a:t>- Individu is deel van een groep /</a:t>
            </a:r>
            <a:br>
              <a:rPr lang="nl-NL" sz="4000" dirty="0"/>
            </a:br>
            <a:r>
              <a:rPr lang="nl-NL" sz="4000" dirty="0"/>
              <a:t>  groepen (familie, clan,</a:t>
            </a:r>
            <a:br>
              <a:rPr lang="nl-NL" sz="4000" dirty="0"/>
            </a:br>
            <a:r>
              <a:rPr lang="nl-NL" sz="4000" dirty="0"/>
              <a:t>  gemeenschap, natie).</a:t>
            </a:r>
          </a:p>
          <a:p>
            <a:pPr>
              <a:buFontTx/>
              <a:buChar char="-"/>
            </a:pPr>
            <a:r>
              <a:rPr lang="nl-NL" sz="4000" dirty="0"/>
              <a:t>Minder nadruk op individu:</a:t>
            </a:r>
            <a:br>
              <a:rPr lang="nl-NL" sz="4000" dirty="0"/>
            </a:br>
            <a:r>
              <a:rPr lang="nl-NL" sz="4000" dirty="0"/>
              <a:t> - wederkerigheid</a:t>
            </a:r>
          </a:p>
          <a:p>
            <a:pPr marL="0" indent="0">
              <a:buNone/>
            </a:pPr>
            <a:r>
              <a:rPr lang="nl-NL" sz="4000" dirty="0"/>
              <a:t>    - verantwoordelijkheid</a:t>
            </a:r>
          </a:p>
          <a:p>
            <a:pPr marL="0" indent="0">
              <a:buNone/>
            </a:pPr>
            <a:r>
              <a:rPr lang="nl-NL" sz="4000" dirty="0"/>
              <a:t>    - verplichtingen t.o.v. anderen</a:t>
            </a:r>
          </a:p>
        </p:txBody>
      </p:sp>
    </p:spTree>
    <p:extLst>
      <p:ext uri="{BB962C8B-B14F-4D97-AF65-F5344CB8AC3E}">
        <p14:creationId xmlns:p14="http://schemas.microsoft.com/office/powerpoint/2010/main" val="2589091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FA4B9-7ACD-4366-91F3-973034AD76EC}"/>
              </a:ext>
            </a:extLst>
          </p:cNvPr>
          <p:cNvSpPr>
            <a:spLocks noGrp="1"/>
          </p:cNvSpPr>
          <p:nvPr>
            <p:ph type="title"/>
          </p:nvPr>
        </p:nvSpPr>
        <p:spPr/>
        <p:txBody>
          <a:bodyPr/>
          <a:lstStyle/>
          <a:p>
            <a:r>
              <a:rPr lang="nl-NL" dirty="0"/>
              <a:t>WAARDEN</a:t>
            </a:r>
          </a:p>
        </p:txBody>
      </p:sp>
      <p:sp>
        <p:nvSpPr>
          <p:cNvPr id="3" name="Tijdelijke aanduiding voor tekst 2">
            <a:extLst>
              <a:ext uri="{FF2B5EF4-FFF2-40B4-BE49-F238E27FC236}">
                <a16:creationId xmlns:a16="http://schemas.microsoft.com/office/drawing/2014/main" id="{35F640D2-4718-48ED-B787-E143A6F15516}"/>
              </a:ext>
            </a:extLst>
          </p:cNvPr>
          <p:cNvSpPr>
            <a:spLocks noGrp="1"/>
          </p:cNvSpPr>
          <p:nvPr>
            <p:ph type="body" idx="1"/>
          </p:nvPr>
        </p:nvSpPr>
        <p:spPr/>
        <p:txBody>
          <a:bodyPr/>
          <a:lstStyle/>
          <a:p>
            <a:r>
              <a:rPr lang="nl-NL" dirty="0"/>
              <a:t>WESTEN</a:t>
            </a:r>
          </a:p>
        </p:txBody>
      </p:sp>
      <p:sp>
        <p:nvSpPr>
          <p:cNvPr id="4" name="Tijdelijke aanduiding voor inhoud 3">
            <a:extLst>
              <a:ext uri="{FF2B5EF4-FFF2-40B4-BE49-F238E27FC236}">
                <a16:creationId xmlns:a16="http://schemas.microsoft.com/office/drawing/2014/main" id="{B1D980A3-B0C2-449A-93C5-0DF310D7D728}"/>
              </a:ext>
            </a:extLst>
          </p:cNvPr>
          <p:cNvSpPr>
            <a:spLocks noGrp="1"/>
          </p:cNvSpPr>
          <p:nvPr>
            <p:ph sz="half" idx="2"/>
          </p:nvPr>
        </p:nvSpPr>
        <p:spPr/>
        <p:txBody>
          <a:bodyPr>
            <a:normAutofit fontScale="92500" lnSpcReduction="20000"/>
          </a:bodyPr>
          <a:lstStyle/>
          <a:p>
            <a:r>
              <a:rPr lang="nl-NL" dirty="0"/>
              <a:t>RECHTEN EN VRIJHEDEN </a:t>
            </a:r>
          </a:p>
          <a:p>
            <a:endParaRPr lang="nl-NL" dirty="0"/>
          </a:p>
          <a:p>
            <a:r>
              <a:rPr lang="nl-NL" dirty="0"/>
              <a:t>ANTAGONISME STAAT – INDIVIDU</a:t>
            </a:r>
          </a:p>
          <a:p>
            <a:pPr marL="0" indent="0">
              <a:buNone/>
            </a:pPr>
            <a:r>
              <a:rPr lang="nl-NL" dirty="0"/>
              <a:t>   Kritische en onafhankelijke</a:t>
            </a:r>
            <a:br>
              <a:rPr lang="nl-NL" dirty="0"/>
            </a:br>
            <a:r>
              <a:rPr lang="nl-NL" dirty="0"/>
              <a:t>   burgers</a:t>
            </a:r>
          </a:p>
          <a:p>
            <a:pPr marL="0" indent="0">
              <a:buNone/>
            </a:pPr>
            <a:endParaRPr lang="nl-NL" dirty="0"/>
          </a:p>
          <a:p>
            <a:r>
              <a:rPr lang="nl-NL" dirty="0"/>
              <a:t>MACHT GEDEELD DOOR VELEN: politieke elite, ambtenaren, pers, bedrijven, wetenschappers, religieuze leiders.</a:t>
            </a:r>
          </a:p>
        </p:txBody>
      </p:sp>
      <p:sp>
        <p:nvSpPr>
          <p:cNvPr id="5" name="Tijdelijke aanduiding voor tekst 4">
            <a:extLst>
              <a:ext uri="{FF2B5EF4-FFF2-40B4-BE49-F238E27FC236}">
                <a16:creationId xmlns:a16="http://schemas.microsoft.com/office/drawing/2014/main" id="{C7F6B821-9C44-4B8B-B235-BDB1CDF876AA}"/>
              </a:ext>
            </a:extLst>
          </p:cNvPr>
          <p:cNvSpPr>
            <a:spLocks noGrp="1"/>
          </p:cNvSpPr>
          <p:nvPr>
            <p:ph type="body" sz="quarter" idx="3"/>
          </p:nvPr>
        </p:nvSpPr>
        <p:spPr/>
        <p:txBody>
          <a:bodyPr/>
          <a:lstStyle/>
          <a:p>
            <a:r>
              <a:rPr lang="nl-NL" dirty="0"/>
              <a:t>CHINA</a:t>
            </a:r>
          </a:p>
        </p:txBody>
      </p:sp>
      <p:sp>
        <p:nvSpPr>
          <p:cNvPr id="6" name="Tijdelijke aanduiding voor inhoud 5">
            <a:extLst>
              <a:ext uri="{FF2B5EF4-FFF2-40B4-BE49-F238E27FC236}">
                <a16:creationId xmlns:a16="http://schemas.microsoft.com/office/drawing/2014/main" id="{C5DABDDC-BA9C-4891-B99E-C9B2DF736D07}"/>
              </a:ext>
            </a:extLst>
          </p:cNvPr>
          <p:cNvSpPr>
            <a:spLocks noGrp="1"/>
          </p:cNvSpPr>
          <p:nvPr>
            <p:ph sz="quarter" idx="4"/>
          </p:nvPr>
        </p:nvSpPr>
        <p:spPr/>
        <p:txBody>
          <a:bodyPr>
            <a:normAutofit fontScale="92500" lnSpcReduction="20000"/>
          </a:bodyPr>
          <a:lstStyle/>
          <a:p>
            <a:r>
              <a:rPr lang="nl-NL" dirty="0"/>
              <a:t>GOED BURGER: VERPLICHTINGEN</a:t>
            </a:r>
          </a:p>
          <a:p>
            <a:endParaRPr lang="nl-NL" dirty="0"/>
          </a:p>
          <a:p>
            <a:r>
              <a:rPr lang="nl-NL" dirty="0"/>
              <a:t>STAAT IS DEEL VAN ‘FAMILIE’. </a:t>
            </a:r>
          </a:p>
          <a:p>
            <a:r>
              <a:rPr lang="nl-NL" dirty="0"/>
              <a:t>Ideaal is harmonie door (MOREEL VOORBEELDIGE)  leider zonder dwang.</a:t>
            </a:r>
          </a:p>
          <a:p>
            <a:pPr marL="0" indent="0">
              <a:buNone/>
            </a:pPr>
            <a:endParaRPr lang="nl-NL" dirty="0"/>
          </a:p>
          <a:p>
            <a:r>
              <a:rPr lang="nl-NL" dirty="0"/>
              <a:t>De CCP. Binnen kaders van CCP discussie (?)</a:t>
            </a:r>
          </a:p>
        </p:txBody>
      </p:sp>
    </p:spTree>
    <p:extLst>
      <p:ext uri="{BB962C8B-B14F-4D97-AF65-F5344CB8AC3E}">
        <p14:creationId xmlns:p14="http://schemas.microsoft.com/office/powerpoint/2010/main" val="2435833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BDF57B5E-D830-4D87-8293-CD35B804C109}"/>
              </a:ext>
            </a:extLst>
          </p:cNvPr>
          <p:cNvSpPr>
            <a:spLocks noGrp="1"/>
          </p:cNvSpPr>
          <p:nvPr>
            <p:ph type="title" idx="4294967295"/>
          </p:nvPr>
        </p:nvSpPr>
        <p:spPr>
          <a:xfrm>
            <a:off x="630936" y="640080"/>
            <a:ext cx="4818888" cy="1481328"/>
          </a:xfrm>
        </p:spPr>
        <p:txBody>
          <a:bodyPr vert="horz" lIns="91440" tIns="45720" rIns="91440" bIns="45720" rtlCol="0" anchor="b">
            <a:normAutofit/>
          </a:bodyPr>
          <a:lstStyle/>
          <a:p>
            <a:r>
              <a:rPr lang="en-US" sz="4200" kern="1200" dirty="0">
                <a:solidFill>
                  <a:schemeClr val="tx1"/>
                </a:solidFill>
                <a:latin typeface="+mj-lt"/>
                <a:ea typeface="+mj-ea"/>
                <a:cs typeface="+mj-cs"/>
              </a:rPr>
              <a:t>Moreel voorbeeldige machthebbers</a:t>
            </a:r>
          </a:p>
        </p:txBody>
      </p:sp>
      <p:sp>
        <p:nvSpPr>
          <p:cNvPr id="2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jdelijke aanduiding voor inhoud 7">
            <a:extLst>
              <a:ext uri="{FF2B5EF4-FFF2-40B4-BE49-F238E27FC236}">
                <a16:creationId xmlns:a16="http://schemas.microsoft.com/office/drawing/2014/main" id="{AAC8BC3E-D5E1-4A32-968B-D11C76D6EC7F}"/>
              </a:ext>
            </a:extLst>
          </p:cNvPr>
          <p:cNvSpPr>
            <a:spLocks noGrp="1"/>
          </p:cNvSpPr>
          <p:nvPr>
            <p:ph idx="4294967295"/>
          </p:nvPr>
        </p:nvSpPr>
        <p:spPr>
          <a:xfrm>
            <a:off x="630936" y="2660904"/>
            <a:ext cx="4818888" cy="3547872"/>
          </a:xfrm>
        </p:spPr>
        <p:txBody>
          <a:bodyPr vert="horz" lIns="91440" tIns="45720" rIns="91440" bIns="45720" rtlCol="0" anchor="t">
            <a:normAutofit/>
          </a:bodyPr>
          <a:lstStyle/>
          <a:p>
            <a:pPr marL="0" indent="0">
              <a:buNone/>
            </a:pPr>
            <a:r>
              <a:rPr lang="nl-NL" dirty="0"/>
              <a:t>- zelfcultivatie</a:t>
            </a:r>
          </a:p>
          <a:p>
            <a:pPr marL="0" indent="0">
              <a:buNone/>
            </a:pPr>
            <a:r>
              <a:rPr lang="nl-NL" dirty="0"/>
              <a:t>- voorbeeldig moreel gedrag</a:t>
            </a:r>
          </a:p>
          <a:p>
            <a:pPr marL="0" indent="0">
              <a:buNone/>
            </a:pPr>
            <a:r>
              <a:rPr lang="nl-NL" dirty="0"/>
              <a:t>- sociale verantwoordelijkheid</a:t>
            </a:r>
          </a:p>
          <a:p>
            <a:pPr marL="0" indent="0">
              <a:buNone/>
            </a:pPr>
            <a:r>
              <a:rPr lang="nl-NL" dirty="0"/>
              <a:t>- als vader voor kinderen </a:t>
            </a:r>
          </a:p>
          <a:p>
            <a:pPr marL="0" indent="0">
              <a:buNone/>
            </a:pPr>
            <a:r>
              <a:rPr lang="nl-NL" dirty="0"/>
              <a:t>- als hoeders van het volk</a:t>
            </a:r>
          </a:p>
          <a:p>
            <a:pPr marL="0" indent="0">
              <a:buNone/>
            </a:pPr>
            <a:r>
              <a:rPr lang="nl-NL" dirty="0"/>
              <a:t>- meritocratie</a:t>
            </a:r>
          </a:p>
          <a:p>
            <a:pPr marL="0" indent="0">
              <a:buNone/>
            </a:pPr>
            <a:endParaRPr lang="nl-NL" sz="2200" dirty="0"/>
          </a:p>
          <a:p>
            <a:endParaRPr lang="en-US" sz="2200" dirty="0"/>
          </a:p>
        </p:txBody>
      </p:sp>
      <p:pic>
        <p:nvPicPr>
          <p:cNvPr id="9" name="Picture 4" descr="moralcompassproject">
            <a:extLst>
              <a:ext uri="{FF2B5EF4-FFF2-40B4-BE49-F238E27FC236}">
                <a16:creationId xmlns:a16="http://schemas.microsoft.com/office/drawing/2014/main" id="{D2B1947A-2394-4BAF-9694-A2044AC957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791310"/>
            <a:ext cx="5458968" cy="401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66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754DAD-032A-487C-A227-443B3934963E}"/>
              </a:ext>
            </a:extLst>
          </p:cNvPr>
          <p:cNvSpPr>
            <a:spLocks noGrp="1"/>
          </p:cNvSpPr>
          <p:nvPr>
            <p:ph type="title"/>
          </p:nvPr>
        </p:nvSpPr>
        <p:spPr/>
        <p:txBody>
          <a:bodyPr/>
          <a:lstStyle/>
          <a:p>
            <a:r>
              <a:rPr lang="nl-NL" dirty="0"/>
              <a:t>DE STAAT</a:t>
            </a:r>
          </a:p>
        </p:txBody>
      </p:sp>
      <p:sp>
        <p:nvSpPr>
          <p:cNvPr id="3" name="Tijdelijke aanduiding voor tekst 2">
            <a:extLst>
              <a:ext uri="{FF2B5EF4-FFF2-40B4-BE49-F238E27FC236}">
                <a16:creationId xmlns:a16="http://schemas.microsoft.com/office/drawing/2014/main" id="{D505FA48-6158-4660-928D-FDAE957EF3DE}"/>
              </a:ext>
            </a:extLst>
          </p:cNvPr>
          <p:cNvSpPr>
            <a:spLocks noGrp="1"/>
          </p:cNvSpPr>
          <p:nvPr>
            <p:ph type="body" idx="1"/>
          </p:nvPr>
        </p:nvSpPr>
        <p:spPr/>
        <p:txBody>
          <a:bodyPr/>
          <a:lstStyle/>
          <a:p>
            <a:r>
              <a:rPr lang="nl-NL" dirty="0"/>
              <a:t>WESTEN</a:t>
            </a:r>
          </a:p>
        </p:txBody>
      </p:sp>
      <p:sp>
        <p:nvSpPr>
          <p:cNvPr id="4" name="Tijdelijke aanduiding voor inhoud 3">
            <a:extLst>
              <a:ext uri="{FF2B5EF4-FFF2-40B4-BE49-F238E27FC236}">
                <a16:creationId xmlns:a16="http://schemas.microsoft.com/office/drawing/2014/main" id="{F1620E65-C826-4480-9E46-7F9DBCE9C80C}"/>
              </a:ext>
            </a:extLst>
          </p:cNvPr>
          <p:cNvSpPr>
            <a:spLocks noGrp="1"/>
          </p:cNvSpPr>
          <p:nvPr>
            <p:ph sz="half" idx="2"/>
          </p:nvPr>
        </p:nvSpPr>
        <p:spPr/>
        <p:txBody>
          <a:bodyPr/>
          <a:lstStyle/>
          <a:p>
            <a:pPr marL="0" indent="0">
              <a:buNone/>
            </a:pPr>
            <a:r>
              <a:rPr lang="nl-NL" dirty="0"/>
              <a:t>De staat is een </a:t>
            </a:r>
            <a:r>
              <a:rPr lang="nl-NL" dirty="0">
                <a:solidFill>
                  <a:srgbClr val="FF0000"/>
                </a:solidFill>
              </a:rPr>
              <a:t>‘indringer</a:t>
            </a:r>
            <a:r>
              <a:rPr lang="nl-NL" dirty="0"/>
              <a:t>’</a:t>
            </a:r>
          </a:p>
          <a:p>
            <a:pPr marL="0" indent="0">
              <a:buNone/>
            </a:pPr>
            <a:endParaRPr lang="nl-NL" dirty="0"/>
          </a:p>
          <a:p>
            <a:pPr marL="0" indent="0">
              <a:buNone/>
            </a:pPr>
            <a:r>
              <a:rPr lang="nl-NL" dirty="0"/>
              <a:t>Die </a:t>
            </a:r>
            <a:r>
              <a:rPr lang="nl-NL" dirty="0">
                <a:solidFill>
                  <a:srgbClr val="FF0000"/>
                </a:solidFill>
              </a:rPr>
              <a:t>in toom </a:t>
            </a:r>
            <a:r>
              <a:rPr lang="nl-NL" dirty="0"/>
              <a:t>gehouden moet worden</a:t>
            </a:r>
          </a:p>
          <a:p>
            <a:pPr marL="0" indent="0">
              <a:buNone/>
            </a:pPr>
            <a:endParaRPr lang="nl-NL" dirty="0"/>
          </a:p>
          <a:p>
            <a:pPr marL="0" indent="0">
              <a:buNone/>
            </a:pPr>
            <a:r>
              <a:rPr lang="nl-NL" dirty="0"/>
              <a:t>Waarvan </a:t>
            </a:r>
            <a:r>
              <a:rPr lang="nl-NL" dirty="0">
                <a:solidFill>
                  <a:srgbClr val="FF0000"/>
                </a:solidFill>
              </a:rPr>
              <a:t>macht beperkt </a:t>
            </a:r>
            <a:r>
              <a:rPr lang="nl-NL" dirty="0"/>
              <a:t>moet worden </a:t>
            </a:r>
          </a:p>
          <a:p>
            <a:endParaRPr lang="nl-NL" dirty="0"/>
          </a:p>
        </p:txBody>
      </p:sp>
      <p:sp>
        <p:nvSpPr>
          <p:cNvPr id="5" name="Tijdelijke aanduiding voor tekst 4">
            <a:extLst>
              <a:ext uri="{FF2B5EF4-FFF2-40B4-BE49-F238E27FC236}">
                <a16:creationId xmlns:a16="http://schemas.microsoft.com/office/drawing/2014/main" id="{F5A75A4C-E75C-4359-B9B2-A0899B183DE8}"/>
              </a:ext>
            </a:extLst>
          </p:cNvPr>
          <p:cNvSpPr>
            <a:spLocks noGrp="1"/>
          </p:cNvSpPr>
          <p:nvPr>
            <p:ph type="body" sz="quarter" idx="3"/>
          </p:nvPr>
        </p:nvSpPr>
        <p:spPr>
          <a:solidFill>
            <a:schemeClr val="bg1"/>
          </a:solidFill>
        </p:spPr>
        <p:txBody>
          <a:bodyPr/>
          <a:lstStyle/>
          <a:p>
            <a:r>
              <a:rPr lang="nl-NL" dirty="0"/>
              <a:t>CHINA</a:t>
            </a:r>
          </a:p>
        </p:txBody>
      </p:sp>
      <p:sp>
        <p:nvSpPr>
          <p:cNvPr id="6" name="Tijdelijke aanduiding voor inhoud 5">
            <a:extLst>
              <a:ext uri="{FF2B5EF4-FFF2-40B4-BE49-F238E27FC236}">
                <a16:creationId xmlns:a16="http://schemas.microsoft.com/office/drawing/2014/main" id="{F6E492B9-EDE1-4B7C-BB0C-1A57EEF2D518}"/>
              </a:ext>
            </a:extLst>
          </p:cNvPr>
          <p:cNvSpPr>
            <a:spLocks noGrp="1"/>
          </p:cNvSpPr>
          <p:nvPr>
            <p:ph sz="quarter" idx="4"/>
          </p:nvPr>
        </p:nvSpPr>
        <p:spPr/>
        <p:txBody>
          <a:bodyPr/>
          <a:lstStyle/>
          <a:p>
            <a:pPr marL="0" indent="0">
              <a:buNone/>
            </a:pPr>
            <a:r>
              <a:rPr lang="nl-NL" dirty="0"/>
              <a:t>De staat is een </a:t>
            </a:r>
            <a:r>
              <a:rPr lang="nl-NL" dirty="0">
                <a:solidFill>
                  <a:srgbClr val="FF0000"/>
                </a:solidFill>
              </a:rPr>
              <a:t>goede kennis</a:t>
            </a:r>
          </a:p>
          <a:p>
            <a:pPr marL="0" indent="0">
              <a:buNone/>
            </a:pPr>
            <a:endParaRPr lang="nl-NL" dirty="0"/>
          </a:p>
          <a:p>
            <a:pPr marL="0" indent="0">
              <a:buNone/>
            </a:pPr>
            <a:r>
              <a:rPr lang="nl-NL" dirty="0"/>
              <a:t>De staat is een </a:t>
            </a:r>
            <a:r>
              <a:rPr lang="nl-NL" dirty="0">
                <a:solidFill>
                  <a:srgbClr val="FF0000"/>
                </a:solidFill>
              </a:rPr>
              <a:t>familielid</a:t>
            </a:r>
          </a:p>
          <a:p>
            <a:pPr marL="0" indent="0">
              <a:buNone/>
            </a:pPr>
            <a:endParaRPr lang="nl-NL" dirty="0"/>
          </a:p>
          <a:p>
            <a:pPr marL="0" indent="0">
              <a:buNone/>
            </a:pPr>
            <a:br>
              <a:rPr lang="nl-NL" dirty="0"/>
            </a:br>
            <a:r>
              <a:rPr lang="nl-NL" dirty="0"/>
              <a:t>De staat is de </a:t>
            </a:r>
            <a:r>
              <a:rPr lang="nl-NL" dirty="0">
                <a:solidFill>
                  <a:srgbClr val="FF0000"/>
                </a:solidFill>
              </a:rPr>
              <a:t>pater familias</a:t>
            </a:r>
          </a:p>
          <a:p>
            <a:pPr marL="0" indent="0">
              <a:buNone/>
            </a:pPr>
            <a:endParaRPr lang="nl-NL" dirty="0"/>
          </a:p>
        </p:txBody>
      </p:sp>
    </p:spTree>
    <p:extLst>
      <p:ext uri="{BB962C8B-B14F-4D97-AF65-F5344CB8AC3E}">
        <p14:creationId xmlns:p14="http://schemas.microsoft.com/office/powerpoint/2010/main" val="2600007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960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10875B-68B4-477E-BB6C-947C34E6CDE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WAARDEN: DEMOCRATIE</a:t>
            </a:r>
          </a:p>
        </p:txBody>
      </p:sp>
      <p:sp>
        <p:nvSpPr>
          <p:cNvPr id="7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e democratie is niet doodziek, maar kerngezond: essay van Joël De Ceulaer  | De Morgen">
            <a:extLst>
              <a:ext uri="{FF2B5EF4-FFF2-40B4-BE49-F238E27FC236}">
                <a16:creationId xmlns:a16="http://schemas.microsoft.com/office/drawing/2014/main" id="{D3E44A40-0376-4A8A-A870-1A9728023A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70766" y="640080"/>
            <a:ext cx="5781675"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96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C2A6898-BF8F-4BBB-AC5B-3BBAEBCBAA08}"/>
              </a:ext>
            </a:extLst>
          </p:cNvPr>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DEMOCRATIE MINZHU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465B526B-2542-4D7C-B8E9-2E9E1391797A}"/>
              </a:ext>
            </a:extLst>
          </p:cNvPr>
          <p:cNvSpPr>
            <a:spLocks noGrp="1"/>
          </p:cNvSpPr>
          <p:nvPr>
            <p:ph idx="4294967295"/>
          </p:nvPr>
        </p:nvSpPr>
        <p:spPr>
          <a:xfrm>
            <a:off x="838200" y="1825625"/>
            <a:ext cx="10515600" cy="4351338"/>
          </a:xfrm>
        </p:spPr>
        <p:txBody>
          <a:bodyPr vert="horz" lIns="91440" tIns="45720" rIns="91440" bIns="45720" rtlCol="0">
            <a:normAutofit/>
          </a:bodyPr>
          <a:lstStyle/>
          <a:p>
            <a:r>
              <a:rPr lang="nl-NL" dirty="0"/>
              <a:t>Directe regering door de massa (?)</a:t>
            </a:r>
          </a:p>
          <a:p>
            <a:endParaRPr lang="nl-NL" dirty="0"/>
          </a:p>
          <a:p>
            <a:r>
              <a:rPr lang="nl-NL" dirty="0"/>
              <a:t>Beste regering is de regering die het meeste rekening houdt met de belangen van het volk (?)</a:t>
            </a:r>
          </a:p>
          <a:p>
            <a:endParaRPr lang="nl-NL" dirty="0"/>
          </a:p>
          <a:p>
            <a:r>
              <a:rPr lang="nl-NL" dirty="0"/>
              <a:t>Indirecte democratie. Democratie zonder verkiezingen. Intellectuelen die de heerser adviseren om zo de belangen van het volk te dienen (?)</a:t>
            </a:r>
          </a:p>
        </p:txBody>
      </p:sp>
    </p:spTree>
    <p:extLst>
      <p:ext uri="{BB962C8B-B14F-4D97-AF65-F5344CB8AC3E}">
        <p14:creationId xmlns:p14="http://schemas.microsoft.com/office/powerpoint/2010/main" val="532261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C18C-CFD9-43ED-B976-2AB0AD848803}"/>
              </a:ext>
            </a:extLst>
          </p:cNvPr>
          <p:cNvSpPr>
            <a:spLocks noGrp="1"/>
          </p:cNvSpPr>
          <p:nvPr>
            <p:ph type="title" idx="4294967295"/>
          </p:nvPr>
        </p:nvSpPr>
        <p:spPr>
          <a:xfrm>
            <a:off x="1524003" y="1999615"/>
            <a:ext cx="9144000" cy="2764028"/>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a:t>
            </a:r>
            <a:r>
              <a:rPr lang="en-US" sz="6100" i="1" kern="1200" dirty="0">
                <a:solidFill>
                  <a:schemeClr val="tx1"/>
                </a:solidFill>
                <a:latin typeface="+mj-lt"/>
                <a:ea typeface="+mj-ea"/>
                <a:cs typeface="+mj-cs"/>
              </a:rPr>
              <a:t>Leading a happy life is the most important human right’.</a:t>
            </a:r>
            <a:r>
              <a:rPr lang="en-US" sz="6100" kern="1200" dirty="0">
                <a:solidFill>
                  <a:schemeClr val="tx1"/>
                </a:solidFill>
                <a:latin typeface="+mj-lt"/>
                <a:ea typeface="+mj-ea"/>
                <a:cs typeface="+mj-cs"/>
              </a:rPr>
              <a:t> (Xi Jingping 2018)</a:t>
            </a:r>
          </a:p>
        </p:txBody>
      </p:sp>
    </p:spTree>
    <p:extLst>
      <p:ext uri="{BB962C8B-B14F-4D97-AF65-F5344CB8AC3E}">
        <p14:creationId xmlns:p14="http://schemas.microsoft.com/office/powerpoint/2010/main" val="3199190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C97AD0E-0BD1-4B5D-AAA2-9E0F0E3D264F}"/>
              </a:ext>
            </a:extLst>
          </p:cNvPr>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DEMOCRATIE</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CCF89BE5-493A-4026-9C6D-5416BFD8B256}"/>
              </a:ext>
            </a:extLst>
          </p:cNvPr>
          <p:cNvSpPr>
            <a:spLocks noGrp="1"/>
          </p:cNvSpPr>
          <p:nvPr>
            <p:ph idx="4294967295"/>
          </p:nvPr>
        </p:nvSpPr>
        <p:spPr>
          <a:xfrm>
            <a:off x="838200" y="1825625"/>
            <a:ext cx="10515600" cy="4351338"/>
          </a:xfrm>
        </p:spPr>
        <p:txBody>
          <a:bodyPr vert="horz" lIns="91440" tIns="45720" rIns="91440" bIns="45720" rtlCol="0">
            <a:normAutofit/>
          </a:bodyPr>
          <a:lstStyle/>
          <a:p>
            <a:r>
              <a:rPr lang="nl-NL" dirty="0"/>
              <a:t>MIN (volk) ZHU (regering) : DEMOCRATIE </a:t>
            </a:r>
            <a:r>
              <a:rPr lang="nl-NL" i="1" dirty="0">
                <a:solidFill>
                  <a:srgbClr val="FF0000"/>
                </a:solidFill>
              </a:rPr>
              <a:t>DOOR</a:t>
            </a:r>
            <a:r>
              <a:rPr lang="nl-NL" dirty="0"/>
              <a:t> HET VOLK</a:t>
            </a:r>
          </a:p>
          <a:p>
            <a:pPr marL="0" indent="0">
              <a:buNone/>
            </a:pPr>
            <a:endParaRPr lang="nl-NL" dirty="0"/>
          </a:p>
          <a:p>
            <a:r>
              <a:rPr lang="nl-NL" dirty="0"/>
              <a:t>MIN BEN                               :  DEMOCRATIE </a:t>
            </a:r>
            <a:r>
              <a:rPr lang="nl-NL" dirty="0">
                <a:solidFill>
                  <a:srgbClr val="FF0000"/>
                </a:solidFill>
              </a:rPr>
              <a:t>VOOR</a:t>
            </a:r>
            <a:r>
              <a:rPr lang="nl-NL" dirty="0"/>
              <a:t> HET VOLK</a:t>
            </a:r>
          </a:p>
          <a:p>
            <a:pPr marL="0" indent="0">
              <a:buNone/>
            </a:pPr>
            <a:endParaRPr lang="nl-NL" dirty="0"/>
          </a:p>
          <a:p>
            <a:pPr marL="0" indent="0">
              <a:buNone/>
            </a:pPr>
            <a:endParaRPr lang="nl-NL" dirty="0"/>
          </a:p>
          <a:p>
            <a:r>
              <a:rPr lang="nl-NL" dirty="0"/>
              <a:t>Goede regering: welzijn en voorspoed van het volk op de eerste plaats. Stabiliteit, orde, voorspoed.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242997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6EDEB-D247-45F7-91BB-628D01901428}"/>
              </a:ext>
            </a:extLst>
          </p:cNvPr>
          <p:cNvSpPr>
            <a:spLocks noGrp="1"/>
          </p:cNvSpPr>
          <p:nvPr>
            <p:ph type="title" idx="4294967295"/>
          </p:nvPr>
        </p:nvSpPr>
        <p:spPr>
          <a:xfrm>
            <a:off x="4965430" y="629268"/>
            <a:ext cx="6586491" cy="1286160"/>
          </a:xfrm>
        </p:spPr>
        <p:txBody>
          <a:bodyPr vert="horz" lIns="91440" tIns="45720" rIns="91440" bIns="45720" rtlCol="0" anchor="b">
            <a:normAutofit/>
          </a:bodyPr>
          <a:lstStyle/>
          <a:p>
            <a:r>
              <a:rPr lang="en-US" sz="4100"/>
              <a:t>Drie Volksprincipes (Sun Yatsen)</a:t>
            </a:r>
          </a:p>
        </p:txBody>
      </p:sp>
      <p:sp>
        <p:nvSpPr>
          <p:cNvPr id="3" name="Tijdelijke aanduiding voor inhoud 2">
            <a:extLst>
              <a:ext uri="{FF2B5EF4-FFF2-40B4-BE49-F238E27FC236}">
                <a16:creationId xmlns:a16="http://schemas.microsoft.com/office/drawing/2014/main" id="{AA6B14BF-E7C4-4EC2-9E8A-48CD8CC30B0B}"/>
              </a:ext>
            </a:extLst>
          </p:cNvPr>
          <p:cNvSpPr>
            <a:spLocks noGrp="1"/>
          </p:cNvSpPr>
          <p:nvPr>
            <p:ph idx="4294967295"/>
          </p:nvPr>
        </p:nvSpPr>
        <p:spPr>
          <a:xfrm>
            <a:off x="4965431" y="2438400"/>
            <a:ext cx="6586489" cy="3785419"/>
          </a:xfrm>
        </p:spPr>
        <p:txBody>
          <a:bodyPr vert="horz" lIns="91440" tIns="45720" rIns="91440" bIns="45720" rtlCol="0">
            <a:normAutofit lnSpcReduction="10000"/>
          </a:bodyPr>
          <a:lstStyle/>
          <a:p>
            <a:pPr marL="0" indent="0">
              <a:buNone/>
            </a:pPr>
            <a:r>
              <a:rPr lang="en-US" sz="1900" b="1" dirty="0"/>
              <a:t>1</a:t>
            </a:r>
            <a:r>
              <a:rPr lang="nl-NL" sz="1900" b="1" dirty="0"/>
              <a:t>. De familie van het volk</a:t>
            </a:r>
          </a:p>
          <a:p>
            <a:pPr marL="0" indent="0">
              <a:buNone/>
            </a:pPr>
            <a:r>
              <a:rPr lang="nl-NL" sz="1900" b="1" dirty="0"/>
              <a:t>2. De macht van het volk</a:t>
            </a:r>
          </a:p>
          <a:p>
            <a:pPr marL="0" indent="0">
              <a:buNone/>
            </a:pPr>
            <a:r>
              <a:rPr lang="nl-NL" sz="1900" b="1" dirty="0"/>
              <a:t> </a:t>
            </a:r>
            <a:r>
              <a:rPr lang="nl-NL" sz="1900" dirty="0"/>
              <a:t>- geen egalitaire democratie</a:t>
            </a:r>
          </a:p>
          <a:p>
            <a:pPr marL="0" indent="0">
              <a:buNone/>
            </a:pPr>
            <a:r>
              <a:rPr lang="nl-NL" sz="1900" dirty="0"/>
              <a:t> - goed bestuur t.b.v. volk</a:t>
            </a:r>
          </a:p>
          <a:p>
            <a:pPr marL="0" indent="0">
              <a:buNone/>
            </a:pPr>
            <a:r>
              <a:rPr lang="nl-NL" sz="1900" dirty="0"/>
              <a:t> - Opbouw sterke staat</a:t>
            </a:r>
          </a:p>
          <a:p>
            <a:pPr marL="0" indent="0">
              <a:buNone/>
            </a:pPr>
            <a:endParaRPr lang="nl-NL" sz="1900" dirty="0"/>
          </a:p>
          <a:p>
            <a:pPr marL="0" indent="0">
              <a:buNone/>
            </a:pPr>
            <a:r>
              <a:rPr lang="nl-NL" sz="1900" b="1" dirty="0"/>
              <a:t>3. Het welzijn van het volk</a:t>
            </a:r>
            <a:br>
              <a:rPr lang="nl-NL" sz="1900" b="1" dirty="0"/>
            </a:br>
            <a:br>
              <a:rPr lang="nl-NL" sz="1900" b="1" dirty="0"/>
            </a:br>
            <a:r>
              <a:rPr lang="nl-NL" sz="1900" b="1" dirty="0"/>
              <a:t> </a:t>
            </a:r>
            <a:r>
              <a:rPr lang="nl-NL" sz="1900" dirty="0"/>
              <a:t>-</a:t>
            </a:r>
            <a:r>
              <a:rPr lang="nl-NL" sz="1900" b="1" dirty="0"/>
              <a:t> </a:t>
            </a:r>
            <a:r>
              <a:rPr lang="nl-NL" sz="1900" dirty="0"/>
              <a:t>passend in lange confuciaanse traditie</a:t>
            </a:r>
          </a:p>
          <a:p>
            <a:pPr marL="0" indent="0">
              <a:buNone/>
            </a:pPr>
            <a:r>
              <a:rPr lang="nl-NL" sz="1900" dirty="0"/>
              <a:t> - overheid zorgt voor volk</a:t>
            </a:r>
          </a:p>
          <a:p>
            <a:pPr marL="0" indent="0">
              <a:buNone/>
            </a:pPr>
            <a:r>
              <a:rPr lang="nl-NL" sz="1900" dirty="0"/>
              <a:t>- Collectieve rechten (w.o. welvaart)  boven individuele rechten</a:t>
            </a:r>
          </a:p>
        </p:txBody>
      </p:sp>
      <p:pic>
        <p:nvPicPr>
          <p:cNvPr id="1026" name="Picture 2" descr="Sun Yat-Sen (World Leader) - Leeftijd, Verjaardag, Bio, Feiten, Familie,  Netto waarde, Hoogte &amp;amp; Meer | AllFamous.org">
            <a:extLst>
              <a:ext uri="{FF2B5EF4-FFF2-40B4-BE49-F238E27FC236}">
                <a16:creationId xmlns:a16="http://schemas.microsoft.com/office/drawing/2014/main" id="{0B58681D-5E9C-451B-8838-4E78488EF6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03" r="1220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54E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D5ADD-4FD2-45AD-BBA7-FE894033F355}"/>
              </a:ext>
            </a:extLst>
          </p:cNvPr>
          <p:cNvSpPr>
            <a:spLocks noGrp="1"/>
          </p:cNvSpPr>
          <p:nvPr>
            <p:ph type="title" idx="4294967295"/>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LOTSINSINCT… (?)</a:t>
            </a:r>
          </a:p>
        </p:txBody>
      </p:sp>
      <p:pic>
        <p:nvPicPr>
          <p:cNvPr id="2050" name="Picture 2" descr="The Destiny Instinct - Sketchplanations">
            <a:extLst>
              <a:ext uri="{FF2B5EF4-FFF2-40B4-BE49-F238E27FC236}">
                <a16:creationId xmlns:a16="http://schemas.microsoft.com/office/drawing/2014/main" id="{3DD88DC4-0CF8-4129-847B-0895D0BE5D1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4987027" y="640080"/>
            <a:ext cx="6549153"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2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674720-804F-4E97-8B47-1521E1195F0D}"/>
              </a:ext>
            </a:extLst>
          </p:cNvPr>
          <p:cNvSpPr>
            <a:spLocks noGrp="1"/>
          </p:cNvSpPr>
          <p:nvPr>
            <p:ph type="title"/>
          </p:nvPr>
        </p:nvSpPr>
        <p:spPr>
          <a:xfrm>
            <a:off x="1265274" y="1063256"/>
            <a:ext cx="5624624" cy="1097210"/>
          </a:xfrm>
        </p:spPr>
        <p:txBody>
          <a:bodyPr anchor="b">
            <a:normAutofit/>
          </a:bodyPr>
          <a:lstStyle/>
          <a:p>
            <a:pPr algn="ctr"/>
            <a:r>
              <a:rPr lang="nl-NL" sz="4800" dirty="0">
                <a:solidFill>
                  <a:srgbClr val="595959"/>
                </a:solidFill>
              </a:rPr>
              <a:t>MAO</a:t>
            </a:r>
          </a:p>
        </p:txBody>
      </p:sp>
      <p:sp>
        <p:nvSpPr>
          <p:cNvPr id="3" name="Tijdelijke aanduiding voor inhoud 2">
            <a:extLst>
              <a:ext uri="{FF2B5EF4-FFF2-40B4-BE49-F238E27FC236}">
                <a16:creationId xmlns:a16="http://schemas.microsoft.com/office/drawing/2014/main" id="{3F14D34E-FE7F-4BEB-9C69-CFA539A4E5B4}"/>
              </a:ext>
            </a:extLst>
          </p:cNvPr>
          <p:cNvSpPr>
            <a:spLocks noGrp="1"/>
          </p:cNvSpPr>
          <p:nvPr>
            <p:ph idx="1"/>
          </p:nvPr>
        </p:nvSpPr>
        <p:spPr>
          <a:xfrm>
            <a:off x="1335801" y="2447337"/>
            <a:ext cx="5475266" cy="3156022"/>
          </a:xfrm>
        </p:spPr>
        <p:txBody>
          <a:bodyPr anchor="t">
            <a:normAutofit/>
          </a:bodyPr>
          <a:lstStyle/>
          <a:p>
            <a:pPr marL="0" indent="0">
              <a:buNone/>
            </a:pPr>
            <a:r>
              <a:rPr lang="nl-NL" sz="3400" i="1" dirty="0">
                <a:solidFill>
                  <a:srgbClr val="595959"/>
                </a:solidFill>
              </a:rPr>
              <a:t>‘</a:t>
            </a:r>
            <a:r>
              <a:rPr lang="nl-NL" sz="4000" i="1" dirty="0"/>
              <a:t>Het volk, en het volk alleen, is de drijvende kracht die wereldgeschiedenis maakt.’</a:t>
            </a:r>
          </a:p>
          <a:p>
            <a:pPr marL="0" indent="0">
              <a:buNone/>
            </a:pPr>
            <a:endParaRPr lang="nl-NL" sz="3400" dirty="0">
              <a:solidFill>
                <a:srgbClr val="595959"/>
              </a:solidFill>
            </a:endParaRPr>
          </a:p>
          <a:p>
            <a:pPr marL="0" indent="0" algn="ctr">
              <a:buNone/>
            </a:pPr>
            <a:endParaRPr lang="nl-NL" sz="2000" dirty="0">
              <a:solidFill>
                <a:srgbClr val="595959"/>
              </a:solidFill>
            </a:endParaRPr>
          </a:p>
        </p:txBody>
      </p:sp>
      <p:pic>
        <p:nvPicPr>
          <p:cNvPr id="2050" name="Picture 2" descr="Mao Tse Toeng">
            <a:extLst>
              <a:ext uri="{FF2B5EF4-FFF2-40B4-BE49-F238E27FC236}">
                <a16:creationId xmlns:a16="http://schemas.microsoft.com/office/drawing/2014/main" id="{558727F0-F0A0-416C-A1F2-9675A278CE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
          <a:stretch/>
        </p:blipFill>
        <p:spPr bwMode="auto">
          <a:xfrm>
            <a:off x="7461069" y="685799"/>
            <a:ext cx="4117787"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732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A8E2464-C2F4-45B9-A3EA-AD5BCA918FAC}"/>
              </a:ext>
            </a:extLst>
          </p:cNvPr>
          <p:cNvSpPr>
            <a:spLocks noGrp="1"/>
          </p:cNvSpPr>
          <p:nvPr>
            <p:ph type="title" idx="4294967295"/>
          </p:nvPr>
        </p:nvSpPr>
        <p:spPr>
          <a:xfrm>
            <a:off x="630936" y="640080"/>
            <a:ext cx="4818888" cy="1481328"/>
          </a:xfrm>
        </p:spPr>
        <p:txBody>
          <a:bodyPr vert="horz" lIns="91440" tIns="45720" rIns="91440" bIns="45720" rtlCol="0" anchor="b">
            <a:normAutofit/>
          </a:bodyPr>
          <a:lstStyle/>
          <a:p>
            <a:r>
              <a:rPr lang="en-US" sz="3800" kern="1200">
                <a:solidFill>
                  <a:schemeClr val="tx1"/>
                </a:solidFill>
                <a:latin typeface="+mj-lt"/>
                <a:ea typeface="+mj-ea"/>
                <a:cs typeface="+mj-cs"/>
              </a:rPr>
              <a:t>HEMELS MANDAAT 2.0 </a:t>
            </a:r>
            <a:br>
              <a:rPr lang="en-US" sz="3800" kern="1200">
                <a:solidFill>
                  <a:schemeClr val="tx1"/>
                </a:solidFill>
                <a:latin typeface="+mj-lt"/>
                <a:ea typeface="+mj-ea"/>
                <a:cs typeface="+mj-cs"/>
              </a:rPr>
            </a:br>
            <a:endParaRPr lang="en-US" sz="3800" kern="1200">
              <a:solidFill>
                <a:schemeClr val="tx1"/>
              </a:solidFill>
              <a:latin typeface="+mj-lt"/>
              <a:ea typeface="+mj-ea"/>
              <a:cs typeface="+mj-cs"/>
            </a:endParaRP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DBE035E-DF89-4F22-A776-B8434A8D332C}"/>
              </a:ext>
            </a:extLst>
          </p:cNvPr>
          <p:cNvSpPr>
            <a:spLocks noGrp="1"/>
          </p:cNvSpPr>
          <p:nvPr>
            <p:ph idx="4294967295"/>
          </p:nvPr>
        </p:nvSpPr>
        <p:spPr>
          <a:xfrm>
            <a:off x="630936" y="2660904"/>
            <a:ext cx="4818888" cy="3547872"/>
          </a:xfrm>
        </p:spPr>
        <p:txBody>
          <a:bodyPr vert="horz" lIns="91440" tIns="45720" rIns="91440" bIns="45720" rtlCol="0" anchor="t">
            <a:normAutofit/>
          </a:bodyPr>
          <a:lstStyle/>
          <a:p>
            <a:endParaRPr lang="en-US" sz="2200" dirty="0"/>
          </a:p>
          <a:p>
            <a:pPr marL="0" indent="0">
              <a:buNone/>
            </a:pPr>
            <a:r>
              <a:rPr lang="nl-NL" sz="2200" dirty="0"/>
              <a:t>‘DEMOCRATISCH’ ELEMENT &gt; Heerser afzetten als mandaat niet wordt waargemaakt.</a:t>
            </a:r>
          </a:p>
          <a:p>
            <a:pPr marL="0"/>
            <a:endParaRPr lang="nl-NL" sz="2200" dirty="0"/>
          </a:p>
          <a:p>
            <a:pPr marL="0" indent="0">
              <a:buNone/>
            </a:pPr>
            <a:r>
              <a:rPr lang="nl-NL" sz="2200" i="1" dirty="0"/>
              <a:t>‘In het traditionele denken in China is de bevolking de grootste bron van politieke macht. De regering kon het volk, als dat massaal in opstand komt niet weerstaan.’</a:t>
            </a:r>
          </a:p>
          <a:p>
            <a:pPr marL="0"/>
            <a:endParaRPr lang="en-US" sz="2200" dirty="0"/>
          </a:p>
          <a:p>
            <a:pPr marL="0"/>
            <a:endParaRPr lang="en-US" sz="2200" dirty="0"/>
          </a:p>
        </p:txBody>
      </p:sp>
      <p:pic>
        <p:nvPicPr>
          <p:cNvPr id="6146" name="Picture 2" descr="De wederopstanding van China, Frans-Paul van der Putten | 9789044641363 |  Boeken | bol.com">
            <a:extLst>
              <a:ext uri="{FF2B5EF4-FFF2-40B4-BE49-F238E27FC236}">
                <a16:creationId xmlns:a16="http://schemas.microsoft.com/office/drawing/2014/main" id="{02233497-B25A-4CE5-8A5A-A1E8700679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6651" y="640080"/>
            <a:ext cx="3583762"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744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CF1142-4C81-4D26-99C0-0945F799AF6A}"/>
              </a:ext>
            </a:extLst>
          </p:cNvPr>
          <p:cNvSpPr>
            <a:spLocks noGrp="1"/>
          </p:cNvSpPr>
          <p:nvPr>
            <p:ph type="title"/>
          </p:nvPr>
        </p:nvSpPr>
        <p:spPr>
          <a:xfrm>
            <a:off x="793662" y="386930"/>
            <a:ext cx="10066122" cy="1298448"/>
          </a:xfrm>
        </p:spPr>
        <p:txBody>
          <a:bodyPr anchor="b">
            <a:normAutofit/>
          </a:bodyPr>
          <a:lstStyle/>
          <a:p>
            <a:r>
              <a:rPr lang="nl-NL" sz="4800" dirty="0"/>
              <a:t>CHINA</a:t>
            </a:r>
          </a:p>
        </p:txBody>
      </p:sp>
      <p:sp>
        <p:nvSpPr>
          <p:cNvPr id="137" name="Rectangle 13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278359F-9B26-4656-B4C1-80D14603C846}"/>
              </a:ext>
            </a:extLst>
          </p:cNvPr>
          <p:cNvSpPr>
            <a:spLocks noGrp="1"/>
          </p:cNvSpPr>
          <p:nvPr>
            <p:ph idx="1"/>
          </p:nvPr>
        </p:nvSpPr>
        <p:spPr>
          <a:xfrm>
            <a:off x="793661" y="2599509"/>
            <a:ext cx="4530898" cy="3639450"/>
          </a:xfrm>
        </p:spPr>
        <p:txBody>
          <a:bodyPr anchor="ctr">
            <a:normAutofit fontScale="85000" lnSpcReduction="20000"/>
          </a:bodyPr>
          <a:lstStyle/>
          <a:p>
            <a:endParaRPr lang="nl-NL" sz="2000" dirty="0"/>
          </a:p>
          <a:p>
            <a:pPr marL="0" indent="0">
              <a:buNone/>
            </a:pPr>
            <a:endParaRPr lang="nl-NL" sz="2000" dirty="0"/>
          </a:p>
          <a:p>
            <a:r>
              <a:rPr lang="nl-NL" dirty="0"/>
              <a:t>COMMUNISME</a:t>
            </a:r>
          </a:p>
          <a:p>
            <a:endParaRPr lang="nl-NL" dirty="0"/>
          </a:p>
          <a:p>
            <a:r>
              <a:rPr lang="nl-NL" dirty="0"/>
              <a:t>KAPITALISME</a:t>
            </a:r>
          </a:p>
          <a:p>
            <a:pPr marL="0" indent="0">
              <a:buNone/>
            </a:pPr>
            <a:endParaRPr lang="nl-NL" dirty="0"/>
          </a:p>
          <a:p>
            <a:r>
              <a:rPr lang="nl-NL" dirty="0"/>
              <a:t>CONFUCIANISME /CHINEES CIVILISATIE - NATIONALISME </a:t>
            </a:r>
          </a:p>
          <a:p>
            <a:endParaRPr lang="nl-NL" dirty="0"/>
          </a:p>
          <a:p>
            <a:r>
              <a:rPr lang="nl-NL" dirty="0"/>
              <a:t>LEGALISME</a:t>
            </a:r>
          </a:p>
        </p:txBody>
      </p:sp>
      <p:pic>
        <p:nvPicPr>
          <p:cNvPr id="1026" name="Picture 2" descr="upload.wikimedia.org/wikipedia/commons/thumb/f/...">
            <a:extLst>
              <a:ext uri="{FF2B5EF4-FFF2-40B4-BE49-F238E27FC236}">
                <a16:creationId xmlns:a16="http://schemas.microsoft.com/office/drawing/2014/main" id="{1FB6E672-0D38-4EF1-B0FE-92CECA3632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730"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42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A4A5-CBCD-4799-8248-433954F7D86C}"/>
              </a:ext>
            </a:extLst>
          </p:cNvPr>
          <p:cNvSpPr>
            <a:spLocks noGrp="1"/>
          </p:cNvSpPr>
          <p:nvPr>
            <p:ph type="title"/>
          </p:nvPr>
        </p:nvSpPr>
        <p:spPr>
          <a:xfrm>
            <a:off x="4965430" y="629268"/>
            <a:ext cx="6586491" cy="1286160"/>
          </a:xfrm>
        </p:spPr>
        <p:txBody>
          <a:bodyPr anchor="b">
            <a:normAutofit/>
          </a:bodyPr>
          <a:lstStyle/>
          <a:p>
            <a:r>
              <a:rPr lang="en-US" dirty="0"/>
              <a:t>CHINESE STAAT</a:t>
            </a:r>
          </a:p>
        </p:txBody>
      </p:sp>
      <p:sp>
        <p:nvSpPr>
          <p:cNvPr id="3" name="Content Placeholder 2">
            <a:extLst>
              <a:ext uri="{FF2B5EF4-FFF2-40B4-BE49-F238E27FC236}">
                <a16:creationId xmlns:a16="http://schemas.microsoft.com/office/drawing/2014/main" id="{A06A40BD-ECC4-4CAB-957C-61E18A4FC083}"/>
              </a:ext>
            </a:extLst>
          </p:cNvPr>
          <p:cNvSpPr>
            <a:spLocks noGrp="1"/>
          </p:cNvSpPr>
          <p:nvPr>
            <p:ph idx="1"/>
          </p:nvPr>
        </p:nvSpPr>
        <p:spPr>
          <a:xfrm>
            <a:off x="4965431" y="2438400"/>
            <a:ext cx="6586489" cy="3785419"/>
          </a:xfrm>
        </p:spPr>
        <p:txBody>
          <a:bodyPr>
            <a:normAutofit/>
          </a:bodyPr>
          <a:lstStyle/>
          <a:p>
            <a:r>
              <a:rPr lang="en-US" sz="3600" dirty="0"/>
              <a:t>MARXISME-LENINISME</a:t>
            </a:r>
          </a:p>
          <a:p>
            <a:pPr marL="0" indent="0">
              <a:buNone/>
            </a:pPr>
            <a:endParaRPr lang="en-US" sz="3600" dirty="0"/>
          </a:p>
          <a:p>
            <a:r>
              <a:rPr lang="en-US" sz="3600" dirty="0"/>
              <a:t>(STAATS-) KAPITALISME</a:t>
            </a:r>
          </a:p>
          <a:p>
            <a:pPr marL="0" indent="0">
              <a:buNone/>
            </a:pPr>
            <a:endParaRPr lang="en-US" sz="3600" dirty="0"/>
          </a:p>
          <a:p>
            <a:r>
              <a:rPr lang="en-US" sz="3600" dirty="0"/>
              <a:t>CONFUSIANISME </a:t>
            </a:r>
          </a:p>
          <a:p>
            <a:pPr marL="0" indent="0">
              <a:buNone/>
            </a:pPr>
            <a:endParaRPr lang="en-US" sz="2000" dirty="0"/>
          </a:p>
        </p:txBody>
      </p:sp>
      <p:pic>
        <p:nvPicPr>
          <p:cNvPr id="2050" name="Picture 2" descr="De Chinese Communistische Partij - Chinees Cultuurplein">
            <a:extLst>
              <a:ext uri="{FF2B5EF4-FFF2-40B4-BE49-F238E27FC236}">
                <a16:creationId xmlns:a16="http://schemas.microsoft.com/office/drawing/2014/main" id="{09286BE1-4990-4B92-BDCC-CD3DAF5A91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58" r="1524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A71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57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15568" y="548640"/>
            <a:ext cx="10168128" cy="1179576"/>
          </a:xfrm>
        </p:spPr>
        <p:txBody>
          <a:bodyPr>
            <a:normAutofit/>
          </a:bodyPr>
          <a:lstStyle/>
          <a:p>
            <a:r>
              <a:rPr lang="nl-NL" sz="4000"/>
              <a:t>‘AUTORITAIR MERCANTILISME’ (L.SUMMERS)</a:t>
            </a:r>
          </a:p>
        </p:txBody>
      </p:sp>
      <p:sp>
        <p:nvSpPr>
          <p:cNvPr id="77" name="Rectangle 7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Larry Summers on the Future of U.S.-China Relations | by FSI Stanford |  Freeman Spogli Institute for International Studies | Medium">
            <a:extLst>
              <a:ext uri="{FF2B5EF4-FFF2-40B4-BE49-F238E27FC236}">
                <a16:creationId xmlns:a16="http://schemas.microsoft.com/office/drawing/2014/main" id="{27C9E822-A8D7-4E89-860B-337AB07E6E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653"/>
          <a:stretch/>
        </p:blipFill>
        <p:spPr bwMode="auto">
          <a:xfrm>
            <a:off x="908304" y="2478024"/>
            <a:ext cx="6009855" cy="369417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7411453" y="2478024"/>
            <a:ext cx="3872243" cy="3694176"/>
          </a:xfrm>
        </p:spPr>
        <p:txBody>
          <a:bodyPr anchor="ctr">
            <a:normAutofit fontScale="85000" lnSpcReduction="20000"/>
          </a:bodyPr>
          <a:lstStyle/>
          <a:p>
            <a:endParaRPr lang="nl-NL" sz="1800" dirty="0"/>
          </a:p>
          <a:p>
            <a:r>
              <a:rPr lang="nl-NL" sz="3600" dirty="0"/>
              <a:t>ANTI-DEMOCRATISCH</a:t>
            </a:r>
          </a:p>
          <a:p>
            <a:endParaRPr lang="nl-NL" sz="3600" dirty="0"/>
          </a:p>
          <a:p>
            <a:r>
              <a:rPr lang="nl-NL" sz="3600" dirty="0"/>
              <a:t>ECONOMISCH KAPITALISTISCH</a:t>
            </a:r>
          </a:p>
          <a:p>
            <a:endParaRPr lang="nl-NL" sz="3600" dirty="0"/>
          </a:p>
          <a:p>
            <a:r>
              <a:rPr lang="nl-NL" sz="3600" dirty="0"/>
              <a:t>IDEOLOGISCH </a:t>
            </a:r>
            <a:r>
              <a:rPr lang="nl-NL" sz="3800" dirty="0"/>
              <a:t>NATIONALISTISCH</a:t>
            </a:r>
          </a:p>
        </p:txBody>
      </p:sp>
    </p:spTree>
    <p:extLst>
      <p:ext uri="{BB962C8B-B14F-4D97-AF65-F5344CB8AC3E}">
        <p14:creationId xmlns:p14="http://schemas.microsoft.com/office/powerpoint/2010/main" val="109690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30936" y="640080"/>
            <a:ext cx="4818888" cy="1481328"/>
          </a:xfrm>
        </p:spPr>
        <p:txBody>
          <a:bodyPr anchor="b">
            <a:normAutofit/>
          </a:bodyPr>
          <a:lstStyle/>
          <a:p>
            <a:r>
              <a:rPr lang="nl-NL" sz="5400"/>
              <a:t>TU WEIMING</a:t>
            </a:r>
          </a:p>
        </p:txBody>
      </p:sp>
      <p:sp>
        <p:nvSpPr>
          <p:cNvPr id="13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30936" y="2660904"/>
            <a:ext cx="4818888" cy="3547872"/>
          </a:xfrm>
        </p:spPr>
        <p:txBody>
          <a:bodyPr anchor="t">
            <a:normAutofit fontScale="92500" lnSpcReduction="10000"/>
          </a:bodyPr>
          <a:lstStyle/>
          <a:p>
            <a:r>
              <a:rPr lang="nl-NL" sz="2200" dirty="0"/>
              <a:t>CHINA = SLAGVELD VAN DRIE ISMES</a:t>
            </a:r>
          </a:p>
          <a:p>
            <a:pPr marL="0" indent="0">
              <a:buNone/>
            </a:pPr>
            <a:r>
              <a:rPr lang="nl-NL" sz="2200" dirty="0"/>
              <a:t>    - SOCIALISME, </a:t>
            </a:r>
          </a:p>
          <a:p>
            <a:pPr marL="0" indent="0">
              <a:buNone/>
            </a:pPr>
            <a:r>
              <a:rPr lang="nl-NL" sz="2200" dirty="0"/>
              <a:t>    - LIBERALISME / KAPITALISME </a:t>
            </a:r>
          </a:p>
          <a:p>
            <a:pPr marL="0" indent="0">
              <a:buNone/>
            </a:pPr>
            <a:r>
              <a:rPr lang="nl-NL" sz="2200" dirty="0"/>
              <a:t>    - CONFUSIANISME</a:t>
            </a:r>
          </a:p>
          <a:p>
            <a:endParaRPr lang="nl-NL" sz="2200" dirty="0"/>
          </a:p>
          <a:p>
            <a:r>
              <a:rPr lang="nl-NL" sz="2200" dirty="0"/>
              <a:t>UITEINDELIJK: </a:t>
            </a:r>
            <a:r>
              <a:rPr lang="nl-NL" sz="2200" u="sng" dirty="0"/>
              <a:t>CONFUSIANISME</a:t>
            </a:r>
          </a:p>
          <a:p>
            <a:r>
              <a:rPr lang="nl-NL" sz="2200" dirty="0"/>
              <a:t>NIET DEMOCRATISCH VOORUITGANGSIDEAAL, MAAR HEROPLEVING EIGEN BESCHAVING </a:t>
            </a:r>
          </a:p>
          <a:p>
            <a:pPr marL="0" indent="0">
              <a:buNone/>
            </a:pPr>
            <a:r>
              <a:rPr lang="nl-NL" sz="2200" dirty="0"/>
              <a:t>   ( HUNTINGTON)</a:t>
            </a:r>
          </a:p>
        </p:txBody>
      </p:sp>
      <p:pic>
        <p:nvPicPr>
          <p:cNvPr id="2050" name="Picture 2" descr="Confucian Thought: Selfhood as Creative Transformation / Edition 1 by Tu  Wei-ming | 9780887060069 | Paperback | Barnes &amp; Noble®">
            <a:extLst>
              <a:ext uri="{FF2B5EF4-FFF2-40B4-BE49-F238E27FC236}">
                <a16:creationId xmlns:a16="http://schemas.microsoft.com/office/drawing/2014/main" id="{358DFA9B-806A-4189-B42A-57C7D20BA5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72633" y="640080"/>
            <a:ext cx="3711798"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20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ABB1FF-8162-4690-A821-7EE17B6B1040}"/>
              </a:ext>
            </a:extLst>
          </p:cNvPr>
          <p:cNvSpPr>
            <a:spLocks noGrp="1"/>
          </p:cNvSpPr>
          <p:nvPr>
            <p:ph type="title"/>
          </p:nvPr>
        </p:nvSpPr>
        <p:spPr>
          <a:xfrm>
            <a:off x="1115568" y="548640"/>
            <a:ext cx="10168128" cy="1179576"/>
          </a:xfrm>
        </p:spPr>
        <p:txBody>
          <a:bodyPr>
            <a:normAutofit/>
          </a:bodyPr>
          <a:lstStyle/>
          <a:p>
            <a:r>
              <a:rPr lang="en-US" sz="4000"/>
              <a:t>CONFUCIANISTISCHE WAARDEN</a:t>
            </a:r>
          </a:p>
        </p:txBody>
      </p:sp>
      <p:sp>
        <p:nvSpPr>
          <p:cNvPr id="28" name="Rectangle 27">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22C643E-961C-41F6-8C36-D1F0B56A2766}"/>
              </a:ext>
            </a:extLst>
          </p:cNvPr>
          <p:cNvSpPr>
            <a:spLocks noGrp="1"/>
          </p:cNvSpPr>
          <p:nvPr>
            <p:ph idx="1"/>
          </p:nvPr>
        </p:nvSpPr>
        <p:spPr>
          <a:xfrm>
            <a:off x="1115568" y="2481943"/>
            <a:ext cx="10168128" cy="3695020"/>
          </a:xfrm>
        </p:spPr>
        <p:txBody>
          <a:bodyPr>
            <a:normAutofit/>
          </a:bodyPr>
          <a:lstStyle/>
          <a:p>
            <a:r>
              <a:rPr lang="en-US" dirty="0">
                <a:solidFill>
                  <a:srgbClr val="FF0000"/>
                </a:solidFill>
              </a:rPr>
              <a:t>COLLECTIEF</a:t>
            </a:r>
            <a:r>
              <a:rPr lang="en-US" dirty="0"/>
              <a:t> = BELANGRIJKER DAN INDIVIDU</a:t>
            </a:r>
          </a:p>
          <a:p>
            <a:r>
              <a:rPr lang="en-US" dirty="0">
                <a:solidFill>
                  <a:srgbClr val="FF0000"/>
                </a:solidFill>
              </a:rPr>
              <a:t>HIËRARCHIE</a:t>
            </a:r>
            <a:r>
              <a:rPr lang="en-US" dirty="0"/>
              <a:t>, RESPECT EN AUTORITEIT</a:t>
            </a:r>
          </a:p>
          <a:p>
            <a:r>
              <a:rPr lang="en-US" dirty="0"/>
              <a:t>HOE HOGER DE RANG, HOE HOGER DE </a:t>
            </a:r>
            <a:r>
              <a:rPr lang="en-US" dirty="0">
                <a:solidFill>
                  <a:srgbClr val="FF0000"/>
                </a:solidFill>
              </a:rPr>
              <a:t>MORELE</a:t>
            </a:r>
            <a:r>
              <a:rPr lang="en-US" dirty="0"/>
              <a:t> STANDAARDEN</a:t>
            </a:r>
          </a:p>
          <a:p>
            <a:r>
              <a:rPr lang="en-US" dirty="0"/>
              <a:t>ORDE, </a:t>
            </a:r>
            <a:r>
              <a:rPr lang="en-US" dirty="0">
                <a:solidFill>
                  <a:srgbClr val="FF0000"/>
                </a:solidFill>
              </a:rPr>
              <a:t>HARMONIE</a:t>
            </a:r>
            <a:r>
              <a:rPr lang="en-US" dirty="0"/>
              <a:t>, EENHEID, STABILITEIT, SOLIDARITEIT</a:t>
            </a:r>
          </a:p>
          <a:p>
            <a:r>
              <a:rPr lang="en-US" dirty="0"/>
              <a:t>VOLK ZIET ZICH IN TERMEN VAN AFHANKELIJKHEID</a:t>
            </a:r>
          </a:p>
          <a:p>
            <a:r>
              <a:rPr lang="en-US" dirty="0">
                <a:solidFill>
                  <a:srgbClr val="FF0000"/>
                </a:solidFill>
              </a:rPr>
              <a:t>PATERNALISTISCH LEIDERSCHAP </a:t>
            </a:r>
          </a:p>
          <a:p>
            <a:r>
              <a:rPr lang="en-US" dirty="0"/>
              <a:t>GROTER RESPECT VOOR DE </a:t>
            </a:r>
            <a:r>
              <a:rPr lang="en-US" dirty="0">
                <a:solidFill>
                  <a:srgbClr val="FF0000"/>
                </a:solidFill>
              </a:rPr>
              <a:t>STAAT</a:t>
            </a:r>
          </a:p>
        </p:txBody>
      </p:sp>
    </p:spTree>
    <p:extLst>
      <p:ext uri="{BB962C8B-B14F-4D97-AF65-F5344CB8AC3E}">
        <p14:creationId xmlns:p14="http://schemas.microsoft.com/office/powerpoint/2010/main" val="16543975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1762</Words>
  <Application>Microsoft Office PowerPoint</Application>
  <PresentationFormat>Breedbeeld</PresentationFormat>
  <Paragraphs>276</Paragraphs>
  <Slides>41</Slides>
  <Notes>20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41</vt:i4>
      </vt:variant>
    </vt:vector>
  </HeadingPairs>
  <TitlesOfParts>
    <vt:vector size="46" baseType="lpstr">
      <vt:lpstr>Arial</vt:lpstr>
      <vt:lpstr>Calibri</vt:lpstr>
      <vt:lpstr>Calibri Light</vt:lpstr>
      <vt:lpstr>Tw Cen MT</vt:lpstr>
      <vt:lpstr>Kantoorthema</vt:lpstr>
      <vt:lpstr>4. CHINA: CONTINUÏTEIT EN VERANDERING / STANDPLAATSGEBONDENHEID</vt:lpstr>
      <vt:lpstr>Continuïteit en verandering</vt:lpstr>
      <vt:lpstr>Standplaatsge-bondenheid</vt:lpstr>
      <vt:lpstr>LOTSINSINCT… (?)</vt:lpstr>
      <vt:lpstr>CHINA</vt:lpstr>
      <vt:lpstr>CHINESE STAAT</vt:lpstr>
      <vt:lpstr>‘AUTORITAIR MERCANTILISME’ (L.SUMMERS)</vt:lpstr>
      <vt:lpstr>TU WEIMING</vt:lpstr>
      <vt:lpstr>CONFUCIANISTISCHE WAARDEN</vt:lpstr>
      <vt:lpstr>HARMONIE</vt:lpstr>
      <vt:lpstr>HARMONIE HE</vt:lpstr>
      <vt:lpstr>PowerPoint-presentatie</vt:lpstr>
      <vt:lpstr>Unity, mutual aid, building harmony together Tuanjie huzhu gong jian hexie 团结互助共建和谐 </vt:lpstr>
      <vt:lpstr>‘With this strategically essentialized Chinese particularity, universalism, and alternative, this new set of Chineseness articulates an ideal China:   China is a “superpower” with a long continuous history and grand culture, a harmonious society, which has long been advocating and contributing to the harmonious world, and a modern and prosperous society with harmonious and scientific development values that emphasize green development and the harmony between human and nature.   In addition to these essentialist narrations of the “tangible” Chineseness, the Opening Ceremony has further constructed the temperament of the “new” Chinese: self-confident, friendly, romantic, and determined (with perseverance) to build an even better China.’</vt:lpstr>
      <vt:lpstr>PowerPoint-presentatie</vt:lpstr>
      <vt:lpstr>HARMONIE</vt:lpstr>
      <vt:lpstr>MAO en  GCR</vt:lpstr>
      <vt:lpstr>PowerPoint-presentatie</vt:lpstr>
      <vt:lpstr>CONFUCIANISME</vt:lpstr>
      <vt:lpstr>WAARDEN: HARMONIE</vt:lpstr>
      <vt:lpstr>FAMILIE, GEHOORZAAMHEID /ZORGZAAMHEID EN DE STAAT. </vt:lpstr>
      <vt:lpstr>‘Een poel met dood water’</vt:lpstr>
      <vt:lpstr>Harmonie in (Chinese) politiek: ideaal en PRAKTIJK</vt:lpstr>
      <vt:lpstr>Harmonie en politieke kwesties</vt:lpstr>
      <vt:lpstr>Harmonie en politieke kwesties</vt:lpstr>
      <vt:lpstr>Harmonie en politieke kwesties</vt:lpstr>
      <vt:lpstr>PowerPoint-presentatie</vt:lpstr>
      <vt:lpstr>WAARDEN: HIËRARCHIE</vt:lpstr>
      <vt:lpstr>Gerechtvaardigde hiërarchie</vt:lpstr>
      <vt:lpstr>WAARDEN</vt:lpstr>
      <vt:lpstr>WAARDEN</vt:lpstr>
      <vt:lpstr>Moreel voorbeeldige machthebbers</vt:lpstr>
      <vt:lpstr>DE STAAT</vt:lpstr>
      <vt:lpstr>PowerPoint-presentatie</vt:lpstr>
      <vt:lpstr>WAARDEN: DEMOCRATIE</vt:lpstr>
      <vt:lpstr>DEMOCRATIE MINZHU</vt:lpstr>
      <vt:lpstr>‘Leading a happy life is the most important human right’. (Xi Jingping 2018)</vt:lpstr>
      <vt:lpstr>DEMOCRATIE</vt:lpstr>
      <vt:lpstr>Drie Volksprincipes (Sun Yatsen)</vt:lpstr>
      <vt:lpstr>MAO</vt:lpstr>
      <vt:lpstr>HEMELS MANDAAT 2.0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Theo van Zon</dc:creator>
  <cp:lastModifiedBy>Reessink, N.R.A. (Niels)</cp:lastModifiedBy>
  <cp:revision>135</cp:revision>
  <dcterms:created xsi:type="dcterms:W3CDTF">2021-05-06T13:33:04Z</dcterms:created>
  <dcterms:modified xsi:type="dcterms:W3CDTF">2021-09-22T16:36:14Z</dcterms:modified>
</cp:coreProperties>
</file>