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7"/>
  </p:handoutMasterIdLst>
  <p:sldIdLst>
    <p:sldId id="256" r:id="rId2"/>
    <p:sldId id="304" r:id="rId3"/>
    <p:sldId id="305" r:id="rId4"/>
    <p:sldId id="333" r:id="rId5"/>
    <p:sldId id="307" r:id="rId6"/>
    <p:sldId id="328" r:id="rId7"/>
    <p:sldId id="315" r:id="rId8"/>
    <p:sldId id="324" r:id="rId9"/>
    <p:sldId id="331" r:id="rId10"/>
    <p:sldId id="332" r:id="rId11"/>
    <p:sldId id="330" r:id="rId12"/>
    <p:sldId id="334" r:id="rId13"/>
    <p:sldId id="329" r:id="rId14"/>
    <p:sldId id="335" r:id="rId15"/>
    <p:sldId id="336" r:id="rId16"/>
  </p:sldIdLst>
  <p:sldSz cx="9144000" cy="6858000" type="screen4x3"/>
  <p:notesSz cx="6805613" cy="9944100"/>
  <p:defaultTextStyle>
    <a:defPPr>
      <a:defRPr lang="nl-NL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70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2" autoAdjust="0"/>
    <p:restoredTop sz="94660"/>
  </p:normalViewPr>
  <p:slideViewPr>
    <p:cSldViewPr snapToObjects="1">
      <p:cViewPr varScale="1">
        <p:scale>
          <a:sx n="62" d="100"/>
          <a:sy n="62" d="100"/>
        </p:scale>
        <p:origin x="11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8B1625C-99C9-45D2-8D91-64617332135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BBC6E58-615B-47AD-8D55-C710398CE03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7987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fld id="{73500053-1D30-47E3-9DB1-63E5AA02D925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B16B2B5D-B203-4757-8968-75C26793137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47988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6C8262B0-A182-4B53-880F-B8AB98CD838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44038"/>
            <a:ext cx="2947987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F7EE67-C14A-44E3-8B19-8FBFA3129B20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7600" y="990601"/>
            <a:ext cx="5181600" cy="18288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D70044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3200400"/>
            <a:ext cx="5181600" cy="24384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82B028-D889-4B7A-A482-3D677C0A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79581-631F-4CB7-B786-6825C3C8513C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25BE11-5EDF-4739-9B13-1B1B35EC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41F59F-7BC9-4860-8974-4EFD87CF0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4B404-4B63-423B-9B87-5F2BD660C11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06735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B6DAF98-0312-4F93-8446-2E326576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DA82-E2F8-44BE-821D-029546E6122F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2A1660-329E-4E84-8FB4-83A28ABA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5A82EA-5939-4D0F-B4C7-94273AB2E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5D6C5-984D-41CA-9D35-CBFFA6B373E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8797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B85B92-42D4-4413-A8EA-5BE7AC6D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99CD1-79B3-4981-B3B4-74FA64583A10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70898B4-4BA3-4ADA-9DB7-892E4C98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E4DC96-EBFD-453B-AD42-A43CF9F6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BBEF0-2F4E-484A-AA6C-23968E97A7D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7101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CCD9DD-8482-462B-A8E8-BFB6905D9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F8F0B-0774-4699-86FA-DBB9DA7F5E06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FA04D1-36C7-4A11-BAF4-DD9023A37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92AED03-EA8C-40D2-9D0A-AB0A17C57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5BE9A-44C1-4433-9AAF-C8709802196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86334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DC0EA1-661E-4EA8-8A22-CE66BDF3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B3ED6-7110-4E12-9066-4A9857CD1F96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B3CD42-5C9F-41B6-A4E9-8638A41E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77948D-5E44-4D63-AFF2-5C2BAD3C0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5BD30-2519-408F-BE30-11CDBAB9797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5207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18CE9C96-21A0-43A7-9699-1B4E4998E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88488-1EED-4FB5-8775-7BA61DCC4042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B75B2A38-50B0-43C8-84E1-DD40D28CD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F59CFB59-49D7-4BDF-A3AF-70D488A2A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6582C-B558-43BC-BA54-22E90EF0B5B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9177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EE347A55-727A-4A61-BFF0-709FBD1FE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1D19F-C148-48C9-BB70-027A03AB6815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38C887F8-8152-4287-8C0B-B0D0A4851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51B042B9-35DB-4AEB-A09E-AA12DB72F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25BF6-F2BE-4EA9-B1CE-1A63A58CF0E5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58769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D1EC6927-5C12-4CA8-9319-CAD795F5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29750-7213-48A4-9CCF-6847789533E7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1D7E49E6-0529-403F-B8CD-5F6A019FB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F2F57A2E-9786-4051-BA61-20945C446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E1D7A-F0E0-4EC8-958E-DD4752787ED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1480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D7F29B00-2BE5-4D91-9947-C6D4E88C0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34102-536C-4C74-87DA-128A623E666E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51378D5A-B192-49C5-8047-A9094E8AA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2BB23DA8-4DA4-400A-B865-A044FF49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53F5D-ED81-42F6-A3E4-6DFB82D93A4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09183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5F720A54-3DEA-49A4-9C61-725F91AF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0910F-57C6-4436-B6AF-F0F8E3CF12D7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FB8879E8-0036-4167-88B0-14D2A45A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5CE0FF71-0481-41E8-81CF-136F978BC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B4811-4F3C-4229-90A6-455F1E5AFB1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6199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E7B57C96-DDE0-492C-BE03-4F99770F5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1B3AD-D1E5-4404-8A7B-8418056343EE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3EC27F9E-2DD5-4512-8134-BAB7B2FFE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A0134377-C841-452A-8E2F-D3A8FF94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B32D5-6AE0-46D3-8B6E-E46514B4BDF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74355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E2728FFB-CC30-44DB-AFA5-56BDE04058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AD9EDD7A-4BDA-48DC-B7C3-EC8B59A416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33AA0A-E7E9-44DD-99C1-FA3643254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Verdana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7ABF9B6-69D1-4820-93A3-D9093D9BF43F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B16DA1-6A6D-4065-BF12-07E0A0EE6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Verdana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F0EA23-3253-4006-A727-04E7455E5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8D804C79-35DB-4C6A-9162-6E25D5405909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D70044"/>
          </a:solidFill>
          <a:latin typeface="Verdana"/>
          <a:ea typeface="ＭＳ Ｐゴシック" pitchFamily="-65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E4E0D90D-5BC0-4579-8E13-2EE0DD3E8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0" y="990600"/>
            <a:ext cx="5181600" cy="1828800"/>
          </a:xfrm>
        </p:spPr>
        <p:txBody>
          <a:bodyPr/>
          <a:lstStyle/>
          <a:p>
            <a:r>
              <a:rPr lang="nl-NL" altLang="nl-NL" sz="24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Steden en burgers in de Lage Landen, 1050-1302</a:t>
            </a:r>
            <a:endParaRPr lang="en-GB" altLang="nl-NL" sz="24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4099" name="Subtitle 3">
            <a:extLst>
              <a:ext uri="{FF2B5EF4-FFF2-40B4-BE49-F238E27FC236}">
                <a16:creationId xmlns:a16="http://schemas.microsoft.com/office/drawing/2014/main" id="{E9BED01A-AC8A-4008-ADA0-65A54319D8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nl-NL" altLang="nl-NL" dirty="0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Maarten Prak</a:t>
            </a:r>
          </a:p>
          <a:p>
            <a:pPr eaLnBrk="1" hangingPunct="1"/>
            <a:endParaRPr lang="nl-NL" altLang="nl-NL" dirty="0">
              <a:solidFill>
                <a:srgbClr val="898989"/>
              </a:solidFill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 eaLnBrk="1" hangingPunct="1"/>
            <a:r>
              <a:rPr lang="en-US" altLang="nl-NL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23 September 2021</a:t>
            </a:r>
            <a:endParaRPr lang="nl-NL" altLang="nl-NL" dirty="0">
              <a:solidFill>
                <a:srgbClr val="898989"/>
              </a:solidFill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B5BB69B9-608D-4CDA-A125-8B73ECB5A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Lage Landen</a:t>
            </a:r>
            <a:b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</a:br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ca. 1350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55AFB6FD-2204-46A9-921F-706B26B52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0"/>
            <a:ext cx="4760912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1">
            <a:extLst>
              <a:ext uri="{FF2B5EF4-FFF2-40B4-BE49-F238E27FC236}">
                <a16:creationId xmlns:a16="http://schemas.microsoft.com/office/drawing/2014/main" id="{FC21541B-9CC0-48A5-A6F0-19A4CA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675" y="5784850"/>
            <a:ext cx="1522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Wikiwand.com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24F5812B-6FA5-44A7-8705-6A5662A32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Stadsrechten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4339" name="Content Placeholder 1">
            <a:extLst>
              <a:ext uri="{FF2B5EF4-FFF2-40B4-BE49-F238E27FC236}">
                <a16:creationId xmlns:a16="http://schemas.microsoft.com/office/drawing/2014/main" id="{F512D582-B412-4C53-A6B5-46944E9E96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57338"/>
            <a:ext cx="3375025" cy="4525962"/>
          </a:xfrm>
        </p:spPr>
      </p:pic>
      <p:sp>
        <p:nvSpPr>
          <p:cNvPr id="14340" name="Content Placeholder 3">
            <a:extLst>
              <a:ext uri="{FF2B5EF4-FFF2-40B4-BE49-F238E27FC236}">
                <a16:creationId xmlns:a16="http://schemas.microsoft.com/office/drawing/2014/main" id="{5F5117CD-364C-4083-9520-E8053480DEA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Commune-coniuratio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Oudste: Hoei 1066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Golf 12e-13e eeuw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Eigen rechtspraak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Eigen bestuur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Fiscaliteit</a:t>
            </a:r>
            <a:endParaRPr lang="nl-NL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4341" name="TextBox 2">
            <a:extLst>
              <a:ext uri="{FF2B5EF4-FFF2-40B4-BE49-F238E27FC236}">
                <a16:creationId xmlns:a16="http://schemas.microsoft.com/office/drawing/2014/main" id="{A4938575-5C1E-4624-ABED-78EF61C38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775" y="5681663"/>
            <a:ext cx="302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Utrecht 1122 © Het Utrechts Archief</a:t>
            </a:r>
            <a:endParaRPr lang="nl-NL" altLang="nl-NL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19D42B8E-B649-41B2-875D-D16B190F4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Schepenbanken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5363" name="Content Placeholder 1">
            <a:extLst>
              <a:ext uri="{FF2B5EF4-FFF2-40B4-BE49-F238E27FC236}">
                <a16:creationId xmlns:a16="http://schemas.microsoft.com/office/drawing/2014/main" id="{FF931264-CE3A-494A-8093-A954365D95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138" y="1579563"/>
            <a:ext cx="2900362" cy="4349750"/>
          </a:xfrm>
        </p:spPr>
      </p:pic>
      <p:sp>
        <p:nvSpPr>
          <p:cNvPr id="15364" name="Content Placeholder 3">
            <a:extLst>
              <a:ext uri="{FF2B5EF4-FFF2-40B4-BE49-F238E27FC236}">
                <a16:creationId xmlns:a16="http://schemas.microsoft.com/office/drawing/2014/main" id="{9D523462-2695-4A21-995E-5847F0FF7C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Interne vrede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Burgers berechten elkaar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Rechtspraak &amp; bestuur = kern van stadsautonomie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Jaarlijks wisselende leden</a:t>
            </a:r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5365" name="TextBox 2">
            <a:extLst>
              <a:ext uri="{FF2B5EF4-FFF2-40B4-BE49-F238E27FC236}">
                <a16:creationId xmlns:a16="http://schemas.microsoft.com/office/drawing/2014/main" id="{70F9AD8B-8563-4CCC-A09A-413F91C4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25" y="5621338"/>
            <a:ext cx="2295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Schepenhuis Aalst, c.1225</a:t>
            </a:r>
            <a:endParaRPr lang="nl-NL" altLang="nl-NL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3F8E4ACA-3CA4-4C8D-A430-EECDAD04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Burgerschap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6387" name="Content Placeholder 3">
            <a:extLst>
              <a:ext uri="{FF2B5EF4-FFF2-40B4-BE49-F238E27FC236}">
                <a16:creationId xmlns:a16="http://schemas.microsoft.com/office/drawing/2014/main" id="{7AD9E6E6-E221-45BD-A25F-14F2C07FF8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97025"/>
            <a:ext cx="2890837" cy="4525963"/>
          </a:xfrm>
        </p:spPr>
      </p:pic>
      <p:sp>
        <p:nvSpPr>
          <p:cNvPr id="16388" name="Content Placeholder 2">
            <a:extLst>
              <a:ext uri="{FF2B5EF4-FFF2-40B4-BE49-F238E27FC236}">
                <a16:creationId xmlns:a16="http://schemas.microsoft.com/office/drawing/2014/main" id="{33245D88-D6EE-401E-8DA0-0C7993A692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Volberechtigde leden stadsgemeenschap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Door vererving, koop, schenking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Berechting door eigen schepenen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Stadsambten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Gildelidmaatschap</a:t>
            </a:r>
            <a:endParaRPr lang="nl-NL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6389" name="TextBox 4">
            <a:extLst>
              <a:ext uri="{FF2B5EF4-FFF2-40B4-BE49-F238E27FC236}">
                <a16:creationId xmlns:a16="http://schemas.microsoft.com/office/drawing/2014/main" id="{35961F56-5077-4954-80A6-19F36CD4B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075" y="5599113"/>
            <a:ext cx="3049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Lijst van poorterboeken Amsterdam,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nl-NL" sz="1400">
                <a:latin typeface="Arial" panose="020B0604020202020204" pitchFamily="34" charset="0"/>
              </a:rPr>
              <a:t>1753, Gemeentearchief A’dam</a:t>
            </a:r>
            <a:endParaRPr lang="nl-NL" altLang="nl-NL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8A8A41B6-BD26-4C89-A650-5B0EBD39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z="30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13. Opkomst van handel en ambacht</a:t>
            </a:r>
            <a:endParaRPr lang="nl-NL" altLang="nl-NL" sz="30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7411" name="Content Placeholder 1">
            <a:extLst>
              <a:ext uri="{FF2B5EF4-FFF2-40B4-BE49-F238E27FC236}">
                <a16:creationId xmlns:a16="http://schemas.microsoft.com/office/drawing/2014/main" id="{DF7F68A9-0A25-4B02-BB25-FAB528121B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85913"/>
            <a:ext cx="2982912" cy="4397375"/>
          </a:xfrm>
        </p:spPr>
      </p:pic>
      <p:sp>
        <p:nvSpPr>
          <p:cNvPr id="17412" name="Content Placeholder 2">
            <a:extLst>
              <a:ext uri="{FF2B5EF4-FFF2-40B4-BE49-F238E27FC236}">
                <a16:creationId xmlns:a16="http://schemas.microsoft.com/office/drawing/2014/main" id="{B6730D9D-D2E1-4BB7-AE05-D82F580D11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Herleving steden ca. 1000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Immigratie noodzaak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Regionale verzorgingsfunctie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Internationale handel secundair</a:t>
            </a:r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28608D4-F066-496F-9E41-E1BD035E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z="27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14. Opkomst burgerij en zelfstandigheid</a:t>
            </a:r>
            <a:endParaRPr lang="nl-NL" altLang="nl-NL" sz="27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8435" name="Content Placeholder 1">
            <a:extLst>
              <a:ext uri="{FF2B5EF4-FFF2-40B4-BE49-F238E27FC236}">
                <a16:creationId xmlns:a16="http://schemas.microsoft.com/office/drawing/2014/main" id="{AE28B1FE-4F33-4B7E-946F-7DD9F9E9A2A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00200"/>
            <a:ext cx="2952750" cy="4351338"/>
          </a:xfrm>
        </p:spPr>
      </p:pic>
      <p:sp>
        <p:nvSpPr>
          <p:cNvPr id="18436" name="Content Placeholder 2">
            <a:extLst>
              <a:ext uri="{FF2B5EF4-FFF2-40B4-BE49-F238E27FC236}">
                <a16:creationId xmlns:a16="http://schemas.microsoft.com/office/drawing/2014/main" id="{00537048-CFA7-4221-8B30-6B56CF940B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Burgerij = stad (≠ derde stand)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Kerk, burcht als stadskern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Stadscommunes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Stadsrecht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Schepenbank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Stadsburgers</a:t>
            </a:r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B362F7E-89A7-4E5A-AAAC-4C81DEF9C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Een klassiek beeld van de periode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E651B8C-8E51-409E-B898-DEF34B921ABF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1e </a:t>
            </a: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modernisering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:</a:t>
            </a:r>
          </a:p>
          <a:p>
            <a:pPr>
              <a:defRPr/>
            </a:pPr>
            <a:endParaRPr lang="en-US" altLang="nl-NL" sz="2400" b="1" dirty="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Kapitalisme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 in de </a:t>
            </a: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steden</a:t>
            </a:r>
            <a:endParaRPr lang="en-US" altLang="nl-NL" sz="2400" b="1" dirty="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>
              <a:defRPr/>
            </a:pPr>
            <a:endParaRPr lang="en-US" altLang="nl-NL" sz="2400" b="1" dirty="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Staatsvorming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 </a:t>
            </a: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aan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 de </a:t>
            </a: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vorstenhoven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 (</a:t>
            </a: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bureaucratie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)</a:t>
            </a:r>
          </a:p>
          <a:p>
            <a:pPr>
              <a:defRPr/>
            </a:pPr>
            <a:endParaRPr lang="en-US" altLang="nl-NL" sz="2400" b="1" dirty="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>
              <a:defRPr/>
            </a:pP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Derde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 stand </a:t>
            </a: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dient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 </a:t>
            </a: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zich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 aan!</a:t>
            </a:r>
          </a:p>
        </p:txBody>
      </p:sp>
      <p:pic>
        <p:nvPicPr>
          <p:cNvPr id="5124" name="Picture 2">
            <a:extLst>
              <a:ext uri="{FF2B5EF4-FFF2-40B4-BE49-F238E27FC236}">
                <a16:creationId xmlns:a16="http://schemas.microsoft.com/office/drawing/2014/main" id="{8D8CE5EC-9FF5-4D3E-89D9-A43BE7312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773238"/>
            <a:ext cx="49117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4">
            <a:extLst>
              <a:ext uri="{FF2B5EF4-FFF2-40B4-BE49-F238E27FC236}">
                <a16:creationId xmlns:a16="http://schemas.microsoft.com/office/drawing/2014/main" id="{B1B54848-0495-47EE-9EDD-E8B0C4FC4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nl-NL" sz="14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5126" name="TextBox 1">
            <a:extLst>
              <a:ext uri="{FF2B5EF4-FFF2-40B4-BE49-F238E27FC236}">
                <a16:creationId xmlns:a16="http://schemas.microsoft.com/office/drawing/2014/main" id="{B51FF26E-FED3-4D3B-BF48-1A40DD12A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0" y="5148263"/>
            <a:ext cx="1662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nl-NL" sz="1400">
                <a:latin typeface="Verdana" panose="020B0604030504040204" pitchFamily="34" charset="0"/>
              </a:rPr>
              <a:t>©Louvre, Parijs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B5D93B5E-C3F8-454F-9FB7-3BD85C3D2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Nieuwere zienswijze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7D20E7F-7E82-43C3-82EE-4059763AB2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Landelijke versus verstedelijkte regio’s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Agrarische versus commerciële economieën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Centraliserende versus verbrokkelde staatsvorming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3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Europees perspectief</a:t>
            </a:r>
            <a:endParaRPr lang="nl-NL" altLang="nl-NL" sz="23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6148" name="Content Placeholder 4">
            <a:extLst>
              <a:ext uri="{FF2B5EF4-FFF2-40B4-BE49-F238E27FC236}">
                <a16:creationId xmlns:a16="http://schemas.microsoft.com/office/drawing/2014/main" id="{2BFF97C2-087B-48EC-AC8F-45E81CB8C4A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784350"/>
            <a:ext cx="4229100" cy="3300413"/>
          </a:xfrm>
        </p:spPr>
      </p:pic>
      <p:sp>
        <p:nvSpPr>
          <p:cNvPr id="6149" name="TextBox 1">
            <a:extLst>
              <a:ext uri="{FF2B5EF4-FFF2-40B4-BE49-F238E27FC236}">
                <a16:creationId xmlns:a16="http://schemas.microsoft.com/office/drawing/2014/main" id="{2DA87434-62FC-442D-822B-130072879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143500"/>
            <a:ext cx="1633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nl-NL" sz="1400">
                <a:latin typeface="Verdana" panose="020B0604030504040204" pitchFamily="34" charset="0"/>
              </a:rPr>
              <a:t>© Arnold Platon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B464291A-9B5F-4D71-8A40-947D7CC8C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Vaste indeling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7171" name="Content Placeholder 3">
            <a:extLst>
              <a:ext uri="{FF2B5EF4-FFF2-40B4-BE49-F238E27FC236}">
                <a16:creationId xmlns:a16="http://schemas.microsoft.com/office/drawing/2014/main" id="{5E814E6F-EE7D-4BFE-906C-2B122E6F76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Urbanisatie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Economische context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Staatkundige context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Stadsbestuur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Burgerlijke organisaties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Kenmerkende aspecten</a:t>
            </a:r>
            <a:endParaRPr lang="nl-NL" altLang="nl-NL" sz="22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7172" name="Content Placeholder 5">
            <a:extLst>
              <a:ext uri="{FF2B5EF4-FFF2-40B4-BE49-F238E27FC236}">
                <a16:creationId xmlns:a16="http://schemas.microsoft.com/office/drawing/2014/main" id="{FB9903AE-0C7C-4024-A0B2-FCD985BF71C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00200"/>
            <a:ext cx="2740025" cy="420528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4">
            <a:extLst>
              <a:ext uri="{FF2B5EF4-FFF2-40B4-BE49-F238E27FC236}">
                <a16:creationId xmlns:a16="http://schemas.microsoft.com/office/drawing/2014/main" id="{5B0B19A1-63C7-4E4B-8144-D1A5F601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Verstedelijking &gt;1500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8195" name="Picture 5">
            <a:extLst>
              <a:ext uri="{FF2B5EF4-FFF2-40B4-BE49-F238E27FC236}">
                <a16:creationId xmlns:a16="http://schemas.microsoft.com/office/drawing/2014/main" id="{934B3D85-048D-4FDD-A611-EDE85B92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8763" cy="739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5390F7-A912-4C22-A4FB-6849B5E2278C}"/>
              </a:ext>
            </a:extLst>
          </p:cNvPr>
          <p:cNvCxnSpPr/>
          <p:nvPr/>
        </p:nvCxnSpPr>
        <p:spPr>
          <a:xfrm>
            <a:off x="152400" y="3716338"/>
            <a:ext cx="883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890DBB-F09F-484B-BFAE-687C4D4FE3C5}"/>
              </a:ext>
            </a:extLst>
          </p:cNvPr>
          <p:cNvCxnSpPr/>
          <p:nvPr/>
        </p:nvCxnSpPr>
        <p:spPr>
          <a:xfrm>
            <a:off x="152400" y="2781300"/>
            <a:ext cx="883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01E340-D5E3-482C-B31C-3711CB60342A}"/>
              </a:ext>
            </a:extLst>
          </p:cNvPr>
          <p:cNvCxnSpPr/>
          <p:nvPr/>
        </p:nvCxnSpPr>
        <p:spPr>
          <a:xfrm>
            <a:off x="152400" y="3500438"/>
            <a:ext cx="883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11FF5-97A9-4486-966B-7D4D6C2D964D}"/>
              </a:ext>
            </a:extLst>
          </p:cNvPr>
          <p:cNvCxnSpPr/>
          <p:nvPr/>
        </p:nvCxnSpPr>
        <p:spPr>
          <a:xfrm>
            <a:off x="152400" y="3284538"/>
            <a:ext cx="883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C48EF0-6A6E-49F1-809B-378F16D6EDB0}"/>
              </a:ext>
            </a:extLst>
          </p:cNvPr>
          <p:cNvCxnSpPr/>
          <p:nvPr/>
        </p:nvCxnSpPr>
        <p:spPr>
          <a:xfrm>
            <a:off x="152400" y="2565400"/>
            <a:ext cx="883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6DE4A0-457A-4617-922F-0929C5205D53}"/>
              </a:ext>
            </a:extLst>
          </p:cNvPr>
          <p:cNvCxnSpPr/>
          <p:nvPr/>
        </p:nvCxnSpPr>
        <p:spPr>
          <a:xfrm>
            <a:off x="152400" y="5516563"/>
            <a:ext cx="8839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98A0FD9B-37CB-4F68-ADFE-735AD7BD0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Steden Lage Landen 1100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9219" name="Content Placeholder 3">
            <a:extLst>
              <a:ext uri="{FF2B5EF4-FFF2-40B4-BE49-F238E27FC236}">
                <a16:creationId xmlns:a16="http://schemas.microsoft.com/office/drawing/2014/main" id="{F79494B6-871B-4D92-A6EB-2C8425EB50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Arras/Atrecht 13.000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Gent 8.000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Brugge 7.000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Hoei/Huy 5.000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Luik 5.000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Deventer 3.000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Maastricht 3.000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Utrecht 3.000</a:t>
            </a:r>
          </a:p>
        </p:txBody>
      </p:sp>
      <p:sp>
        <p:nvSpPr>
          <p:cNvPr id="9220" name="TextBox 3">
            <a:extLst>
              <a:ext uri="{FF2B5EF4-FFF2-40B4-BE49-F238E27FC236}">
                <a16:creationId xmlns:a16="http://schemas.microsoft.com/office/drawing/2014/main" id="{F355F264-0F02-4985-A87E-2F74CAE3A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72038"/>
            <a:ext cx="3927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Deventer ca. 1560 © beeldbank gem. Deventer</a:t>
            </a:r>
          </a:p>
        </p:txBody>
      </p:sp>
      <p:pic>
        <p:nvPicPr>
          <p:cNvPr id="9221" name="Content Placeholder 5">
            <a:extLst>
              <a:ext uri="{FF2B5EF4-FFF2-40B4-BE49-F238E27FC236}">
                <a16:creationId xmlns:a16="http://schemas.microsoft.com/office/drawing/2014/main" id="{EA5313FC-0A2D-4428-ABAB-471AAC6ECFD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0" y="1689100"/>
            <a:ext cx="4038600" cy="30654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F811EA88-922B-4F48-A18A-8B186F490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Groei van steden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0243" name="Picture 1">
            <a:extLst>
              <a:ext uri="{FF2B5EF4-FFF2-40B4-BE49-F238E27FC236}">
                <a16:creationId xmlns:a16="http://schemas.microsoft.com/office/drawing/2014/main" id="{FB6B16FB-2F46-4004-83CD-BC596CAC5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79538"/>
            <a:ext cx="4313237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>
            <a:extLst>
              <a:ext uri="{FF2B5EF4-FFF2-40B4-BE49-F238E27FC236}">
                <a16:creationId xmlns:a16="http://schemas.microsoft.com/office/drawing/2014/main" id="{392D406A-FD63-41DD-8F85-20ABB8DAB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9538"/>
            <a:ext cx="5359400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">
            <a:extLst>
              <a:ext uri="{FF2B5EF4-FFF2-40B4-BE49-F238E27FC236}">
                <a16:creationId xmlns:a16="http://schemas.microsoft.com/office/drawing/2014/main" id="{221FB0C1-F351-4DF9-8782-6BA761288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57813"/>
            <a:ext cx="511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nl-NL" sz="1400"/>
              <a:t>P. Brueghel de Oude © Metropolitan Museum of Art, New York</a:t>
            </a:r>
            <a:endParaRPr lang="nl-NL" altLang="nl-NL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DF9217DA-8AD2-45D9-999B-8B037CC07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z="30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Europese handel hoge middeleeuwen</a:t>
            </a:r>
            <a:endParaRPr lang="nl-NL" altLang="nl-NL" sz="30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A75B995C-E056-4A47-9C59-7218CAD6F9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Vlaanderen versus Italië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Veelal over land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Concrete (jaar)markten</a:t>
            </a:r>
          </a:p>
          <a:p>
            <a:endParaRPr lang="en-US" altLang="nl-NL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1268" name="Picture 6" descr="European Fairs and Trade Routes">
            <a:extLst>
              <a:ext uri="{FF2B5EF4-FFF2-40B4-BE49-F238E27FC236}">
                <a16:creationId xmlns:a16="http://schemas.microsoft.com/office/drawing/2014/main" id="{4833405B-1A5E-47A4-BFFF-AF1123DC735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417638"/>
            <a:ext cx="3600450" cy="4525962"/>
          </a:xfrm>
          <a:noFill/>
        </p:spPr>
      </p:pic>
      <p:sp>
        <p:nvSpPr>
          <p:cNvPr id="11269" name="TextBox 2">
            <a:extLst>
              <a:ext uri="{FF2B5EF4-FFF2-40B4-BE49-F238E27FC236}">
                <a16:creationId xmlns:a16="http://schemas.microsoft.com/office/drawing/2014/main" id="{2758FF44-E2B7-425B-A9D3-9724EB924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635625"/>
            <a:ext cx="1881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Pearson Education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86AE3C44-0F70-4F86-A5E6-C62A1C5C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Arras &amp; Champagne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2291" name="Content Placeholder 7">
            <a:extLst>
              <a:ext uri="{FF2B5EF4-FFF2-40B4-BE49-F238E27FC236}">
                <a16:creationId xmlns:a16="http://schemas.microsoft.com/office/drawing/2014/main" id="{A4EF8C44-1386-4548-A77B-A18B7BB9E15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1888" y="1597025"/>
            <a:ext cx="5014912" cy="3970338"/>
          </a:xfrm>
        </p:spPr>
      </p:pic>
      <p:pic>
        <p:nvPicPr>
          <p:cNvPr id="12292" name="Content Placeholder 6">
            <a:extLst>
              <a:ext uri="{FF2B5EF4-FFF2-40B4-BE49-F238E27FC236}">
                <a16:creationId xmlns:a16="http://schemas.microsoft.com/office/drawing/2014/main" id="{87CD1B55-CB88-407F-A68D-B597D63D53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5483225" cy="3970338"/>
          </a:xfrm>
        </p:spPr>
      </p:pic>
      <p:sp>
        <p:nvSpPr>
          <p:cNvPr id="9" name="Star: 5 Points 8">
            <a:extLst>
              <a:ext uri="{FF2B5EF4-FFF2-40B4-BE49-F238E27FC236}">
                <a16:creationId xmlns:a16="http://schemas.microsoft.com/office/drawing/2014/main" id="{A1758CAC-14A9-4675-A4BC-AAEF00D7A039}"/>
              </a:ext>
            </a:extLst>
          </p:cNvPr>
          <p:cNvSpPr/>
          <p:nvPr/>
        </p:nvSpPr>
        <p:spPr>
          <a:xfrm>
            <a:off x="6480175" y="1916113"/>
            <a:ext cx="215900" cy="144462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2294" name="TextBox 1">
            <a:extLst>
              <a:ext uri="{FF2B5EF4-FFF2-40B4-BE49-F238E27FC236}">
                <a16:creationId xmlns:a16="http://schemas.microsoft.com/office/drawing/2014/main" id="{BC5D67C2-4B06-4594-A297-5DC559243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5573713"/>
            <a:ext cx="244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>
                <a:solidFill>
                  <a:srgbClr val="000000"/>
                </a:solidFill>
              </a:rPr>
              <a:t>Arras ca. 1575 © C. Plantijn </a:t>
            </a:r>
          </a:p>
        </p:txBody>
      </p:sp>
      <p:sp>
        <p:nvSpPr>
          <p:cNvPr id="12295" name="TextBox 2">
            <a:extLst>
              <a:ext uri="{FF2B5EF4-FFF2-40B4-BE49-F238E27FC236}">
                <a16:creationId xmlns:a16="http://schemas.microsoft.com/office/drawing/2014/main" id="{87AFD573-4C3C-4E7C-A3D1-8604317FD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5599113"/>
            <a:ext cx="1341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Memim.com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U template02">
  <a:themeElements>
    <a:clrScheme name="Aangepast 3">
      <a:dk1>
        <a:sysClr val="windowText" lastClr="000000"/>
      </a:dk1>
      <a:lt1>
        <a:sysClr val="window" lastClr="FFFFFF"/>
      </a:lt1>
      <a:dk2>
        <a:srgbClr val="F4CE00"/>
      </a:dk2>
      <a:lt2>
        <a:srgbClr val="DC2E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279</Words>
  <Application>Microsoft Office PowerPoint</Application>
  <PresentationFormat>Diavoorstelling (4:3)</PresentationFormat>
  <Paragraphs>96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8" baseType="lpstr">
      <vt:lpstr>Arial</vt:lpstr>
      <vt:lpstr>Verdana</vt:lpstr>
      <vt:lpstr>UU template02</vt:lpstr>
      <vt:lpstr>Steden en burgers in de Lage Landen, 1050-1302</vt:lpstr>
      <vt:lpstr>Een klassiek beeld van de periode</vt:lpstr>
      <vt:lpstr>Nieuwere zienswijze</vt:lpstr>
      <vt:lpstr>Vaste indeling</vt:lpstr>
      <vt:lpstr>Verstedelijking &gt;1500</vt:lpstr>
      <vt:lpstr>Steden Lage Landen 1100</vt:lpstr>
      <vt:lpstr>Groei van steden</vt:lpstr>
      <vt:lpstr>Europese handel hoge middeleeuwen</vt:lpstr>
      <vt:lpstr>Arras &amp; Champagne</vt:lpstr>
      <vt:lpstr>Lage Landen ca. 1350</vt:lpstr>
      <vt:lpstr>Stadsrechten</vt:lpstr>
      <vt:lpstr>Schepenbanken</vt:lpstr>
      <vt:lpstr>Burgerschap</vt:lpstr>
      <vt:lpstr>13. Opkomst van handel en ambacht</vt:lpstr>
      <vt:lpstr>14. Opkomst burgerij en zelfstandigheid</vt:lpstr>
    </vt:vector>
  </TitlesOfParts>
  <Company>Utrecht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3</dc:title>
  <dc:creator>peele102</dc:creator>
  <cp:lastModifiedBy>Reessink, N.R.A. (Niels)</cp:lastModifiedBy>
  <cp:revision>195</cp:revision>
  <cp:lastPrinted>2018-12-03T07:28:01Z</cp:lastPrinted>
  <dcterms:created xsi:type="dcterms:W3CDTF">2010-03-31T10:28:15Z</dcterms:created>
  <dcterms:modified xsi:type="dcterms:W3CDTF">2021-08-30T12:42:02Z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PublishingExpirationDate">
    <vt:lpwstr/>
  </property>
  <property fmtid="{D5CDD505-2E9C-101B-9397-08002B2CF9AE}" pid="4" name="PublishingStartDate">
    <vt:lpwstr/>
  </property>
</Properties>
</file>