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1"/>
  </p:handoutMasterIdLst>
  <p:sldIdLst>
    <p:sldId id="256" r:id="rId2"/>
    <p:sldId id="328" r:id="rId3"/>
    <p:sldId id="330" r:id="rId4"/>
    <p:sldId id="329" r:id="rId5"/>
    <p:sldId id="341" r:id="rId6"/>
    <p:sldId id="338" r:id="rId7"/>
    <p:sldId id="324" r:id="rId8"/>
    <p:sldId id="311" r:id="rId9"/>
    <p:sldId id="312" r:id="rId10"/>
    <p:sldId id="331" r:id="rId11"/>
    <p:sldId id="332" r:id="rId12"/>
    <p:sldId id="333" r:id="rId13"/>
    <p:sldId id="339" r:id="rId14"/>
    <p:sldId id="318" r:id="rId15"/>
    <p:sldId id="340" r:id="rId16"/>
    <p:sldId id="334" r:id="rId17"/>
    <p:sldId id="335" r:id="rId18"/>
    <p:sldId id="336" r:id="rId19"/>
    <p:sldId id="323" r:id="rId20"/>
  </p:sldIdLst>
  <p:sldSz cx="9144000" cy="6858000" type="screen4x3"/>
  <p:notesSz cx="6805613" cy="9944100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0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Objects="1">
      <p:cViewPr varScale="1">
        <p:scale>
          <a:sx n="67" d="100"/>
          <a:sy n="67" d="100"/>
        </p:scale>
        <p:origin x="11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B5A61BC-A3C9-4AAF-8659-4D92081EB7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EA0FEA7-4BCC-4C82-83BE-7F5F7205DB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fld id="{CC93AE9A-F9BB-4955-A4D1-726F9F7B6AF9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149B37B6-97D1-495E-969E-32EBF94FC4D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47988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66777428-62BC-4541-B002-5FE1888C294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4038"/>
            <a:ext cx="29479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AD60EA0-BE78-419B-81D9-97CB0C4A8F7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7600" y="990601"/>
            <a:ext cx="5181600" cy="18288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D7004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3200400"/>
            <a:ext cx="5181600" cy="2438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D473D8-613C-4612-98E1-676724FA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922FD-9195-4D9A-824E-2F658800648A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9CF74C-7DD8-43C2-B19D-635F45D5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DA988-A446-499A-BD37-727756EA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BACF8-A2DD-480A-B92F-3850FA325B4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215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1A5CA8-7156-4079-BB56-67A70199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48B92-59C5-49ED-AE3B-913C6D5781A8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FAD141-728F-416A-A772-8D02AE05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A7CC68-B469-4C24-B490-F6C02F68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93FA8-9C19-4F58-A734-74123C02188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219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4B040C-64A1-4DAB-83BF-E2B4EA1D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7A89-4ED9-4095-9A74-B77E156604F2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0A83E0-78E9-4B3D-9A8D-8E3151BC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8CC7B7-A88A-4C19-93DA-464EED42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300F-2552-425E-82BC-3D0C4A9F31B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836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313E0A-76C3-4817-A6A5-38E40260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79DBC-7056-42E8-A827-774BA6C68AE3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C953C3-4D50-4DB0-B4E5-EC7CE238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F3299D-8E69-4B31-BD82-1202FCC0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30A5-ED87-4697-A8FE-AEBA0D7C61B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7975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2274EA-E47B-4F0C-B388-8339E070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2D43F-5AA8-4C87-A067-1AFC4D99903F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16D23-FEB6-43B8-83B7-E130F17A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BD9A1E-4D07-43A7-ABD4-2E7DBCEE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D685C-2CA0-43B0-93C8-B6C30D1311F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9995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95CE1A5-FFAD-47A9-9D4D-3DD75B93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F948-F06C-4CBA-B378-9B1F32ADA523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6CB132C-B4AC-456F-99DB-C86886B2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74C8E8B-FDBA-495A-A048-A528375E7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7835C-8C8E-402E-A256-5A75FC88C84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5847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92ACE002-EA86-4F32-AC26-A2E61D86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3889-58ED-44E3-B41E-15738F6FAC86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4CCE262B-FFF1-4077-96B5-5C6ADB53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80D5E833-7A66-49B4-8939-8C089D783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1A108-44DB-4486-8ED3-7859E5A8FF4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346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F09AB590-0183-450E-B023-984FD857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3D65-D57E-4C14-BA23-D7CD27341DC2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95661C46-FC14-4394-AD10-59FADB384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02C131E-2BB0-4727-BF79-6A82476B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4B39E-0D9A-4434-8C30-979D3C54837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42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85838EA5-8136-47BB-B961-ECAABB99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069A-328E-407B-9269-F4BC7367177F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6FD7574B-2F51-4F94-B0BE-167031E9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33B9E1D0-3486-4A16-85A3-4F0865E5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DD819-ACBC-4052-A223-26E23058613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8571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FF88301D-AAC1-428A-A4D5-2751B9FC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577BC-E5DF-40F6-A3D8-A9C5647E419C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0959D18F-7BA2-49E6-8E15-0AA6B2F2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08E28FF-98CB-4EAE-851F-42086B47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4167-48AA-4149-A0BC-1326BF9B0F1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1757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A585B577-02F6-4210-BD5B-7F092D835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60AA-D729-4B7D-8498-88B675B8CF23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B645270-DC1B-42C6-80CF-6D35F811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F4741BE-9AC6-4FA3-8D27-C46809E2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3CD51-D1AC-4AA4-B485-30A392D9624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8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06F0EA07-6CC5-47AD-8EC4-685E3A4C22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D64ED943-23DE-4A71-BD28-6FA465221D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9EF32A-E48A-4EB6-85D4-5BD63EBF8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Verdana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FC5C507-2D15-4043-B8FC-48761E38C67D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1B7EC5-547A-48A1-8ED5-11863C08B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Verdana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1DC10C-E987-41F1-A340-45654CA2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A664A2F-24FD-4FC9-8563-76D4179820B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D70044"/>
          </a:solidFill>
          <a:latin typeface="Verdana"/>
          <a:ea typeface="ＭＳ Ｐゴシック" pitchFamily="-65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462D7F84-2720-4EC3-919E-137B88642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990600"/>
            <a:ext cx="5181600" cy="1828800"/>
          </a:xfrm>
        </p:spPr>
        <p:txBody>
          <a:bodyPr/>
          <a:lstStyle/>
          <a:p>
            <a:r>
              <a:rPr lang="nl-NL" altLang="nl-NL" sz="24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Steden en burgers in de Lage Landen</a:t>
            </a:r>
            <a:br>
              <a:rPr lang="nl-NL" altLang="nl-NL" sz="24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</a:br>
            <a:r>
              <a:rPr lang="nl-NL" altLang="nl-NL" sz="24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dl. 2: 1302-1602</a:t>
            </a:r>
            <a:endParaRPr lang="en-GB" altLang="nl-NL" sz="24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4099" name="Subtitle 3">
            <a:extLst>
              <a:ext uri="{FF2B5EF4-FFF2-40B4-BE49-F238E27FC236}">
                <a16:creationId xmlns:a16="http://schemas.microsoft.com/office/drawing/2014/main" id="{7C320660-F9D0-4DC2-BBD2-58D5034C4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Maarten Prak</a:t>
            </a:r>
          </a:p>
          <a:p>
            <a:pPr eaLnBrk="1" hangingPunct="1"/>
            <a:endParaRPr lang="nl-NL" altLang="nl-NL" dirty="0">
              <a:solidFill>
                <a:srgbClr val="89898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 eaLnBrk="1" hangingPunct="1"/>
            <a:r>
              <a:rPr lang="en-US" altLang="nl-NL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23 September 2021 </a:t>
            </a:r>
            <a:endParaRPr lang="nl-NL" altLang="nl-NL" dirty="0">
              <a:solidFill>
                <a:srgbClr val="89898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>
            <a:extLst>
              <a:ext uri="{FF2B5EF4-FFF2-40B4-BE49-F238E27FC236}">
                <a16:creationId xmlns:a16="http://schemas.microsoft.com/office/drawing/2014/main" id="{B6B182C3-72F3-4EC0-B792-0300EBDE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Bourgondische NL’en, 1384-1477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3315" name="Content Placeholder 5">
            <a:extLst>
              <a:ext uri="{FF2B5EF4-FFF2-40B4-BE49-F238E27FC236}">
                <a16:creationId xmlns:a16="http://schemas.microsoft.com/office/drawing/2014/main" id="{3E697932-5848-4D4E-889B-F1F8B8B744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" y="1600200"/>
            <a:ext cx="4318000" cy="4276725"/>
          </a:xfrm>
        </p:spPr>
      </p:pic>
      <p:sp>
        <p:nvSpPr>
          <p:cNvPr id="13316" name="Content Placeholder 4">
            <a:extLst>
              <a:ext uri="{FF2B5EF4-FFF2-40B4-BE49-F238E27FC236}">
                <a16:creationId xmlns:a16="http://schemas.microsoft.com/office/drawing/2014/main" id="{AD5FD149-9EA7-44F4-A0D8-1F3AF2EBD7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1384 Vlaanderen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1396 Limburg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1406 Brabant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1429 Namen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1433 Henegouwen, Holland, Zeeland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1435 Picardië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1441 Luxemburg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000" b="1" i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1448: Staten-Generaal</a:t>
            </a:r>
          </a:p>
          <a:p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3317" name="TextBox 1">
            <a:extLst>
              <a:ext uri="{FF2B5EF4-FFF2-40B4-BE49-F238E27FC236}">
                <a16:creationId xmlns:a16="http://schemas.microsoft.com/office/drawing/2014/main" id="{8FD7D375-BE0D-41DD-8E70-FDCCC3D4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5827713"/>
            <a:ext cx="1490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Marcus Zanoli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2B1DC533-864B-42B3-8A39-274FC25E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Habsburgse NL’en, 1477-1568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4339" name="Content Placeholder 5">
            <a:extLst>
              <a:ext uri="{FF2B5EF4-FFF2-40B4-BE49-F238E27FC236}">
                <a16:creationId xmlns:a16="http://schemas.microsoft.com/office/drawing/2014/main" id="{73350F61-07AD-4D4A-A3A6-CBF82DF625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88" y="1600200"/>
            <a:ext cx="3451225" cy="4525963"/>
          </a:xfrm>
        </p:spPr>
      </p:pic>
      <p:sp>
        <p:nvSpPr>
          <p:cNvPr id="14340" name="Content Placeholder 3">
            <a:extLst>
              <a:ext uri="{FF2B5EF4-FFF2-40B4-BE49-F238E27FC236}">
                <a16:creationId xmlns:a16="http://schemas.microsoft.com/office/drawing/2014/main" id="{A6A456B1-A431-4637-AE73-706392EFB4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1498 Friesland, Groningen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1515 Groningen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1528 Utrecht, Overijssel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1543 Gelderland</a:t>
            </a:r>
          </a:p>
          <a:p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4341" name="TextBox 1">
            <a:extLst>
              <a:ext uri="{FF2B5EF4-FFF2-40B4-BE49-F238E27FC236}">
                <a16:creationId xmlns:a16="http://schemas.microsoft.com/office/drawing/2014/main" id="{AB7585B9-215B-4419-94F7-2426E1C13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867400"/>
            <a:ext cx="1571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Matrijs, Utrecht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17A9AE4-50AC-4337-98E5-A3CABB9E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Habsburgse staatsvorming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3A9EC1A-E4A8-447F-8FB2-4A69FEFEAA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16A71-0CE0-4BBB-BE8A-3AC6D55AF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 err="1"/>
              <a:t>Collaterale</a:t>
            </a:r>
            <a:r>
              <a:rPr lang="en-US" sz="2400" b="1" dirty="0"/>
              <a:t> </a:t>
            </a:r>
            <a:r>
              <a:rPr lang="en-US" sz="2400" b="1" dirty="0" err="1"/>
              <a:t>raden</a:t>
            </a:r>
            <a:r>
              <a:rPr lang="en-US" sz="2400" b="1" dirty="0"/>
              <a:t> 1531:</a:t>
            </a:r>
          </a:p>
          <a:p>
            <a:pPr>
              <a:defRPr/>
            </a:pPr>
            <a:r>
              <a:rPr lang="en-US" sz="2400" b="1" dirty="0" err="1"/>
              <a:t>Raad</a:t>
            </a:r>
            <a:r>
              <a:rPr lang="en-US" sz="2400" b="1" dirty="0"/>
              <a:t> van State</a:t>
            </a:r>
          </a:p>
          <a:p>
            <a:pPr>
              <a:defRPr/>
            </a:pPr>
            <a:r>
              <a:rPr lang="en-US" sz="2400" b="1" dirty="0" err="1"/>
              <a:t>Geheime</a:t>
            </a:r>
            <a:r>
              <a:rPr lang="en-US" sz="2400" b="1" dirty="0"/>
              <a:t> </a:t>
            </a:r>
            <a:r>
              <a:rPr lang="en-US" sz="2400" b="1" dirty="0" err="1"/>
              <a:t>Raad</a:t>
            </a:r>
            <a:endParaRPr lang="en-US" sz="2400" b="1" dirty="0"/>
          </a:p>
          <a:p>
            <a:pPr>
              <a:defRPr/>
            </a:pPr>
            <a:r>
              <a:rPr lang="en-US" sz="2400" b="1" dirty="0" err="1"/>
              <a:t>Raad</a:t>
            </a:r>
            <a:r>
              <a:rPr lang="en-US" sz="2400" b="1" dirty="0"/>
              <a:t> van </a:t>
            </a:r>
            <a:r>
              <a:rPr lang="en-US" sz="2400" b="1" dirty="0" err="1"/>
              <a:t>Financiën</a:t>
            </a:r>
            <a:endParaRPr lang="en-US" sz="2400" b="1" dirty="0"/>
          </a:p>
          <a:p>
            <a:pPr>
              <a:defRPr/>
            </a:pPr>
            <a:endParaRPr lang="en-US" sz="24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i="1" dirty="0"/>
              <a:t>1549: </a:t>
            </a:r>
            <a:r>
              <a:rPr lang="en-US" sz="2400" b="1" i="1" dirty="0" err="1"/>
              <a:t>Pragmatieke</a:t>
            </a:r>
            <a:r>
              <a:rPr lang="en-US" sz="2400" b="1" i="1" dirty="0"/>
              <a:t> </a:t>
            </a:r>
            <a:r>
              <a:rPr lang="en-US" sz="2400" b="1" i="1" dirty="0" err="1"/>
              <a:t>Sanctie</a:t>
            </a:r>
            <a:endParaRPr lang="nl-NL" sz="2400" b="1" i="1" dirty="0"/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1981C6FA-EB5E-4BE4-9D32-AC97400D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90675"/>
            <a:ext cx="42481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>
            <a:extLst>
              <a:ext uri="{FF2B5EF4-FFF2-40B4-BE49-F238E27FC236}">
                <a16:creationId xmlns:a16="http://schemas.microsoft.com/office/drawing/2014/main" id="{2D0C473D-A07F-4318-AAAF-5441201CC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5818188"/>
            <a:ext cx="2200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Walburg Pers, Zutphen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1C79D37-E582-449B-B648-7F708842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Stedelijke raden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6387" name="Content Placeholder 1">
            <a:extLst>
              <a:ext uri="{FF2B5EF4-FFF2-40B4-BE49-F238E27FC236}">
                <a16:creationId xmlns:a16="http://schemas.microsoft.com/office/drawing/2014/main" id="{0E0C2726-62EF-41F2-9404-3E33A29207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1700213"/>
            <a:ext cx="4038600" cy="3154362"/>
          </a:xfrm>
        </p:spPr>
      </p:pic>
      <p:sp>
        <p:nvSpPr>
          <p:cNvPr id="16388" name="Content Placeholder 3">
            <a:extLst>
              <a:ext uri="{FF2B5EF4-FFF2-40B4-BE49-F238E27FC236}">
                <a16:creationId xmlns:a16="http://schemas.microsoft.com/office/drawing/2014/main" id="{0B16570F-06A8-42CE-A016-CB22C787CF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Begin: afgetreden schepenen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Later: permanent college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Levenslang lid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Oost-Nederland: gerecht + gemeenslieden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6389" name="TextBox 2">
            <a:extLst>
              <a:ext uri="{FF2B5EF4-FFF2-40B4-BE49-F238E27FC236}">
                <a16:creationId xmlns:a16="http://schemas.microsoft.com/office/drawing/2014/main" id="{E029AF70-B6C7-4AE7-842F-DC7E66FFA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854575"/>
            <a:ext cx="367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Magistraat Deventer 1667, Gerard ter Borch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© Gemeente Deventer</a:t>
            </a:r>
            <a:endParaRPr lang="nl-NL" altLang="nl-NL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315B16C-E6EF-463E-8DD8-CD0B88870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Steden en vorsten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F77A3-C1E9-46B5-8061-7E81FF1086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 err="1"/>
              <a:t>Gentse</a:t>
            </a:r>
            <a:r>
              <a:rPr lang="en-US" sz="2400" b="1" dirty="0"/>
              <a:t> </a:t>
            </a:r>
            <a:r>
              <a:rPr lang="en-US" sz="2400" b="1" dirty="0" err="1"/>
              <a:t>opstanden</a:t>
            </a:r>
            <a:endParaRPr lang="en-US" sz="2400" b="1" dirty="0"/>
          </a:p>
          <a:p>
            <a:pPr>
              <a:defRPr/>
            </a:pPr>
            <a:r>
              <a:rPr lang="en-US" sz="2400" b="1" dirty="0" err="1"/>
              <a:t>Guldensporenslag</a:t>
            </a:r>
            <a:r>
              <a:rPr lang="en-US" sz="2400" b="1" dirty="0"/>
              <a:t> 1302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1401 – 1404 – 1406 1411 – 1414 – 1423 1437 – 1440 – 1479 1482 – 1540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 err="1"/>
              <a:t>Calvinistische</a:t>
            </a:r>
            <a:r>
              <a:rPr lang="en-US" sz="2400" b="1" dirty="0"/>
              <a:t> </a:t>
            </a:r>
            <a:r>
              <a:rPr lang="en-US" sz="2400" b="1" dirty="0" err="1"/>
              <a:t>republiek</a:t>
            </a:r>
            <a:r>
              <a:rPr lang="en-US" sz="2400" b="1" dirty="0"/>
              <a:t> 1578-84</a:t>
            </a:r>
            <a:endParaRPr lang="nl-NL" sz="2400" b="1" dirty="0"/>
          </a:p>
        </p:txBody>
      </p:sp>
      <p:pic>
        <p:nvPicPr>
          <p:cNvPr id="17412" name="Content Placeholder 4">
            <a:extLst>
              <a:ext uri="{FF2B5EF4-FFF2-40B4-BE49-F238E27FC236}">
                <a16:creationId xmlns:a16="http://schemas.microsoft.com/office/drawing/2014/main" id="{DFD74A37-29E6-490A-BA9A-F21D15470E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4463" y="1600200"/>
            <a:ext cx="2732087" cy="4284663"/>
          </a:xfrm>
        </p:spPr>
      </p:pic>
      <p:sp>
        <p:nvSpPr>
          <p:cNvPr id="17413" name="TextBox 1">
            <a:extLst>
              <a:ext uri="{FF2B5EF4-FFF2-40B4-BE49-F238E27FC236}">
                <a16:creationId xmlns:a16="http://schemas.microsoft.com/office/drawing/2014/main" id="{E620B4D5-6CD5-4C1E-9053-816122AF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824538"/>
            <a:ext cx="1639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kathedraal Gent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966C186-0E72-4272-8E12-83CD275C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Gilden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8435" name="Content Placeholder 3">
            <a:extLst>
              <a:ext uri="{FF2B5EF4-FFF2-40B4-BE49-F238E27FC236}">
                <a16:creationId xmlns:a16="http://schemas.microsoft.com/office/drawing/2014/main" id="{043B1F59-646F-495A-8B5B-EC36B8522B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Koopmans- en ambachtsgilden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Regulering bedrijfstak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Opleiding (leerlingwezen)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Patroonheilige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Solidariteit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Burgerschap vereist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3046E317-8760-4C6C-AF77-69A1BD6F51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" y="1700213"/>
            <a:ext cx="3205163" cy="3965575"/>
          </a:xfrm>
          <a:noFill/>
        </p:spPr>
      </p:pic>
      <p:sp>
        <p:nvSpPr>
          <p:cNvPr id="18437" name="TextBox 2">
            <a:extLst>
              <a:ext uri="{FF2B5EF4-FFF2-40B4-BE49-F238E27FC236}">
                <a16:creationId xmlns:a16="http://schemas.microsoft.com/office/drawing/2014/main" id="{476E1393-4956-41FA-BE29-56B9FEE13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26100"/>
            <a:ext cx="375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1400"/>
              <a:t>Rogier van der Weyden, H. Lucas schildert</a:t>
            </a:r>
          </a:p>
          <a:p>
            <a:r>
              <a:rPr lang="en-US" altLang="nl-NL" sz="1400"/>
              <a:t>de Madonna, © Museum of Fine Arts, Boston</a:t>
            </a:r>
            <a:endParaRPr lang="nl-NL" altLang="nl-NL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3087586-0D11-4B7C-8CC9-441E3500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28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14. Opkomst burgerij, autonome steden</a:t>
            </a:r>
            <a:endParaRPr lang="nl-NL" altLang="nl-NL" sz="28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9459" name="Content Placeholder 1">
            <a:extLst>
              <a:ext uri="{FF2B5EF4-FFF2-40B4-BE49-F238E27FC236}">
                <a16:creationId xmlns:a16="http://schemas.microsoft.com/office/drawing/2014/main" id="{55F0C430-D627-463B-BBBF-B92C6D787D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88" y="1600200"/>
            <a:ext cx="2951162" cy="4349750"/>
          </a:xfrm>
        </p:spPr>
      </p:pic>
      <p:sp>
        <p:nvSpPr>
          <p:cNvPr id="19460" name="Content Placeholder 3">
            <a:extLst>
              <a:ext uri="{FF2B5EF4-FFF2-40B4-BE49-F238E27FC236}">
                <a16:creationId xmlns:a16="http://schemas.microsoft.com/office/drawing/2014/main" id="{90C72140-605A-4842-A4E2-8220CF4813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Uitbreiding stadsrechten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Formalisering bestuursinstellingen</a:t>
            </a:r>
          </a:p>
          <a:p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B92C265-1324-4137-92B4-6C4CCC2C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17. Staatsvorming en centralisatie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20483" name="Content Placeholder 1">
            <a:extLst>
              <a:ext uri="{FF2B5EF4-FFF2-40B4-BE49-F238E27FC236}">
                <a16:creationId xmlns:a16="http://schemas.microsoft.com/office/drawing/2014/main" id="{A070EE3F-D6C2-408F-B71F-44A48F3B2A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88" y="1600200"/>
            <a:ext cx="2927350" cy="4313238"/>
          </a:xfrm>
        </p:spPr>
      </p:pic>
      <p:sp>
        <p:nvSpPr>
          <p:cNvPr id="20484" name="Content Placeholder 3">
            <a:extLst>
              <a:ext uri="{FF2B5EF4-FFF2-40B4-BE49-F238E27FC236}">
                <a16:creationId xmlns:a16="http://schemas.microsoft.com/office/drawing/2014/main" id="{2431E876-9C19-4731-8EE4-DFA910ECE5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Geleidelijke integratie in Zuiden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Noord-NL pas laat ingevoegd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Vanaf 1531: meer bestuurlijke integratie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2F16906B-AA82-432B-A774-98B9EB87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21. Reformatie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21507" name="Content Placeholder 1">
            <a:extLst>
              <a:ext uri="{FF2B5EF4-FFF2-40B4-BE49-F238E27FC236}">
                <a16:creationId xmlns:a16="http://schemas.microsoft.com/office/drawing/2014/main" id="{AC3CB5B9-D22D-43A1-8B09-F4E5EB376F9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00200"/>
            <a:ext cx="2951162" cy="4349750"/>
          </a:xfrm>
        </p:spPr>
      </p:pic>
      <p:sp>
        <p:nvSpPr>
          <p:cNvPr id="21508" name="Content Placeholder 3">
            <a:extLst>
              <a:ext uri="{FF2B5EF4-FFF2-40B4-BE49-F238E27FC236}">
                <a16:creationId xmlns:a16="http://schemas.microsoft.com/office/drawing/2014/main" id="{0166CF1A-6F3E-44ED-99ED-F4B8CACD2F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Tegelijk met Noord-NL’se invoeging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Tegelijk met centralisatie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Populair in steden, maar minderheid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Reactie overheid geeft kettingreactie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36B06EE-0EED-4C82-918E-9013B94D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22. Nederlandse Opstand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51027CB1-BA65-405F-8138-E43AE958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04963"/>
            <a:ext cx="2947987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A909158D-CA57-4ED6-818D-011D4353838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nl-NL" sz="18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0E3CE2C4-AE3A-43CC-9CBA-0BC2E6F39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Politiek protest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Tegen centralisatie &amp; religiepolitiek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Gedragen door steden en gewesten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Protest populairder dan protestantisme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Eigen staat; steden aan het roer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0440169D-6343-4D9B-A217-27D53BDA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Guldensporenslag – VOC?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5123" name="Picture 2" descr="Image result for voc">
            <a:extLst>
              <a:ext uri="{FF2B5EF4-FFF2-40B4-BE49-F238E27FC236}">
                <a16:creationId xmlns:a16="http://schemas.microsoft.com/office/drawing/2014/main" id="{61AC3DD2-DB36-446C-A3DD-B3198221C3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7350" y="1600200"/>
            <a:ext cx="5127625" cy="3844925"/>
          </a:xfrm>
        </p:spPr>
      </p:pic>
      <p:pic>
        <p:nvPicPr>
          <p:cNvPr id="5124" name="Content Placeholder 9">
            <a:extLst>
              <a:ext uri="{FF2B5EF4-FFF2-40B4-BE49-F238E27FC236}">
                <a16:creationId xmlns:a16="http://schemas.microsoft.com/office/drawing/2014/main" id="{266AA6A9-4182-445D-AEB3-79C1EB9498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65525" y="1600200"/>
            <a:ext cx="7934325" cy="3844925"/>
          </a:xfrm>
        </p:spPr>
      </p:pic>
      <p:sp>
        <p:nvSpPr>
          <p:cNvPr id="5125" name="TextBox 1">
            <a:extLst>
              <a:ext uri="{FF2B5EF4-FFF2-40B4-BE49-F238E27FC236}">
                <a16:creationId xmlns:a16="http://schemas.microsoft.com/office/drawing/2014/main" id="{84595D79-C018-466E-B181-FF2256E0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7825"/>
            <a:ext cx="2020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Wikimedia commons</a:t>
            </a:r>
          </a:p>
        </p:txBody>
      </p:sp>
      <p:sp>
        <p:nvSpPr>
          <p:cNvPr id="5126" name="TextBox 2">
            <a:extLst>
              <a:ext uri="{FF2B5EF4-FFF2-40B4-BE49-F238E27FC236}">
                <a16:creationId xmlns:a16="http://schemas.microsoft.com/office/drawing/2014/main" id="{E943CD77-14CB-4AC1-862B-9144E5076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5457825"/>
            <a:ext cx="186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Indonesiaexpat.biz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EC65E5F8-35F1-4C22-9724-289A7A3E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0F2F18-1E95-47EA-8FA1-D582E3D163D8}"/>
              </a:ext>
            </a:extLst>
          </p:cNvPr>
          <p:cNvCxnSpPr>
            <a:cxnSpLocks/>
          </p:cNvCxnSpPr>
          <p:nvPr/>
        </p:nvCxnSpPr>
        <p:spPr>
          <a:xfrm>
            <a:off x="1331913" y="5732463"/>
            <a:ext cx="4176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67524C20-A945-4660-B189-6650D8EF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788" y="0"/>
            <a:ext cx="13393738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29DBA5-B2E6-4ACF-BA77-34A7E666089F}"/>
              </a:ext>
            </a:extLst>
          </p:cNvPr>
          <p:cNvCxnSpPr>
            <a:cxnSpLocks/>
          </p:cNvCxnSpPr>
          <p:nvPr/>
        </p:nvCxnSpPr>
        <p:spPr>
          <a:xfrm>
            <a:off x="6443663" y="1989138"/>
            <a:ext cx="43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3F79BD-2301-4263-BCE5-B1CCF8F0C433}"/>
              </a:ext>
            </a:extLst>
          </p:cNvPr>
          <p:cNvCxnSpPr>
            <a:cxnSpLocks/>
          </p:cNvCxnSpPr>
          <p:nvPr/>
        </p:nvCxnSpPr>
        <p:spPr>
          <a:xfrm>
            <a:off x="7740650" y="1989138"/>
            <a:ext cx="7191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093B12-A554-4250-AF45-1987BCAAD697}"/>
              </a:ext>
            </a:extLst>
          </p:cNvPr>
          <p:cNvCxnSpPr>
            <a:cxnSpLocks/>
          </p:cNvCxnSpPr>
          <p:nvPr/>
        </p:nvCxnSpPr>
        <p:spPr>
          <a:xfrm flipV="1">
            <a:off x="7164388" y="2097088"/>
            <a:ext cx="5540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139154-E58B-4A98-BDC7-2E2A2E299E31}"/>
              </a:ext>
            </a:extLst>
          </p:cNvPr>
          <p:cNvCxnSpPr>
            <a:cxnSpLocks/>
          </p:cNvCxnSpPr>
          <p:nvPr/>
        </p:nvCxnSpPr>
        <p:spPr>
          <a:xfrm>
            <a:off x="4067175" y="2205038"/>
            <a:ext cx="576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941965-2B57-4CA2-8249-510115BC72FD}"/>
              </a:ext>
            </a:extLst>
          </p:cNvPr>
          <p:cNvCxnSpPr>
            <a:cxnSpLocks/>
          </p:cNvCxnSpPr>
          <p:nvPr/>
        </p:nvCxnSpPr>
        <p:spPr>
          <a:xfrm>
            <a:off x="5076825" y="2097088"/>
            <a:ext cx="86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7386393-AC35-488A-834E-CA7AFEE1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Vaste indeling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8195" name="Content Placeholder 3">
            <a:extLst>
              <a:ext uri="{FF2B5EF4-FFF2-40B4-BE49-F238E27FC236}">
                <a16:creationId xmlns:a16="http://schemas.microsoft.com/office/drawing/2014/main" id="{A1D1C394-ED94-4BFC-8997-AD990D0B51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Urbanisatie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Economische context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Staatkundige context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Stadsbestuur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Burgerlijke organisaties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Kenmerkende aspecten</a:t>
            </a:r>
            <a:endParaRPr lang="nl-NL" altLang="nl-NL" sz="22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8196" name="Content Placeholder 5">
            <a:extLst>
              <a:ext uri="{FF2B5EF4-FFF2-40B4-BE49-F238E27FC236}">
                <a16:creationId xmlns:a16="http://schemas.microsoft.com/office/drawing/2014/main" id="{9FF49174-407E-4743-9695-583EA82C32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00200"/>
            <a:ext cx="2740025" cy="420528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B6B7FF1-E4FC-49C6-AD83-EC781995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Stedelijke bevolkingen 1500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E180-7929-4A6F-B6AD-0A78D766F5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Antwerpen</a:t>
            </a:r>
            <a:r>
              <a:rPr lang="en-US" sz="2400" b="1" dirty="0"/>
              <a:t> 40.000</a:t>
            </a:r>
          </a:p>
          <a:p>
            <a:pPr>
              <a:defRPr/>
            </a:pPr>
            <a:r>
              <a:rPr lang="en-US" sz="2400" b="1" dirty="0"/>
              <a:t>Gent 40.000</a:t>
            </a:r>
          </a:p>
          <a:p>
            <a:pPr>
              <a:defRPr/>
            </a:pPr>
            <a:r>
              <a:rPr lang="en-US" sz="2400" b="1" dirty="0"/>
              <a:t>Brussel 35.000</a:t>
            </a:r>
          </a:p>
          <a:p>
            <a:pPr>
              <a:defRPr/>
            </a:pPr>
            <a:r>
              <a:rPr lang="en-US" sz="2400" b="1" dirty="0" err="1"/>
              <a:t>Brugge</a:t>
            </a:r>
            <a:r>
              <a:rPr lang="en-US" sz="2400" b="1" dirty="0"/>
              <a:t> 30.000</a:t>
            </a:r>
          </a:p>
          <a:p>
            <a:pPr>
              <a:defRPr/>
            </a:pPr>
            <a:r>
              <a:rPr lang="en-US" sz="2400" b="1" dirty="0" err="1"/>
              <a:t>Doornik</a:t>
            </a:r>
            <a:r>
              <a:rPr lang="en-US" sz="2400" b="1" dirty="0"/>
              <a:t> 25.000</a:t>
            </a:r>
          </a:p>
          <a:p>
            <a:pPr>
              <a:defRPr/>
            </a:pPr>
            <a:r>
              <a:rPr lang="en-US" sz="2400" b="1" dirty="0" err="1"/>
              <a:t>Mechelen</a:t>
            </a:r>
            <a:r>
              <a:rPr lang="en-US" sz="2400" b="1" dirty="0"/>
              <a:t> 25.000</a:t>
            </a:r>
          </a:p>
          <a:p>
            <a:pPr>
              <a:defRPr/>
            </a:pPr>
            <a:r>
              <a:rPr lang="en-US" sz="2400" b="1" dirty="0" err="1"/>
              <a:t>Rijssel</a:t>
            </a:r>
            <a:r>
              <a:rPr lang="en-US" sz="2400" b="1" dirty="0"/>
              <a:t> 25.000</a:t>
            </a:r>
          </a:p>
          <a:p>
            <a:pPr>
              <a:defRPr/>
            </a:pPr>
            <a:r>
              <a:rPr lang="en-US" sz="2400" b="1" dirty="0" err="1"/>
              <a:t>Luik</a:t>
            </a:r>
            <a:r>
              <a:rPr lang="en-US" sz="2400" b="1" dirty="0"/>
              <a:t> 20.000</a:t>
            </a:r>
          </a:p>
          <a:p>
            <a:pPr>
              <a:defRPr/>
            </a:pPr>
            <a:r>
              <a:rPr lang="en-US" sz="2400" b="1" dirty="0"/>
              <a:t>Leuven 17.000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sz="2400" b="1" dirty="0"/>
          </a:p>
        </p:txBody>
      </p:sp>
      <p:sp>
        <p:nvSpPr>
          <p:cNvPr id="9220" name="Content Placeholder 3">
            <a:extLst>
              <a:ext uri="{FF2B5EF4-FFF2-40B4-BE49-F238E27FC236}">
                <a16:creationId xmlns:a16="http://schemas.microsoft.com/office/drawing/2014/main" id="{4DC8336E-821C-4D73-8156-917332EB37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Utrecht 20.000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Amsterdam 14.000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Delft 14.000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Groningen 14.000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Leiden 14.000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Nijmegen 12.000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Gouda 11.000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Den Bosch 16.000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Maastricht 10.000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B9C835D-A32A-45FC-91FC-E5627D4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31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Europese handel late middeleeuwen</a:t>
            </a:r>
            <a:endParaRPr lang="nl-NL" altLang="nl-NL" sz="31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6E9CEA5F-A2BE-4F49-A40B-EBEE2AC733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600200"/>
            <a:ext cx="3308350" cy="4525963"/>
          </a:xfrm>
        </p:spPr>
      </p:pic>
      <p:sp>
        <p:nvSpPr>
          <p:cNvPr id="10244" name="Content Placeholder 2">
            <a:extLst>
              <a:ext uri="{FF2B5EF4-FFF2-40B4-BE49-F238E27FC236}">
                <a16:creationId xmlns:a16="http://schemas.microsoft.com/office/drawing/2014/main" id="{259552FA-6F19-4F0A-BBC3-F767B14D78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Vlaanderen vs. Italië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Meer over zee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Toenemend volume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Hanze - Vlaanderen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Buiten Europa: ‘ontdekkingen’</a:t>
            </a:r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86E0D6DC-4135-4A86-96C2-21A75642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5838825"/>
            <a:ext cx="267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mblogthumb4.phinf.naver.net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55D4BD6-270A-4C6C-979E-C5B136EF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30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Brugge, 14-15e eeuw, 45.000 inw.</a:t>
            </a:r>
            <a:endParaRPr lang="nl-NL" altLang="nl-NL" sz="30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FBA1377C-DB1E-4CB9-9018-330D75C720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Engelse wolstapel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Vlaamse lakens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Buitenpost Hanze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Italiaanse contacten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kapitaalmarkt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1268" name="Content Placeholder 4">
            <a:extLst>
              <a:ext uri="{FF2B5EF4-FFF2-40B4-BE49-F238E27FC236}">
                <a16:creationId xmlns:a16="http://schemas.microsoft.com/office/drawing/2014/main" id="{7F2B3005-6C8B-49E9-8E3C-48032D234F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9588" y="1700213"/>
            <a:ext cx="4679950" cy="3241675"/>
          </a:xfrm>
        </p:spPr>
      </p:pic>
      <p:sp>
        <p:nvSpPr>
          <p:cNvPr id="11269" name="TextBox 1">
            <a:extLst>
              <a:ext uri="{FF2B5EF4-FFF2-40B4-BE49-F238E27FC236}">
                <a16:creationId xmlns:a16="http://schemas.microsoft.com/office/drawing/2014/main" id="{9313833A-9583-40E9-A03C-2C2D2FB9A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4941888"/>
            <a:ext cx="28956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Hebrew University of Jerusalem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B1A6766-9BD8-42F8-AD4F-75B201E7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30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Antwerpen, 16e eeuw, 80.000 inw</a:t>
            </a:r>
            <a:endParaRPr lang="nl-NL" altLang="nl-NL" sz="30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F381C17-C1C2-4DA7-9A1D-DA3CE3B54E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Jaarmarkten voor Duits achterland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Engelse wolstapel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Aziatische specerijen, via Portugezen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kapitaalmarkt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2292" name="Content Placeholder 1">
            <a:extLst>
              <a:ext uri="{FF2B5EF4-FFF2-40B4-BE49-F238E27FC236}">
                <a16:creationId xmlns:a16="http://schemas.microsoft.com/office/drawing/2014/main" id="{7E535557-1BF3-47BF-BEF9-3F1EF24A88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773238"/>
            <a:ext cx="4835525" cy="3527425"/>
          </a:xfrm>
        </p:spPr>
      </p:pic>
      <p:sp>
        <p:nvSpPr>
          <p:cNvPr id="12293" name="TextBox 4">
            <a:extLst>
              <a:ext uri="{FF2B5EF4-FFF2-40B4-BE49-F238E27FC236}">
                <a16:creationId xmlns:a16="http://schemas.microsoft.com/office/drawing/2014/main" id="{CF9EF556-D5EA-46F9-9567-C9953925D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300663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Hebrew University of Jerusalem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U template02">
  <a:themeElements>
    <a:clrScheme name="Aangepast 3">
      <a:dk1>
        <a:sysClr val="windowText" lastClr="000000"/>
      </a:dk1>
      <a:lt1>
        <a:sysClr val="window" lastClr="FFFFFF"/>
      </a:lt1>
      <a:dk2>
        <a:srgbClr val="F4CE00"/>
      </a:dk2>
      <a:lt2>
        <a:srgbClr val="DC2E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395</Words>
  <Application>Microsoft Office PowerPoint</Application>
  <PresentationFormat>Diavoorstelling (4:3)</PresentationFormat>
  <Paragraphs>136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Verdana</vt:lpstr>
      <vt:lpstr>UU template02</vt:lpstr>
      <vt:lpstr>Steden en burgers in de Lage Landen dl. 2: 1302-1602</vt:lpstr>
      <vt:lpstr>Guldensporenslag – VOC?</vt:lpstr>
      <vt:lpstr>PowerPoint-presentatie</vt:lpstr>
      <vt:lpstr>PowerPoint-presentatie</vt:lpstr>
      <vt:lpstr>Vaste indeling</vt:lpstr>
      <vt:lpstr>Stedelijke bevolkingen 1500</vt:lpstr>
      <vt:lpstr>Europese handel late middeleeuwen</vt:lpstr>
      <vt:lpstr>Brugge, 14-15e eeuw, 45.000 inw.</vt:lpstr>
      <vt:lpstr>Antwerpen, 16e eeuw, 80.000 inw</vt:lpstr>
      <vt:lpstr>Bourgondische NL’en, 1384-1477</vt:lpstr>
      <vt:lpstr>Habsburgse NL’en, 1477-1568</vt:lpstr>
      <vt:lpstr>Habsburgse staatsvorming</vt:lpstr>
      <vt:lpstr>Stedelijke raden</vt:lpstr>
      <vt:lpstr>Steden en vorsten</vt:lpstr>
      <vt:lpstr>Gilden</vt:lpstr>
      <vt:lpstr>14. Opkomst burgerij, autonome steden</vt:lpstr>
      <vt:lpstr>17. Staatsvorming en centralisatie</vt:lpstr>
      <vt:lpstr>21. Reformatie</vt:lpstr>
      <vt:lpstr>22. Nederlandse Opstand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3</dc:title>
  <dc:creator>peele102</dc:creator>
  <cp:lastModifiedBy>Reessink, N.R.A. (Niels)</cp:lastModifiedBy>
  <cp:revision>204</cp:revision>
  <cp:lastPrinted>2018-12-03T07:28:01Z</cp:lastPrinted>
  <dcterms:created xsi:type="dcterms:W3CDTF">2010-03-31T10:28:15Z</dcterms:created>
  <dcterms:modified xsi:type="dcterms:W3CDTF">2021-08-30T12:43:23Z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