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handoutMasterIdLst>
    <p:handoutMasterId r:id="rId22"/>
  </p:handoutMasterIdLst>
  <p:sldIdLst>
    <p:sldId id="256" r:id="rId5"/>
    <p:sldId id="328" r:id="rId6"/>
    <p:sldId id="333" r:id="rId7"/>
    <p:sldId id="378" r:id="rId8"/>
    <p:sldId id="314" r:id="rId9"/>
    <p:sldId id="313" r:id="rId10"/>
    <p:sldId id="326" r:id="rId11"/>
    <p:sldId id="308" r:id="rId12"/>
    <p:sldId id="316" r:id="rId13"/>
    <p:sldId id="317" r:id="rId14"/>
    <p:sldId id="320" r:id="rId15"/>
    <p:sldId id="380" r:id="rId16"/>
    <p:sldId id="321" r:id="rId17"/>
    <p:sldId id="322" r:id="rId18"/>
    <p:sldId id="379" r:id="rId19"/>
    <p:sldId id="305" r:id="rId20"/>
    <p:sldId id="382" r:id="rId21"/>
  </p:sldIdLst>
  <p:sldSz cx="9144000" cy="6858000" type="screen4x3"/>
  <p:notesSz cx="6805613" cy="9944100"/>
  <p:defaultTextStyle>
    <a:defPPr>
      <a:defRPr lang="nl-NL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D700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82" autoAdjust="0"/>
    <p:restoredTop sz="94660"/>
  </p:normalViewPr>
  <p:slideViewPr>
    <p:cSldViewPr snapToObjects="1">
      <p:cViewPr varScale="1">
        <p:scale>
          <a:sx n="62" d="100"/>
          <a:sy n="62" d="100"/>
        </p:scale>
        <p:origin x="11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3259B2AC-AFC4-42D3-9A78-B35025E0236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988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696" tIns="45848" rIns="91696" bIns="4584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5FA4DD9D-9BFE-4888-8C24-856FA7A1A0C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6038" y="0"/>
            <a:ext cx="2947987" cy="4953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696" tIns="45848" rIns="91696" bIns="4584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-109" charset="-128"/>
              </a:defRPr>
            </a:lvl1pPr>
          </a:lstStyle>
          <a:p>
            <a:pPr>
              <a:defRPr/>
            </a:pPr>
            <a:fld id="{418B3B4F-ED3D-4837-AEAE-F585046FAC11}" type="datetimeFigureOut">
              <a:rPr lang="en-US"/>
              <a:pPr>
                <a:defRPr/>
              </a:pPr>
              <a:t>8/30/2021</a:t>
            </a:fld>
            <a:endParaRPr lang="en-US"/>
          </a:p>
        </p:txBody>
      </p:sp>
      <p:sp>
        <p:nvSpPr>
          <p:cNvPr id="35844" name="Rectangle 4">
            <a:extLst>
              <a:ext uri="{FF2B5EF4-FFF2-40B4-BE49-F238E27FC236}">
                <a16:creationId xmlns:a16="http://schemas.microsoft.com/office/drawing/2014/main" id="{6AAEECD7-41E6-4B6C-BD18-E5030CD139DF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4038"/>
            <a:ext cx="2947988" cy="498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696" tIns="45848" rIns="91696" bIns="4584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-109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F49E212C-83C9-4A70-AF04-8F466722267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6038" y="9444038"/>
            <a:ext cx="2947987" cy="498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696" tIns="45848" rIns="91696" bIns="4584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20DBA68-847D-4F69-B76A-558F9536274B}" type="slidenum">
              <a:rPr lang="en-US" altLang="nl-NL"/>
              <a:pPr>
                <a:defRPr/>
              </a:pPr>
              <a:t>‹nr.›</a:t>
            </a:fld>
            <a:endParaRPr lang="en-US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657600" y="990601"/>
            <a:ext cx="5181600" cy="18288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D70044"/>
                </a:solidFill>
                <a:latin typeface="Verdana"/>
                <a:cs typeface="Verdana"/>
              </a:defRPr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657600" y="3200400"/>
            <a:ext cx="5181600" cy="24384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4303A2-3C63-4F71-AAD3-07B48E086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168BC-587A-4E60-AF36-B265EEE6D4F6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FB9BFBE-9E1F-4B2F-8FA2-A60F388F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8D636D5-55DF-4A57-A260-7D8B847EF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D7F1D-397A-468B-80E5-BBA5E7E7D3FB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07370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85F8BD-67EB-4FD3-B0E9-710CE752F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6B414-01A9-4CA5-91C2-20694A10BB5B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A9B41A-AC9B-4A81-934B-BC41DAD02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8184828-5C22-4447-AF01-14997D7E4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74B2BF-D9A6-4259-9F68-31B887356FC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53908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2126B75-0999-449E-9585-860D827FE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53C10-3376-4C43-83EA-B5234CCC7C59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46019CE-123E-405B-AABC-192D8521F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DE09838-F468-4D63-AB02-FD42E38A5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BC395-0CE3-4961-AEAF-64ECD6CAE15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95846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5FE239D-3FA0-4DA2-8B9C-3283A4589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DD1190-E093-4640-9243-A019CC60A4AA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726C018-8A24-4B43-B369-166387DEB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E39DCF3-050F-4F2F-BB21-77F083860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CB8ED-0DAD-43DB-8949-CB5843948C0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27005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8C5932-72A2-4413-AF2A-821AC83D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C4816-E5A9-4AA2-A8A9-5432745ED574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0478EB2-4285-44BE-9546-C20AC4DD6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CD7DE2D-E755-4D12-8465-1363D908E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8C643-77E7-4F88-B4B6-F64CDC7BD28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16597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D6ADE16C-A251-40F0-88E5-13CA3D8E3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367BA-6AF6-4130-8FE4-97373455C935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251B3C78-CD16-4DED-9C4F-7762C1864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7B9B35CE-0F75-48AF-AD25-60F2EA773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69CE7-33CD-45DA-AC13-624D6251CEA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40456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62868481-A987-43DF-9512-3E207F5B0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14318-558A-4B40-9708-D5475029C88F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C153480C-0F08-491C-B4BA-D05DFC7F1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A2C4863F-A3CF-41BE-AD66-736EBBCA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DDEB04-F5E6-42DE-9366-3236679F6904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07176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3">
            <a:extLst>
              <a:ext uri="{FF2B5EF4-FFF2-40B4-BE49-F238E27FC236}">
                <a16:creationId xmlns:a16="http://schemas.microsoft.com/office/drawing/2014/main" id="{18903184-78D3-46AC-9679-A9AF4B0B8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43D35-4F77-4A63-A423-8468E375F427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C977A2DA-42D5-49D6-BCBA-9A5A27AD9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3597E76A-62F7-4D3B-B51A-FCEA493C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18D1A-212B-4034-8A72-97E19312606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8485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>
            <a:extLst>
              <a:ext uri="{FF2B5EF4-FFF2-40B4-BE49-F238E27FC236}">
                <a16:creationId xmlns:a16="http://schemas.microsoft.com/office/drawing/2014/main" id="{828F3C46-B432-4C33-86FA-2C1AB437B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28460-8374-4402-B710-3E08F1DC0EA3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F162B7A4-E1EF-4674-A2F5-87AD7CB02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DE6D8149-7237-4DBB-93F8-AE7F15908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217EA-E7A7-461A-A295-331FCE4F96C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48222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852F2601-1BF2-45A4-9F85-20EC25FA0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0FB53D-B707-42BA-AD08-E1B027D386BB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B4AE339B-1C71-4C26-8BCB-99F2FF496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E09144E4-6804-4013-9381-F994BAF61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D066A2-B374-4082-8F00-76B9D859DA37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93329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360CCD44-C961-42C2-9DF2-E22B217B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B56F2-B2EE-4575-B2D1-3F03F6CD66DB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E431485E-14F3-4A8A-ADA5-240BB045A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CD8E0C31-20F4-401A-9825-86CE31C91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5CDF5-49CB-49D7-9A97-05C532031DC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713323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>
            <a:extLst>
              <a:ext uri="{FF2B5EF4-FFF2-40B4-BE49-F238E27FC236}">
                <a16:creationId xmlns:a16="http://schemas.microsoft.com/office/drawing/2014/main" id="{5B354D77-9D4C-4055-A167-3B19BCFDFEC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Titelstijl van model bewerken</a:t>
            </a:r>
          </a:p>
        </p:txBody>
      </p:sp>
      <p:sp>
        <p:nvSpPr>
          <p:cNvPr id="1027" name="Tijdelijke aanduiding voor tekst 2">
            <a:extLst>
              <a:ext uri="{FF2B5EF4-FFF2-40B4-BE49-F238E27FC236}">
                <a16:creationId xmlns:a16="http://schemas.microsoft.com/office/drawing/2014/main" id="{970D0E5B-2091-4720-880E-1166B39AA1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tekststijl van het model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826078-E9A1-4EB7-B6ED-FD89B548D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Verdana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D6449E8E-7809-4F9A-9F6C-7DDE924A91D4}" type="datetime1">
              <a:rPr lang="nl-NL"/>
              <a:pPr>
                <a:defRPr/>
              </a:pPr>
              <a:t>30-8-2021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7693295-6DC9-4D02-9DF6-549D856F5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Verdana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C2AC973-631A-4F35-A9FE-03E25946C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8F6F656-1B16-4CE7-A524-63F69ED9219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rgbClr val="D70044"/>
          </a:solidFill>
          <a:latin typeface="Verdana"/>
          <a:ea typeface="ＭＳ Ｐゴシック" pitchFamily="-65" charset="-128"/>
          <a:cs typeface="Verdana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D70044"/>
          </a:solidFill>
          <a:latin typeface="Verdana" pitchFamily="-65" charset="0"/>
          <a:ea typeface="ＭＳ Ｐゴシック" pitchFamily="-65" charset="-128"/>
          <a:cs typeface="Verdana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D70044"/>
          </a:solidFill>
          <a:latin typeface="Verdana" pitchFamily="-65" charset="0"/>
          <a:ea typeface="ＭＳ Ｐゴシック" pitchFamily="-65" charset="-128"/>
          <a:cs typeface="Verdana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D70044"/>
          </a:solidFill>
          <a:latin typeface="Verdana" pitchFamily="-65" charset="0"/>
          <a:ea typeface="ＭＳ Ｐゴシック" pitchFamily="-65" charset="-128"/>
          <a:cs typeface="Verdana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D70044"/>
          </a:solidFill>
          <a:latin typeface="Verdana" pitchFamily="-65" charset="0"/>
          <a:ea typeface="ＭＳ Ｐゴシック" pitchFamily="-65" charset="-128"/>
          <a:cs typeface="Verdana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D70044"/>
          </a:solidFill>
          <a:latin typeface="Verdana" pitchFamily="-65" charset="0"/>
          <a:ea typeface="ＭＳ Ｐゴシック" pitchFamily="-65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D70044"/>
          </a:solidFill>
          <a:latin typeface="Verdana" pitchFamily="-65" charset="0"/>
          <a:ea typeface="ＭＳ Ｐゴシック" pitchFamily="-65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D70044"/>
          </a:solidFill>
          <a:latin typeface="Verdana" pitchFamily="-65" charset="0"/>
          <a:ea typeface="ＭＳ Ｐゴシック" pitchFamily="-65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rgbClr val="D70044"/>
          </a:solidFill>
          <a:latin typeface="Verdana" pitchFamily="-65" charset="0"/>
          <a:ea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/>
          <a:ea typeface="ＭＳ Ｐゴシック" pitchFamily="-65" charset="-128"/>
          <a:cs typeface="Verdan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erdana"/>
          <a:ea typeface="ＭＳ Ｐゴシック" pitchFamily="-65" charset="-128"/>
          <a:cs typeface="Verdan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/>
          <a:ea typeface="ＭＳ Ｐゴシック" pitchFamily="-65" charset="-128"/>
          <a:cs typeface="Verdan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erdana"/>
          <a:ea typeface="ＭＳ Ｐゴシック" pitchFamily="-65" charset="-128"/>
          <a:cs typeface="Verdan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erdana"/>
          <a:ea typeface="ＭＳ Ｐゴシック" pitchFamily="-65" charset="-128"/>
          <a:cs typeface="Verdan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6AD19EBF-42CF-4F5C-8F01-282F4AC81A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0" y="990600"/>
            <a:ext cx="5181600" cy="1828800"/>
          </a:xfrm>
        </p:spPr>
        <p:txBody>
          <a:bodyPr/>
          <a:lstStyle/>
          <a:p>
            <a:r>
              <a:rPr lang="nl-NL" altLang="nl-NL" sz="2400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Steden en burgers in de Lage Landen, 1602-1700</a:t>
            </a:r>
            <a:endParaRPr lang="en-GB" altLang="nl-NL" sz="2400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sp>
        <p:nvSpPr>
          <p:cNvPr id="4099" name="Subtitle 3">
            <a:extLst>
              <a:ext uri="{FF2B5EF4-FFF2-40B4-BE49-F238E27FC236}">
                <a16:creationId xmlns:a16="http://schemas.microsoft.com/office/drawing/2014/main" id="{54500227-768B-4426-A6ED-0D9352F208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nl-NL" altLang="nl-NL">
                <a:solidFill>
                  <a:srgbClr val="898989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Maarten Prak</a:t>
            </a:r>
          </a:p>
          <a:p>
            <a:pPr eaLnBrk="1" hangingPunct="1"/>
            <a:endParaRPr lang="nl-NL" altLang="nl-NL">
              <a:solidFill>
                <a:srgbClr val="898989"/>
              </a:solidFill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pPr eaLnBrk="1" hangingPunct="1"/>
            <a:r>
              <a:rPr lang="en-US" altLang="nl-NL">
                <a:solidFill>
                  <a:srgbClr val="898989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24-25 september 2020</a:t>
            </a:r>
            <a:endParaRPr lang="nl-NL" altLang="nl-NL">
              <a:solidFill>
                <a:srgbClr val="898989"/>
              </a:solidFill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4">
            <a:extLst>
              <a:ext uri="{FF2B5EF4-FFF2-40B4-BE49-F238E27FC236}">
                <a16:creationId xmlns:a16="http://schemas.microsoft.com/office/drawing/2014/main" id="{6DE6BE97-5C0E-4893-AF09-82DCC6017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Europa’s stedelijke ruggegraat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13315" name="Picture 5">
            <a:extLst>
              <a:ext uri="{FF2B5EF4-FFF2-40B4-BE49-F238E27FC236}">
                <a16:creationId xmlns:a16="http://schemas.microsoft.com/office/drawing/2014/main" id="{816153C5-D85A-4943-9A39-4458F19A6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1468438"/>
            <a:ext cx="3511550" cy="448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>
            <a:extLst>
              <a:ext uri="{FF2B5EF4-FFF2-40B4-BE49-F238E27FC236}">
                <a16:creationId xmlns:a16="http://schemas.microsoft.com/office/drawing/2014/main" id="{FACE107B-36C3-4C0B-AEA4-CD5E50AC9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300" y="1476375"/>
            <a:ext cx="5584825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Box 1">
            <a:extLst>
              <a:ext uri="{FF2B5EF4-FFF2-40B4-BE49-F238E27FC236}">
                <a16:creationId xmlns:a16="http://schemas.microsoft.com/office/drawing/2014/main" id="{C0FC0CDF-58AC-4C20-95F7-900647EDC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3" y="5641975"/>
            <a:ext cx="1431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400">
                <a:solidFill>
                  <a:schemeClr val="bg1"/>
                </a:solidFill>
              </a:rPr>
              <a:t>© Getty Images</a:t>
            </a:r>
          </a:p>
        </p:txBody>
      </p:sp>
      <p:sp>
        <p:nvSpPr>
          <p:cNvPr id="13318" name="TextBox 2">
            <a:extLst>
              <a:ext uri="{FF2B5EF4-FFF2-40B4-BE49-F238E27FC236}">
                <a16:creationId xmlns:a16="http://schemas.microsoft.com/office/drawing/2014/main" id="{76D1649F-3036-494A-A60F-A2ECFDEC9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5641975"/>
            <a:ext cx="2325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400"/>
              <a:t>© freepages.rootsweb.com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1F134A9B-2EBB-4A61-8C98-9A70FC666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Stedelijke bestuur &amp; landspolitiek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sp>
        <p:nvSpPr>
          <p:cNvPr id="14339" name="Content Placeholder 3">
            <a:extLst>
              <a:ext uri="{FF2B5EF4-FFF2-40B4-BE49-F238E27FC236}">
                <a16:creationId xmlns:a16="http://schemas.microsoft.com/office/drawing/2014/main" id="{779FA3CC-1B08-41B8-A9F2-002DDE3466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 altLang="nl-NL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sp>
        <p:nvSpPr>
          <p:cNvPr id="14340" name="Content Placeholder 4">
            <a:extLst>
              <a:ext uri="{FF2B5EF4-FFF2-40B4-BE49-F238E27FC236}">
                <a16:creationId xmlns:a16="http://schemas.microsoft.com/office/drawing/2014/main" id="{D4C2ED8D-36B1-4F83-AD44-0B063805CC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Delegatie Staten van Holland,VOC, WIC,  Admiraliteiten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Bij toerbeurt in Staten Generaal, Raad van State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Landspolitiek = stadspolitiek (vb. Vrede met Spanje)</a:t>
            </a:r>
            <a:endParaRPr lang="nl-NL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14341" name="Picture 2">
            <a:extLst>
              <a:ext uri="{FF2B5EF4-FFF2-40B4-BE49-F238E27FC236}">
                <a16:creationId xmlns:a16="http://schemas.microsoft.com/office/drawing/2014/main" id="{E6B1C7D3-1848-4CEF-8979-3A1534C16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025" y="1600200"/>
            <a:ext cx="4695825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Box 1">
            <a:extLst>
              <a:ext uri="{FF2B5EF4-FFF2-40B4-BE49-F238E27FC236}">
                <a16:creationId xmlns:a16="http://schemas.microsoft.com/office/drawing/2014/main" id="{FED84DD8-7D2A-49FA-8236-64960C9C9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5535613"/>
            <a:ext cx="14620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400"/>
              <a:t>© Louvre, Parijs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F57CE466-E6A9-4B37-9F00-045EC2F16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Stad = kleine republiek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15363" name="Content Placeholder 4">
            <a:extLst>
              <a:ext uri="{FF2B5EF4-FFF2-40B4-BE49-F238E27FC236}">
                <a16:creationId xmlns:a16="http://schemas.microsoft.com/office/drawing/2014/main" id="{CB300979-D46D-4377-B379-16EA530C499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3425" y="1641475"/>
            <a:ext cx="3486150" cy="4443413"/>
          </a:xfrm>
        </p:spPr>
      </p:pic>
      <p:pic>
        <p:nvPicPr>
          <p:cNvPr id="15364" name="Content Placeholder 5">
            <a:extLst>
              <a:ext uri="{FF2B5EF4-FFF2-40B4-BE49-F238E27FC236}">
                <a16:creationId xmlns:a16="http://schemas.microsoft.com/office/drawing/2014/main" id="{6B4B2D46-8E33-473D-A954-321033C48EC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711325"/>
            <a:ext cx="4038600" cy="430371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1B011948-6D14-4726-95E9-EF46CE577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Schutterijen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sp>
        <p:nvSpPr>
          <p:cNvPr id="16387" name="Content Placeholder 1">
            <a:extLst>
              <a:ext uri="{FF2B5EF4-FFF2-40B4-BE49-F238E27FC236}">
                <a16:creationId xmlns:a16="http://schemas.microsoft.com/office/drawing/2014/main" id="{25EF624C-D514-49A1-B1F4-4E334C8BA4D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Schuttersgilden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Hervorming c.1580</a:t>
            </a:r>
          </a:p>
          <a:p>
            <a:endParaRPr lang="en-US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Dienstplicht middenklasse (“burgers”)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Eigen wapen</a:t>
            </a:r>
          </a:p>
          <a:p>
            <a:endParaRPr lang="en-US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Officieren = regenten</a:t>
            </a:r>
          </a:p>
          <a:p>
            <a:endParaRPr lang="nl-NL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16388" name="Content Placeholder 4">
            <a:extLst>
              <a:ext uri="{FF2B5EF4-FFF2-40B4-BE49-F238E27FC236}">
                <a16:creationId xmlns:a16="http://schemas.microsoft.com/office/drawing/2014/main" id="{68E22F89-011A-49DD-B8BA-3B42AE3B6B4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8675" y="1600200"/>
            <a:ext cx="4038600" cy="3363913"/>
          </a:xfrm>
        </p:spPr>
      </p:pic>
      <p:sp>
        <p:nvSpPr>
          <p:cNvPr id="16389" name="TextBox 1">
            <a:extLst>
              <a:ext uri="{FF2B5EF4-FFF2-40B4-BE49-F238E27FC236}">
                <a16:creationId xmlns:a16="http://schemas.microsoft.com/office/drawing/2014/main" id="{A38797B6-C269-481D-B3E6-C950C059E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788" y="4992688"/>
            <a:ext cx="2447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400"/>
              <a:t>© Rijksmuseum, Amsterdam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D7A69123-38B2-4B83-81CF-2CD48300A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Schutters &amp; burgeroproeren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sp>
        <p:nvSpPr>
          <p:cNvPr id="17411" name="Content Placeholder 2">
            <a:extLst>
              <a:ext uri="{FF2B5EF4-FFF2-40B4-BE49-F238E27FC236}">
                <a16:creationId xmlns:a16="http://schemas.microsoft.com/office/drawing/2014/main" id="{80D1DDDD-3D9D-404A-8AED-77A8AA0EE7B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Bestandstwisten</a:t>
            </a:r>
          </a:p>
          <a:p>
            <a:endParaRPr lang="en-US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Rampjaar 1672</a:t>
            </a:r>
          </a:p>
          <a:p>
            <a:endParaRPr lang="en-US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Plooierijen 1702vv</a:t>
            </a:r>
          </a:p>
          <a:p>
            <a:endParaRPr lang="en-US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Pachtersoproeren 1747</a:t>
            </a:r>
          </a:p>
          <a:p>
            <a:endParaRPr lang="en-US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Patriotten 1782-87</a:t>
            </a:r>
          </a:p>
          <a:p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17412" name="Content Placeholder 4">
            <a:extLst>
              <a:ext uri="{FF2B5EF4-FFF2-40B4-BE49-F238E27FC236}">
                <a16:creationId xmlns:a16="http://schemas.microsoft.com/office/drawing/2014/main" id="{11CC1C2F-75A5-46E8-9624-BD9F35C5510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81513" y="1773238"/>
            <a:ext cx="5738812" cy="3671887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2EAB2294-929E-47E9-B45E-332AF54D5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23. vorsten &amp; Absolutisme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18435" name="Content Placeholder 4">
            <a:extLst>
              <a:ext uri="{FF2B5EF4-FFF2-40B4-BE49-F238E27FC236}">
                <a16:creationId xmlns:a16="http://schemas.microsoft.com/office/drawing/2014/main" id="{2211CE4C-5DC5-4E55-BCA6-B777610FCD2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600200"/>
            <a:ext cx="3114675" cy="4421188"/>
          </a:xfrm>
        </p:spPr>
      </p:pic>
      <p:sp>
        <p:nvSpPr>
          <p:cNvPr id="18436" name="Content Placeholder 3">
            <a:extLst>
              <a:ext uri="{FF2B5EF4-FFF2-40B4-BE49-F238E27FC236}">
                <a16:creationId xmlns:a16="http://schemas.microsoft.com/office/drawing/2014/main" id="{69869529-6D41-480A-9FF4-CCDFCB4453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Frankrijk, Scandinavië = Absolutisme</a:t>
            </a: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Pruisen, Rusland = Absolutisme +</a:t>
            </a:r>
          </a:p>
          <a:p>
            <a:endParaRPr lang="en-US" altLang="nl-NL" sz="22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Engeland = parlement</a:t>
            </a:r>
          </a:p>
          <a:p>
            <a:endParaRPr lang="en-US" altLang="nl-NL" sz="22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Republiek = federatie</a:t>
            </a:r>
          </a:p>
          <a:p>
            <a:endParaRPr lang="en-US" altLang="nl-NL" sz="22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Duitsland? Italië?</a:t>
            </a:r>
            <a:endParaRPr lang="nl-NL" altLang="nl-NL" sz="22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sp>
        <p:nvSpPr>
          <p:cNvPr id="18437" name="TextBox 1">
            <a:extLst>
              <a:ext uri="{FF2B5EF4-FFF2-40B4-BE49-F238E27FC236}">
                <a16:creationId xmlns:a16="http://schemas.microsoft.com/office/drawing/2014/main" id="{42192379-9795-4925-AE20-7A44DE330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5784850"/>
            <a:ext cx="1462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400"/>
              <a:t>© Louvre, Parijs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E0ED2894-104D-42A9-B81A-8D4E147ED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24. NL bijzonder geval?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BDF8163F-7ABC-4F29-92B7-6D4EDD8DA7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Landelijke versus verstedelijkte regio’s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Agrarische versus commerciële economieën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Centraliserende versus verbrokkelde staatsvorming</a:t>
            </a:r>
          </a:p>
          <a:p>
            <a:endParaRPr lang="en-US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3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Europees perspectief</a:t>
            </a:r>
            <a:endParaRPr lang="nl-NL" altLang="nl-NL" sz="23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19460" name="Content Placeholder 4">
            <a:extLst>
              <a:ext uri="{FF2B5EF4-FFF2-40B4-BE49-F238E27FC236}">
                <a16:creationId xmlns:a16="http://schemas.microsoft.com/office/drawing/2014/main" id="{798E9FF6-5A47-42FF-91D4-1E6F4B51E10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1784350"/>
            <a:ext cx="4229100" cy="3300413"/>
          </a:xfrm>
        </p:spPr>
      </p:pic>
      <p:sp>
        <p:nvSpPr>
          <p:cNvPr id="19461" name="TextBox 1">
            <a:extLst>
              <a:ext uri="{FF2B5EF4-FFF2-40B4-BE49-F238E27FC236}">
                <a16:creationId xmlns:a16="http://schemas.microsoft.com/office/drawing/2014/main" id="{71C435DF-4A85-4CDB-84E6-F08E1BAF45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5065713"/>
            <a:ext cx="16335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nl-NL" sz="1400"/>
              <a:t>© Arnold Platon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>
            <a:extLst>
              <a:ext uri="{FF2B5EF4-FFF2-40B4-BE49-F238E27FC236}">
                <a16:creationId xmlns:a16="http://schemas.microsoft.com/office/drawing/2014/main" id="{65B9390D-CB19-4289-B703-04DB33ABA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25. Handelskapitalisme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20483" name="Content Placeholder 4">
            <a:extLst>
              <a:ext uri="{FF2B5EF4-FFF2-40B4-BE49-F238E27FC236}">
                <a16:creationId xmlns:a16="http://schemas.microsoft.com/office/drawing/2014/main" id="{B5C8211E-9C8E-4608-978B-D41BF0907E3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138" y="1727200"/>
            <a:ext cx="4421187" cy="3240088"/>
          </a:xfrm>
        </p:spPr>
      </p:pic>
      <p:sp>
        <p:nvSpPr>
          <p:cNvPr id="20484" name="Content Placeholder 3">
            <a:extLst>
              <a:ext uri="{FF2B5EF4-FFF2-40B4-BE49-F238E27FC236}">
                <a16:creationId xmlns:a16="http://schemas.microsoft.com/office/drawing/2014/main" id="{53E8D42B-67A0-4289-9244-77D1D7B8333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Eerste globalisering = handelsnetwerk</a:t>
            </a: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Dominantie van NL’se Republiek</a:t>
            </a:r>
          </a:p>
          <a:p>
            <a:endParaRPr lang="nl-NL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nl-NL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Opbrengst: in NL meer welvaart</a:t>
            </a:r>
          </a:p>
          <a:p>
            <a:r>
              <a:rPr lang="nl-NL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Prijs: slavernij, uitbuiting </a:t>
            </a:r>
          </a:p>
        </p:txBody>
      </p:sp>
      <p:sp>
        <p:nvSpPr>
          <p:cNvPr id="20485" name="TextBox 1">
            <a:extLst>
              <a:ext uri="{FF2B5EF4-FFF2-40B4-BE49-F238E27FC236}">
                <a16:creationId xmlns:a16="http://schemas.microsoft.com/office/drawing/2014/main" id="{87B84894-9EA0-4A2D-83E1-6C8CBC6F91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5003800"/>
            <a:ext cx="1700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400"/>
              <a:t>© private collection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BA47D5CF-D4EC-4AB1-868F-9C9C7DAA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Gouden Eeuw?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A01B9958-616A-4B53-993A-4004C5474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96975"/>
            <a:ext cx="6535737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ABF27C6A-6DD1-4C73-B12E-DF990B545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Vaste indeling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sp>
        <p:nvSpPr>
          <p:cNvPr id="6147" name="Content Placeholder 3">
            <a:extLst>
              <a:ext uri="{FF2B5EF4-FFF2-40B4-BE49-F238E27FC236}">
                <a16:creationId xmlns:a16="http://schemas.microsoft.com/office/drawing/2014/main" id="{B7A0270E-FF6E-4756-BE8F-739950E12D0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Urbanisatie</a:t>
            </a: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Economische context</a:t>
            </a: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Staatkundige context</a:t>
            </a:r>
          </a:p>
          <a:p>
            <a:endParaRPr lang="en-US" altLang="nl-NL" sz="22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Stadsbestuur</a:t>
            </a: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Burgerlijke organisaties</a:t>
            </a:r>
          </a:p>
          <a:p>
            <a:endParaRPr lang="en-US" altLang="nl-NL" sz="22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2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Kenmerkende aspecten</a:t>
            </a:r>
            <a:endParaRPr lang="nl-NL" altLang="nl-NL" sz="2200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6148" name="Content Placeholder 3">
            <a:extLst>
              <a:ext uri="{FF2B5EF4-FFF2-40B4-BE49-F238E27FC236}">
                <a16:creationId xmlns:a16="http://schemas.microsoft.com/office/drawing/2014/main" id="{04E2F779-3AF1-49D5-A3EB-5EAE74644F8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2175" y="1600200"/>
            <a:ext cx="2671763" cy="4106863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026058A6-4C87-49C2-82ED-C6182C3E7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Hollandse verstedelijking 1650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7171" name="Content Placeholder 4">
            <a:extLst>
              <a:ext uri="{FF2B5EF4-FFF2-40B4-BE49-F238E27FC236}">
                <a16:creationId xmlns:a16="http://schemas.microsoft.com/office/drawing/2014/main" id="{BD52B42B-B6F6-419A-83D3-7F03FC70B82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4038600" cy="4467225"/>
          </a:xfr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D44BCE87-81DC-40DB-82DA-F932B15C85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nl-NL" sz="2400" b="1" dirty="0" err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Frankrijk</a:t>
            </a:r>
            <a:r>
              <a:rPr lang="en-US" altLang="nl-NL" sz="2400" b="1" dirty="0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 = 20 </a:t>
            </a:r>
            <a:r>
              <a:rPr lang="en-US" altLang="nl-NL" sz="2400" b="1" dirty="0" err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milj</a:t>
            </a:r>
            <a:r>
              <a:rPr lang="en-US" altLang="nl-NL" sz="2400" b="1" dirty="0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.</a:t>
            </a:r>
          </a:p>
          <a:p>
            <a:pPr>
              <a:defRPr/>
            </a:pPr>
            <a:r>
              <a:rPr lang="en-US" altLang="nl-NL" sz="2400" b="1" dirty="0" err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Parijs</a:t>
            </a:r>
            <a:r>
              <a:rPr lang="en-US" altLang="nl-NL" sz="2400" b="1" dirty="0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			430.000</a:t>
            </a:r>
          </a:p>
          <a:p>
            <a:pPr>
              <a:defRPr/>
            </a:pPr>
            <a:r>
              <a:rPr lang="en-US" altLang="nl-NL" sz="2400" b="1" dirty="0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Lyon			  75.000</a:t>
            </a:r>
          </a:p>
          <a:p>
            <a:pPr>
              <a:defRPr/>
            </a:pPr>
            <a:r>
              <a:rPr lang="en-US" altLang="nl-NL" sz="2400" b="1" dirty="0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Toulouse	  42.000</a:t>
            </a:r>
          </a:p>
          <a:p>
            <a:pPr>
              <a:defRPr/>
            </a:pPr>
            <a:r>
              <a:rPr lang="en-US" altLang="nl-NL" sz="2400" b="1" dirty="0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Bordeaux	  40.000</a:t>
            </a:r>
          </a:p>
          <a:p>
            <a:pPr>
              <a:defRPr/>
            </a:pPr>
            <a:endParaRPr lang="en-US" altLang="nl-NL" sz="2400" b="1" dirty="0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nl-NL" sz="2400" b="1" dirty="0" err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Engeland</a:t>
            </a:r>
            <a:r>
              <a:rPr lang="en-US" altLang="nl-NL" sz="2400" b="1" dirty="0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 = 5,6 </a:t>
            </a:r>
            <a:r>
              <a:rPr lang="en-US" altLang="nl-NL" sz="2400" b="1" dirty="0" err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milj</a:t>
            </a:r>
            <a:r>
              <a:rPr lang="en-US" altLang="nl-NL" sz="2400" b="1" dirty="0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.</a:t>
            </a:r>
          </a:p>
          <a:p>
            <a:pPr>
              <a:defRPr/>
            </a:pPr>
            <a:r>
              <a:rPr lang="en-US" altLang="nl-NL" sz="2400" b="1" dirty="0" err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Londen</a:t>
            </a:r>
            <a:r>
              <a:rPr lang="en-US" altLang="nl-NL" sz="2400" b="1" dirty="0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		400.000</a:t>
            </a:r>
          </a:p>
          <a:p>
            <a:pPr>
              <a:defRPr/>
            </a:pPr>
            <a:r>
              <a:rPr lang="en-US" altLang="nl-NL" sz="2400" b="1" dirty="0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Bristol		  20.000</a:t>
            </a:r>
          </a:p>
          <a:p>
            <a:pPr>
              <a:defRPr/>
            </a:pPr>
            <a:r>
              <a:rPr lang="en-US" altLang="nl-NL" sz="2400" b="1" dirty="0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Norwich		  20.000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21CD1BE6-20AD-48B3-B7C5-CC7ED1A94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Eerste globalisering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8195" name="Picture 4">
            <a:extLst>
              <a:ext uri="{FF2B5EF4-FFF2-40B4-BE49-F238E27FC236}">
                <a16:creationId xmlns:a16="http://schemas.microsoft.com/office/drawing/2014/main" id="{99F0B210-B827-4924-8D0E-000499B88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1265238"/>
            <a:ext cx="7091362" cy="479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Box 1">
            <a:extLst>
              <a:ext uri="{FF2B5EF4-FFF2-40B4-BE49-F238E27FC236}">
                <a16:creationId xmlns:a16="http://schemas.microsoft.com/office/drawing/2014/main" id="{95AF6253-C43A-42E4-96A0-02E3B29E0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8" y="5756275"/>
            <a:ext cx="12493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400"/>
              <a:t>© Meulenhoff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51FED78A-1708-4C92-B978-85E8A4ED3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 sz="3000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Amsterdam, na 1585, 200.000 inw</a:t>
            </a:r>
            <a:endParaRPr lang="nl-NL" altLang="nl-NL" sz="3000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30F4231A-A7E6-45B9-A040-5FAE32E93EA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‘Moedernegotie’ met Oostzee (graan)</a:t>
            </a:r>
          </a:p>
          <a:p>
            <a:endParaRPr lang="en-US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Wereldwijde eigen handel (specerijen)</a:t>
            </a:r>
          </a:p>
          <a:p>
            <a:endParaRPr lang="en-US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Trafieken</a:t>
            </a:r>
          </a:p>
          <a:p>
            <a:endParaRPr lang="en-US" altLang="nl-NL" sz="2400" b="1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  <a:p>
            <a:r>
              <a:rPr lang="en-US" altLang="nl-NL" sz="2400" b="1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Hollands achterland</a:t>
            </a:r>
          </a:p>
          <a:p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sp>
        <p:nvSpPr>
          <p:cNvPr id="9220" name="Content Placeholder 3">
            <a:extLst>
              <a:ext uri="{FF2B5EF4-FFF2-40B4-BE49-F238E27FC236}">
                <a16:creationId xmlns:a16="http://schemas.microsoft.com/office/drawing/2014/main" id="{1EFD7F1D-56A4-44EC-A7D8-75D1836405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9221" name="Picture 1">
            <a:extLst>
              <a:ext uri="{FF2B5EF4-FFF2-40B4-BE49-F238E27FC236}">
                <a16:creationId xmlns:a16="http://schemas.microsoft.com/office/drawing/2014/main" id="{EFCAD2DF-CC34-4727-B2A3-A0903346E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25" y="1700213"/>
            <a:ext cx="4630738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xtBox 1">
            <a:extLst>
              <a:ext uri="{FF2B5EF4-FFF2-40B4-BE49-F238E27FC236}">
                <a16:creationId xmlns:a16="http://schemas.microsoft.com/office/drawing/2014/main" id="{06A06C80-2C1C-4BA3-85B7-97ACDD852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8575" y="5661025"/>
            <a:ext cx="2693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400"/>
              <a:t>© Gemeentearchief Amsterdam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096DAE82-03EB-4D70-B6FE-576F82D96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Randstad door trekvaart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10243" name="Picture 4">
            <a:extLst>
              <a:ext uri="{FF2B5EF4-FFF2-40B4-BE49-F238E27FC236}">
                <a16:creationId xmlns:a16="http://schemas.microsoft.com/office/drawing/2014/main" id="{583E7B23-F172-4924-9342-AC30B2F58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96975"/>
            <a:ext cx="54991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5">
            <a:extLst>
              <a:ext uri="{FF2B5EF4-FFF2-40B4-BE49-F238E27FC236}">
                <a16:creationId xmlns:a16="http://schemas.microsoft.com/office/drawing/2014/main" id="{74D97C4F-03A0-497A-94C3-6E55D9D21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8" y="3284538"/>
            <a:ext cx="44862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1">
            <a:extLst>
              <a:ext uri="{FF2B5EF4-FFF2-40B4-BE49-F238E27FC236}">
                <a16:creationId xmlns:a16="http://schemas.microsoft.com/office/drawing/2014/main" id="{8690D253-D523-486B-BFEC-BC5C4351A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1013" y="5722938"/>
            <a:ext cx="13636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400"/>
              <a:t>© Hes, Utrecht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FC613656-9CD7-4C04-A681-8314E458F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Landelijke samenleving Holland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BC7A469E-66D1-4152-87FA-E62CB6CEF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12850"/>
            <a:ext cx="7129462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1">
            <a:extLst>
              <a:ext uri="{FF2B5EF4-FFF2-40B4-BE49-F238E27FC236}">
                <a16:creationId xmlns:a16="http://schemas.microsoft.com/office/drawing/2014/main" id="{E249C619-B396-4EC1-88A6-756A11AB3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692775"/>
            <a:ext cx="2089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400"/>
              <a:t>© Gemeente Enkhuizen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A4D1FA36-62D9-4772-BEC0-B3D02A18EE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nl-NL">
                <a:latin typeface="Verdana" panose="020B0604030504040204" pitchFamily="34" charset="0"/>
                <a:ea typeface="ＭＳ Ｐゴシック" panose="020B0600070205080204" pitchFamily="34" charset="-128"/>
                <a:cs typeface="Verdana" panose="020B0604030504040204" pitchFamily="34" charset="0"/>
              </a:rPr>
              <a:t>Staatsinrichting Republiek</a:t>
            </a:r>
            <a:endParaRPr lang="nl-NL" altLang="nl-NL">
              <a:latin typeface="Verdana" panose="020B0604030504040204" pitchFamily="34" charset="0"/>
              <a:ea typeface="ＭＳ Ｐゴシック" panose="020B0600070205080204" pitchFamily="34" charset="-128"/>
              <a:cs typeface="Verdana" panose="020B0604030504040204" pitchFamily="34" charset="0"/>
            </a:endParaRPr>
          </a:p>
        </p:txBody>
      </p:sp>
      <p:pic>
        <p:nvPicPr>
          <p:cNvPr id="12291" name="Picture 2">
            <a:extLst>
              <a:ext uri="{FF2B5EF4-FFF2-40B4-BE49-F238E27FC236}">
                <a16:creationId xmlns:a16="http://schemas.microsoft.com/office/drawing/2014/main" id="{799CA8A1-736C-4977-BC83-BE1C764E4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84275"/>
            <a:ext cx="6813550" cy="471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">
            <a:extLst>
              <a:ext uri="{FF2B5EF4-FFF2-40B4-BE49-F238E27FC236}">
                <a16:creationId xmlns:a16="http://schemas.microsoft.com/office/drawing/2014/main" id="{BDB613EA-517D-41B2-B2B6-A64B281D2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5534025"/>
            <a:ext cx="126841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UU template02">
  <a:themeElements>
    <a:clrScheme name="Aangepast 3">
      <a:dk1>
        <a:sysClr val="windowText" lastClr="000000"/>
      </a:dk1>
      <a:lt1>
        <a:sysClr val="window" lastClr="FFFFFF"/>
      </a:lt1>
      <a:dk2>
        <a:srgbClr val="F4CE00"/>
      </a:dk2>
      <a:lt2>
        <a:srgbClr val="DC2E00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66256E38BA7146A8F4BFFA73F559CC" ma:contentTypeVersion="3" ma:contentTypeDescription="Create a new document." ma:contentTypeScope="" ma:versionID="b4d3faf43ab708dbe9c96bd43b4aee12">
  <xsd:schema xmlns:xsd="http://www.w3.org/2001/XMLSchema" xmlns:xs="http://www.w3.org/2001/XMLSchema" xmlns:p="http://schemas.microsoft.com/office/2006/metadata/properties" xmlns:ns2="4da3c244-392d-4065-9b53-ec065af97498" targetNamespace="http://schemas.microsoft.com/office/2006/metadata/properties" ma:root="true" ma:fieldsID="fbad74232e23529c486d635ad88274e0" ns2:_="">
    <xsd:import namespace="4da3c244-392d-4065-9b53-ec065af974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a3c244-392d-4065-9b53-ec065af974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FF2DEF7-E363-4313-9A54-0283A07537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a3c244-392d-4065-9b53-ec065af974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67C8ADD-F5B2-4DC8-8E5B-1586FFD2D8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91A9E6-BABB-4E7E-A18B-5883086595B3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284</Words>
  <Application>Microsoft Office PowerPoint</Application>
  <PresentationFormat>Diavoorstelling (4:3)</PresentationFormat>
  <Paragraphs>93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0" baseType="lpstr">
      <vt:lpstr>Arial</vt:lpstr>
      <vt:lpstr>Verdana</vt:lpstr>
      <vt:lpstr>UU template02</vt:lpstr>
      <vt:lpstr>Steden en burgers in de Lage Landen, 1602-1700</vt:lpstr>
      <vt:lpstr>Gouden Eeuw?</vt:lpstr>
      <vt:lpstr>Vaste indeling</vt:lpstr>
      <vt:lpstr>Hollandse verstedelijking 1650</vt:lpstr>
      <vt:lpstr>Eerste globalisering</vt:lpstr>
      <vt:lpstr>Amsterdam, na 1585, 200.000 inw</vt:lpstr>
      <vt:lpstr>Randstad door trekvaart</vt:lpstr>
      <vt:lpstr>Landelijke samenleving Holland</vt:lpstr>
      <vt:lpstr>Staatsinrichting Republiek</vt:lpstr>
      <vt:lpstr>Europa’s stedelijke ruggegraat</vt:lpstr>
      <vt:lpstr>Stedelijke bestuur &amp; landspolitiek</vt:lpstr>
      <vt:lpstr>Stad = kleine republiek</vt:lpstr>
      <vt:lpstr>Schutterijen</vt:lpstr>
      <vt:lpstr>Schutters &amp; burgeroproeren</vt:lpstr>
      <vt:lpstr>23. vorsten &amp; Absolutisme</vt:lpstr>
      <vt:lpstr>24. NL bijzonder geval?</vt:lpstr>
      <vt:lpstr>25. Handelskapitalisme</vt:lpstr>
    </vt:vector>
  </TitlesOfParts>
  <Company>Utrecht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3</dc:title>
  <dc:creator>peele102</dc:creator>
  <cp:lastModifiedBy>Reessink, N.R.A. (Niels)</cp:lastModifiedBy>
  <cp:revision>184</cp:revision>
  <cp:lastPrinted>2018-12-03T07:28:01Z</cp:lastPrinted>
  <dcterms:created xsi:type="dcterms:W3CDTF">2010-03-31T10:28:15Z</dcterms:created>
  <dcterms:modified xsi:type="dcterms:W3CDTF">2021-08-30T12:44:27Z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PublishingExpirationDate">
    <vt:lpwstr/>
  </property>
  <property fmtid="{D5CDD505-2E9C-101B-9397-08002B2CF9AE}" pid="4" name="PublishingStartDate">
    <vt:lpwstr/>
  </property>
</Properties>
</file>