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84"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3239B-C94B-41D7-825F-5A5287C50346}"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AA8CC934-C562-4148-97BA-0B0F7653C609}">
      <dgm:prSet/>
      <dgm:spPr/>
      <dgm:t>
        <a:bodyPr/>
        <a:lstStyle/>
        <a:p>
          <a:r>
            <a:rPr lang="nl-NL" dirty="0"/>
            <a:t>[31] De industriële revolutie die in de westerse wereld de basis legde voor een industriële samenleving</a:t>
          </a:r>
          <a:endParaRPr lang="en-US" dirty="0"/>
        </a:p>
      </dgm:t>
    </dgm:pt>
    <dgm:pt modelId="{6A591B81-4754-4007-8CBB-281C093B6DC5}" type="parTrans" cxnId="{08F5EF8B-05ED-460A-839A-8CED4B3C43F0}">
      <dgm:prSet/>
      <dgm:spPr/>
      <dgm:t>
        <a:bodyPr/>
        <a:lstStyle/>
        <a:p>
          <a:endParaRPr lang="en-US"/>
        </a:p>
      </dgm:t>
    </dgm:pt>
    <dgm:pt modelId="{061CD339-3E34-43E0-90D0-0EC53C2089C2}" type="sibTrans" cxnId="{08F5EF8B-05ED-460A-839A-8CED4B3C43F0}">
      <dgm:prSet/>
      <dgm:spPr/>
      <dgm:t>
        <a:bodyPr/>
        <a:lstStyle/>
        <a:p>
          <a:endParaRPr lang="en-US"/>
        </a:p>
      </dgm:t>
    </dgm:pt>
    <dgm:pt modelId="{1FB0CCE4-C33C-4EAB-9B08-CF5B0C28F849}">
      <dgm:prSet/>
      <dgm:spPr/>
      <dgm:t>
        <a:bodyPr/>
        <a:lstStyle/>
        <a:p>
          <a:r>
            <a:rPr lang="nl-NL"/>
            <a:t>Het bezit van koloniën vergrootte de economische voorsprong die Groot-Brittannië in de 18e en 19e eeuw nam op andere landen. </a:t>
          </a:r>
          <a:endParaRPr lang="en-US"/>
        </a:p>
      </dgm:t>
    </dgm:pt>
    <dgm:pt modelId="{AA19C4A2-CB88-4827-8140-BB10F274EACC}" type="parTrans" cxnId="{FC146322-C2C0-4F5C-A562-A76DD96B3B35}">
      <dgm:prSet/>
      <dgm:spPr/>
      <dgm:t>
        <a:bodyPr/>
        <a:lstStyle/>
        <a:p>
          <a:endParaRPr lang="en-US"/>
        </a:p>
      </dgm:t>
    </dgm:pt>
    <dgm:pt modelId="{C2F5E67A-D860-450B-89E1-78A7EEA535C9}" type="sibTrans" cxnId="{FC146322-C2C0-4F5C-A562-A76DD96B3B35}">
      <dgm:prSet/>
      <dgm:spPr/>
      <dgm:t>
        <a:bodyPr/>
        <a:lstStyle/>
        <a:p>
          <a:endParaRPr lang="en-US"/>
        </a:p>
      </dgm:t>
    </dgm:pt>
    <dgm:pt modelId="{3E0CB987-CE6C-4A09-9FA4-D5A908205677}">
      <dgm:prSet/>
      <dgm:spPr/>
      <dgm:t>
        <a:bodyPr/>
        <a:lstStyle/>
        <a:p>
          <a:r>
            <a:rPr lang="nl-NL"/>
            <a:t>In de tweede helft van de 18e eeuw ontstond in Groot-Brittannië de industriële revolutie. Deze werd mogelijk door uitvindingen zoals de Spinning Jenny en de stoommachine. </a:t>
          </a:r>
          <a:endParaRPr lang="en-US"/>
        </a:p>
      </dgm:t>
    </dgm:pt>
    <dgm:pt modelId="{C3809B46-F97B-4E33-9C5A-FA0F1F4F641A}" type="parTrans" cxnId="{784B5A5D-D668-4B8F-BA8E-B469FBE9254B}">
      <dgm:prSet/>
      <dgm:spPr/>
      <dgm:t>
        <a:bodyPr/>
        <a:lstStyle/>
        <a:p>
          <a:endParaRPr lang="en-US"/>
        </a:p>
      </dgm:t>
    </dgm:pt>
    <dgm:pt modelId="{F5C19E35-9F1B-425B-9610-D31449B2148F}" type="sibTrans" cxnId="{784B5A5D-D668-4B8F-BA8E-B469FBE9254B}">
      <dgm:prSet/>
      <dgm:spPr/>
      <dgm:t>
        <a:bodyPr/>
        <a:lstStyle/>
        <a:p>
          <a:endParaRPr lang="en-US"/>
        </a:p>
      </dgm:t>
    </dgm:pt>
    <dgm:pt modelId="{20B1C64B-F7FC-498B-A65D-F30B1B3E0E41}">
      <dgm:prSet/>
      <dgm:spPr/>
      <dgm:t>
        <a:bodyPr/>
        <a:lstStyle/>
        <a:p>
          <a:r>
            <a:rPr lang="nl-NL"/>
            <a:t>Door verbeteringen in de landbouw en door ziektebestrijding groeide de bevolking en nam de vraag naar goederen en het aanbod van goedkope arbeid toe. 	</a:t>
          </a:r>
          <a:endParaRPr lang="en-US"/>
        </a:p>
      </dgm:t>
    </dgm:pt>
    <dgm:pt modelId="{7B5427E0-4498-4639-85D1-1A5E7D1D465C}" type="parTrans" cxnId="{ECC775DE-805A-44BD-A7EA-F2273AFE6F06}">
      <dgm:prSet/>
      <dgm:spPr/>
      <dgm:t>
        <a:bodyPr/>
        <a:lstStyle/>
        <a:p>
          <a:endParaRPr lang="en-US"/>
        </a:p>
      </dgm:t>
    </dgm:pt>
    <dgm:pt modelId="{2A8B2C5C-92F6-4507-B62A-A0E84CC61B93}" type="sibTrans" cxnId="{ECC775DE-805A-44BD-A7EA-F2273AFE6F06}">
      <dgm:prSet/>
      <dgm:spPr/>
      <dgm:t>
        <a:bodyPr/>
        <a:lstStyle/>
        <a:p>
          <a:endParaRPr lang="en-US"/>
        </a:p>
      </dgm:t>
    </dgm:pt>
    <dgm:pt modelId="{AB02DDA4-3BF7-4997-AE7E-387330CFD492}" type="pres">
      <dgm:prSet presAssocID="{FB13239B-C94B-41D7-825F-5A5287C50346}" presName="vert0" presStyleCnt="0">
        <dgm:presLayoutVars>
          <dgm:dir/>
          <dgm:animOne val="branch"/>
          <dgm:animLvl val="lvl"/>
        </dgm:presLayoutVars>
      </dgm:prSet>
      <dgm:spPr/>
    </dgm:pt>
    <dgm:pt modelId="{1E1B2E01-7063-46D0-92A3-303D3FFB1C5B}" type="pres">
      <dgm:prSet presAssocID="{AA8CC934-C562-4148-97BA-0B0F7653C609}" presName="thickLine" presStyleLbl="alignNode1" presStyleIdx="0" presStyleCnt="4"/>
      <dgm:spPr/>
    </dgm:pt>
    <dgm:pt modelId="{F6E5E253-D4AD-4255-A64E-965A525BACC8}" type="pres">
      <dgm:prSet presAssocID="{AA8CC934-C562-4148-97BA-0B0F7653C609}" presName="horz1" presStyleCnt="0"/>
      <dgm:spPr/>
    </dgm:pt>
    <dgm:pt modelId="{4A9FB24A-1393-411D-8C96-CE33AB537567}" type="pres">
      <dgm:prSet presAssocID="{AA8CC934-C562-4148-97BA-0B0F7653C609}" presName="tx1" presStyleLbl="revTx" presStyleIdx="0" presStyleCnt="4"/>
      <dgm:spPr/>
    </dgm:pt>
    <dgm:pt modelId="{6787843B-793E-47B8-A307-8008025C670A}" type="pres">
      <dgm:prSet presAssocID="{AA8CC934-C562-4148-97BA-0B0F7653C609}" presName="vert1" presStyleCnt="0"/>
      <dgm:spPr/>
    </dgm:pt>
    <dgm:pt modelId="{CF8F9D38-33D2-4FFC-A15A-265436A7F3C9}" type="pres">
      <dgm:prSet presAssocID="{1FB0CCE4-C33C-4EAB-9B08-CF5B0C28F849}" presName="thickLine" presStyleLbl="alignNode1" presStyleIdx="1" presStyleCnt="4"/>
      <dgm:spPr/>
    </dgm:pt>
    <dgm:pt modelId="{71940927-2B93-4EEC-B73D-59D328640086}" type="pres">
      <dgm:prSet presAssocID="{1FB0CCE4-C33C-4EAB-9B08-CF5B0C28F849}" presName="horz1" presStyleCnt="0"/>
      <dgm:spPr/>
    </dgm:pt>
    <dgm:pt modelId="{B3197347-1FDA-4537-9526-11A771F43633}" type="pres">
      <dgm:prSet presAssocID="{1FB0CCE4-C33C-4EAB-9B08-CF5B0C28F849}" presName="tx1" presStyleLbl="revTx" presStyleIdx="1" presStyleCnt="4"/>
      <dgm:spPr/>
    </dgm:pt>
    <dgm:pt modelId="{86D541AB-4BA9-4975-BD7A-E0E392FA294D}" type="pres">
      <dgm:prSet presAssocID="{1FB0CCE4-C33C-4EAB-9B08-CF5B0C28F849}" presName="vert1" presStyleCnt="0"/>
      <dgm:spPr/>
    </dgm:pt>
    <dgm:pt modelId="{9E3CB5E8-8A73-4FB8-B0EF-063259B1EF05}" type="pres">
      <dgm:prSet presAssocID="{3E0CB987-CE6C-4A09-9FA4-D5A908205677}" presName="thickLine" presStyleLbl="alignNode1" presStyleIdx="2" presStyleCnt="4"/>
      <dgm:spPr/>
    </dgm:pt>
    <dgm:pt modelId="{54BF2A97-7CBC-4FA0-9C46-C5C6A4DCEE21}" type="pres">
      <dgm:prSet presAssocID="{3E0CB987-CE6C-4A09-9FA4-D5A908205677}" presName="horz1" presStyleCnt="0"/>
      <dgm:spPr/>
    </dgm:pt>
    <dgm:pt modelId="{1AEF9905-7CD4-4406-8390-3309CCC52AC7}" type="pres">
      <dgm:prSet presAssocID="{3E0CB987-CE6C-4A09-9FA4-D5A908205677}" presName="tx1" presStyleLbl="revTx" presStyleIdx="2" presStyleCnt="4"/>
      <dgm:spPr/>
    </dgm:pt>
    <dgm:pt modelId="{DF4A457B-9F2A-4E94-9815-EFBC8A9A6BF5}" type="pres">
      <dgm:prSet presAssocID="{3E0CB987-CE6C-4A09-9FA4-D5A908205677}" presName="vert1" presStyleCnt="0"/>
      <dgm:spPr/>
    </dgm:pt>
    <dgm:pt modelId="{F73B1EB6-202B-4EBB-AD56-9CDDAF1BDD1F}" type="pres">
      <dgm:prSet presAssocID="{20B1C64B-F7FC-498B-A65D-F30B1B3E0E41}" presName="thickLine" presStyleLbl="alignNode1" presStyleIdx="3" presStyleCnt="4"/>
      <dgm:spPr/>
    </dgm:pt>
    <dgm:pt modelId="{22276123-BB7A-4F68-BD3B-289DE3E3BDCC}" type="pres">
      <dgm:prSet presAssocID="{20B1C64B-F7FC-498B-A65D-F30B1B3E0E41}" presName="horz1" presStyleCnt="0"/>
      <dgm:spPr/>
    </dgm:pt>
    <dgm:pt modelId="{00632DC4-CF68-4AE4-B5BE-6B88EA002C83}" type="pres">
      <dgm:prSet presAssocID="{20B1C64B-F7FC-498B-A65D-F30B1B3E0E41}" presName="tx1" presStyleLbl="revTx" presStyleIdx="3" presStyleCnt="4"/>
      <dgm:spPr/>
    </dgm:pt>
    <dgm:pt modelId="{1776FEA7-D9CD-42C2-A6BB-C32F37BE507C}" type="pres">
      <dgm:prSet presAssocID="{20B1C64B-F7FC-498B-A65D-F30B1B3E0E41}" presName="vert1" presStyleCnt="0"/>
      <dgm:spPr/>
    </dgm:pt>
  </dgm:ptLst>
  <dgm:cxnLst>
    <dgm:cxn modelId="{FC146322-C2C0-4F5C-A562-A76DD96B3B35}" srcId="{FB13239B-C94B-41D7-825F-5A5287C50346}" destId="{1FB0CCE4-C33C-4EAB-9B08-CF5B0C28F849}" srcOrd="1" destOrd="0" parTransId="{AA19C4A2-CB88-4827-8140-BB10F274EACC}" sibTransId="{C2F5E67A-D860-450B-89E1-78A7EEA535C9}"/>
    <dgm:cxn modelId="{B7A1873A-4B32-40A9-A802-FEA5CC3CFB20}" type="presOf" srcId="{20B1C64B-F7FC-498B-A65D-F30B1B3E0E41}" destId="{00632DC4-CF68-4AE4-B5BE-6B88EA002C83}" srcOrd="0" destOrd="0" presId="urn:microsoft.com/office/officeart/2008/layout/LinedList"/>
    <dgm:cxn modelId="{784B5A5D-D668-4B8F-BA8E-B469FBE9254B}" srcId="{FB13239B-C94B-41D7-825F-5A5287C50346}" destId="{3E0CB987-CE6C-4A09-9FA4-D5A908205677}" srcOrd="2" destOrd="0" parTransId="{C3809B46-F97B-4E33-9C5A-FA0F1F4F641A}" sibTransId="{F5C19E35-9F1B-425B-9610-D31449B2148F}"/>
    <dgm:cxn modelId="{BAB96050-CB9D-4A91-9A7B-852BF601ECDF}" type="presOf" srcId="{AA8CC934-C562-4148-97BA-0B0F7653C609}" destId="{4A9FB24A-1393-411D-8C96-CE33AB537567}" srcOrd="0" destOrd="0" presId="urn:microsoft.com/office/officeart/2008/layout/LinedList"/>
    <dgm:cxn modelId="{08F5EF8B-05ED-460A-839A-8CED4B3C43F0}" srcId="{FB13239B-C94B-41D7-825F-5A5287C50346}" destId="{AA8CC934-C562-4148-97BA-0B0F7653C609}" srcOrd="0" destOrd="0" parTransId="{6A591B81-4754-4007-8CBB-281C093B6DC5}" sibTransId="{061CD339-3E34-43E0-90D0-0EC53C2089C2}"/>
    <dgm:cxn modelId="{22FE1DB7-60AE-4E91-AF80-D5FD8FAB3BB1}" type="presOf" srcId="{1FB0CCE4-C33C-4EAB-9B08-CF5B0C28F849}" destId="{B3197347-1FDA-4537-9526-11A771F43633}" srcOrd="0" destOrd="0" presId="urn:microsoft.com/office/officeart/2008/layout/LinedList"/>
    <dgm:cxn modelId="{DE174DD8-7904-4E9D-837A-2FBA803DC4DE}" type="presOf" srcId="{3E0CB987-CE6C-4A09-9FA4-D5A908205677}" destId="{1AEF9905-7CD4-4406-8390-3309CCC52AC7}" srcOrd="0" destOrd="0" presId="urn:microsoft.com/office/officeart/2008/layout/LinedList"/>
    <dgm:cxn modelId="{ECC775DE-805A-44BD-A7EA-F2273AFE6F06}" srcId="{FB13239B-C94B-41D7-825F-5A5287C50346}" destId="{20B1C64B-F7FC-498B-A65D-F30B1B3E0E41}" srcOrd="3" destOrd="0" parTransId="{7B5427E0-4498-4639-85D1-1A5E7D1D465C}" sibTransId="{2A8B2C5C-92F6-4507-B62A-A0E84CC61B93}"/>
    <dgm:cxn modelId="{DBF26CFD-5AB3-41B4-973A-2D368E18C792}" type="presOf" srcId="{FB13239B-C94B-41D7-825F-5A5287C50346}" destId="{AB02DDA4-3BF7-4997-AE7E-387330CFD492}" srcOrd="0" destOrd="0" presId="urn:microsoft.com/office/officeart/2008/layout/LinedList"/>
    <dgm:cxn modelId="{532562A0-04E5-4020-B679-E899880C89CD}" type="presParOf" srcId="{AB02DDA4-3BF7-4997-AE7E-387330CFD492}" destId="{1E1B2E01-7063-46D0-92A3-303D3FFB1C5B}" srcOrd="0" destOrd="0" presId="urn:microsoft.com/office/officeart/2008/layout/LinedList"/>
    <dgm:cxn modelId="{0A659C9E-5A2A-4E6C-9A9E-CC7156C3EEAF}" type="presParOf" srcId="{AB02DDA4-3BF7-4997-AE7E-387330CFD492}" destId="{F6E5E253-D4AD-4255-A64E-965A525BACC8}" srcOrd="1" destOrd="0" presId="urn:microsoft.com/office/officeart/2008/layout/LinedList"/>
    <dgm:cxn modelId="{42E20FB1-B35C-4F14-9B45-DDC5730E3D25}" type="presParOf" srcId="{F6E5E253-D4AD-4255-A64E-965A525BACC8}" destId="{4A9FB24A-1393-411D-8C96-CE33AB537567}" srcOrd="0" destOrd="0" presId="urn:microsoft.com/office/officeart/2008/layout/LinedList"/>
    <dgm:cxn modelId="{DDA63E32-209C-4408-9263-D178EC8D821D}" type="presParOf" srcId="{F6E5E253-D4AD-4255-A64E-965A525BACC8}" destId="{6787843B-793E-47B8-A307-8008025C670A}" srcOrd="1" destOrd="0" presId="urn:microsoft.com/office/officeart/2008/layout/LinedList"/>
    <dgm:cxn modelId="{5908654E-6591-4454-B0FD-9BECABC4F467}" type="presParOf" srcId="{AB02DDA4-3BF7-4997-AE7E-387330CFD492}" destId="{CF8F9D38-33D2-4FFC-A15A-265436A7F3C9}" srcOrd="2" destOrd="0" presId="urn:microsoft.com/office/officeart/2008/layout/LinedList"/>
    <dgm:cxn modelId="{A0DBD5E4-BD1A-4C34-806E-8A3D0972A642}" type="presParOf" srcId="{AB02DDA4-3BF7-4997-AE7E-387330CFD492}" destId="{71940927-2B93-4EEC-B73D-59D328640086}" srcOrd="3" destOrd="0" presId="urn:microsoft.com/office/officeart/2008/layout/LinedList"/>
    <dgm:cxn modelId="{DA129D94-9F28-46F8-93E3-26A4710B42A5}" type="presParOf" srcId="{71940927-2B93-4EEC-B73D-59D328640086}" destId="{B3197347-1FDA-4537-9526-11A771F43633}" srcOrd="0" destOrd="0" presId="urn:microsoft.com/office/officeart/2008/layout/LinedList"/>
    <dgm:cxn modelId="{0C624AF7-1A9C-412B-AB9C-34B0EFF44F38}" type="presParOf" srcId="{71940927-2B93-4EEC-B73D-59D328640086}" destId="{86D541AB-4BA9-4975-BD7A-E0E392FA294D}" srcOrd="1" destOrd="0" presId="urn:microsoft.com/office/officeart/2008/layout/LinedList"/>
    <dgm:cxn modelId="{8C4CF269-288F-468E-8ECF-5372E604828A}" type="presParOf" srcId="{AB02DDA4-3BF7-4997-AE7E-387330CFD492}" destId="{9E3CB5E8-8A73-4FB8-B0EF-063259B1EF05}" srcOrd="4" destOrd="0" presId="urn:microsoft.com/office/officeart/2008/layout/LinedList"/>
    <dgm:cxn modelId="{D131C9DB-E94A-4F07-9F26-949B842BD362}" type="presParOf" srcId="{AB02DDA4-3BF7-4997-AE7E-387330CFD492}" destId="{54BF2A97-7CBC-4FA0-9C46-C5C6A4DCEE21}" srcOrd="5" destOrd="0" presId="urn:microsoft.com/office/officeart/2008/layout/LinedList"/>
    <dgm:cxn modelId="{2988116F-54E3-4B6F-B855-89B96B31808A}" type="presParOf" srcId="{54BF2A97-7CBC-4FA0-9C46-C5C6A4DCEE21}" destId="{1AEF9905-7CD4-4406-8390-3309CCC52AC7}" srcOrd="0" destOrd="0" presId="urn:microsoft.com/office/officeart/2008/layout/LinedList"/>
    <dgm:cxn modelId="{13263336-BD1D-4465-B783-FD23151CE0F0}" type="presParOf" srcId="{54BF2A97-7CBC-4FA0-9C46-C5C6A4DCEE21}" destId="{DF4A457B-9F2A-4E94-9815-EFBC8A9A6BF5}" srcOrd="1" destOrd="0" presId="urn:microsoft.com/office/officeart/2008/layout/LinedList"/>
    <dgm:cxn modelId="{8561FF87-57FA-41CB-BF95-65DCD9D07AC7}" type="presParOf" srcId="{AB02DDA4-3BF7-4997-AE7E-387330CFD492}" destId="{F73B1EB6-202B-4EBB-AD56-9CDDAF1BDD1F}" srcOrd="6" destOrd="0" presId="urn:microsoft.com/office/officeart/2008/layout/LinedList"/>
    <dgm:cxn modelId="{54D9AEBE-0BBB-4C6A-99AB-DFFC9008037B}" type="presParOf" srcId="{AB02DDA4-3BF7-4997-AE7E-387330CFD492}" destId="{22276123-BB7A-4F68-BD3B-289DE3E3BDCC}" srcOrd="7" destOrd="0" presId="urn:microsoft.com/office/officeart/2008/layout/LinedList"/>
    <dgm:cxn modelId="{260ED0C4-E2AB-423F-95B8-08874025BB9D}" type="presParOf" srcId="{22276123-BB7A-4F68-BD3B-289DE3E3BDCC}" destId="{00632DC4-CF68-4AE4-B5BE-6B88EA002C83}" srcOrd="0" destOrd="0" presId="urn:microsoft.com/office/officeart/2008/layout/LinedList"/>
    <dgm:cxn modelId="{A3BDE37A-592B-438A-80D1-51E3B9FEA1E1}" type="presParOf" srcId="{22276123-BB7A-4F68-BD3B-289DE3E3BDCC}" destId="{1776FEA7-D9CD-42C2-A6BB-C32F37BE50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DDBF59-88EB-4006-A4F6-DD257CF2283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EA4F36A-241C-4320-83DB-945A484FE165}">
      <dgm:prSet/>
      <dgm:spPr/>
      <dgm:t>
        <a:bodyPr/>
        <a:lstStyle/>
        <a:p>
          <a:r>
            <a:rPr lang="nl-NL" dirty="0"/>
            <a:t>Ondernemers streefden naar een </a:t>
          </a:r>
          <a:r>
            <a:rPr lang="nl-NL" u="sng" dirty="0"/>
            <a:t>liberale markteconomie </a:t>
          </a:r>
          <a:r>
            <a:rPr lang="nl-NL" dirty="0"/>
            <a:t>met </a:t>
          </a:r>
          <a:r>
            <a:rPr lang="nl-NL" u="sng" dirty="0"/>
            <a:t>vrijhandel</a:t>
          </a:r>
          <a:r>
            <a:rPr lang="nl-NL" dirty="0"/>
            <a:t> en een kleine rol voor de overheid, ook binnen het Britse wereldrijk. Om die vrijhandel af te dwingen zetten Britten desnoods de marine in, ook in gebieden die niet direct gekoloniseerd waren. 	</a:t>
          </a:r>
          <a:endParaRPr lang="en-US" dirty="0"/>
        </a:p>
      </dgm:t>
    </dgm:pt>
    <dgm:pt modelId="{758B8868-1590-4004-A686-658DF7B6541B}" type="parTrans" cxnId="{3F031B86-EB39-4AB4-AFB8-DDF830F62882}">
      <dgm:prSet/>
      <dgm:spPr/>
      <dgm:t>
        <a:bodyPr/>
        <a:lstStyle/>
        <a:p>
          <a:endParaRPr lang="en-US"/>
        </a:p>
      </dgm:t>
    </dgm:pt>
    <dgm:pt modelId="{9F1EE24B-9B08-4349-A172-38E2C0D1B2E9}" type="sibTrans" cxnId="{3F031B86-EB39-4AB4-AFB8-DDF830F62882}">
      <dgm:prSet/>
      <dgm:spPr/>
      <dgm:t>
        <a:bodyPr/>
        <a:lstStyle/>
        <a:p>
          <a:endParaRPr lang="en-US"/>
        </a:p>
      </dgm:t>
    </dgm:pt>
    <dgm:pt modelId="{3090A9C1-B46D-4362-A7E0-3D64BD73F9F7}">
      <dgm:prSet/>
      <dgm:spPr/>
      <dgm:t>
        <a:bodyPr/>
        <a:lstStyle/>
        <a:p>
          <a:r>
            <a:rPr lang="nl-NL" dirty="0"/>
            <a:t>De eerste wereldtentoonstelling in 1851 liet zien dat Groot-Brittannië de werkplaats van de wereld was. </a:t>
          </a:r>
          <a:endParaRPr lang="en-US" dirty="0"/>
        </a:p>
      </dgm:t>
    </dgm:pt>
    <dgm:pt modelId="{095E289B-1964-46F8-A8BE-EFFD4403ADBC}" type="parTrans" cxnId="{47158852-3143-47CC-B4BE-94762D319D91}">
      <dgm:prSet/>
      <dgm:spPr/>
      <dgm:t>
        <a:bodyPr/>
        <a:lstStyle/>
        <a:p>
          <a:endParaRPr lang="en-US"/>
        </a:p>
      </dgm:t>
    </dgm:pt>
    <dgm:pt modelId="{2FF850FC-227A-4547-9A35-04A831476B1D}" type="sibTrans" cxnId="{47158852-3143-47CC-B4BE-94762D319D91}">
      <dgm:prSet/>
      <dgm:spPr/>
      <dgm:t>
        <a:bodyPr/>
        <a:lstStyle/>
        <a:p>
          <a:endParaRPr lang="en-US"/>
        </a:p>
      </dgm:t>
    </dgm:pt>
    <dgm:pt modelId="{0844D05E-B445-43DE-B70C-459BF8F70093}">
      <dgm:prSet/>
      <dgm:spPr/>
      <dgm:t>
        <a:bodyPr/>
        <a:lstStyle/>
        <a:p>
          <a:r>
            <a:rPr lang="nl-NL" dirty="0"/>
            <a:t>Na 1870 kreeg de Britse industrie te maken met groeiende concurrentie van de Verenigde Staten en Duitsland. Op zoek naar nieuwe markten breidden de Britten hun wereldrijk aan het einde van de 19e eeuw nog verder uit. Rond 1900 heerste Groot-Brittannië over een kwart van de wereldbevolking. 	</a:t>
          </a:r>
          <a:endParaRPr lang="en-US" dirty="0"/>
        </a:p>
      </dgm:t>
    </dgm:pt>
    <dgm:pt modelId="{9B8944BC-9928-4A10-8005-E29F530C9CE0}" type="parTrans" cxnId="{28649AF3-C94C-4A96-905A-25F01F3C061A}">
      <dgm:prSet/>
      <dgm:spPr/>
      <dgm:t>
        <a:bodyPr/>
        <a:lstStyle/>
        <a:p>
          <a:endParaRPr lang="en-US"/>
        </a:p>
      </dgm:t>
    </dgm:pt>
    <dgm:pt modelId="{915C103D-1E9D-4DB5-B40E-EBEF590CD92C}" type="sibTrans" cxnId="{28649AF3-C94C-4A96-905A-25F01F3C061A}">
      <dgm:prSet/>
      <dgm:spPr/>
      <dgm:t>
        <a:bodyPr/>
        <a:lstStyle/>
        <a:p>
          <a:endParaRPr lang="en-US"/>
        </a:p>
      </dgm:t>
    </dgm:pt>
    <dgm:pt modelId="{739A2E8E-E86A-4B9A-BD18-AA339BE2409E}">
      <dgm:prSet/>
      <dgm:spPr/>
      <dgm:t>
        <a:bodyPr/>
        <a:lstStyle/>
        <a:p>
          <a:r>
            <a:rPr lang="nl-NL"/>
            <a:t>Fabrikanten </a:t>
          </a:r>
          <a:r>
            <a:rPr lang="nl-NL" dirty="0"/>
            <a:t>investeerden ook in winstgevende projecten in de koloniën. Londen werd het financiële hart van de wereld. </a:t>
          </a:r>
          <a:endParaRPr lang="en-US" dirty="0"/>
        </a:p>
      </dgm:t>
    </dgm:pt>
    <dgm:pt modelId="{D753D33D-5E34-4726-AC34-7CF720EF2390}" type="parTrans" cxnId="{534A8A4C-9C27-4088-8D6C-C364319A6088}">
      <dgm:prSet/>
      <dgm:spPr/>
      <dgm:t>
        <a:bodyPr/>
        <a:lstStyle/>
        <a:p>
          <a:endParaRPr lang="nl-NL"/>
        </a:p>
      </dgm:t>
    </dgm:pt>
    <dgm:pt modelId="{8444DB13-F661-4C82-8679-00E84B7D19C8}" type="sibTrans" cxnId="{534A8A4C-9C27-4088-8D6C-C364319A6088}">
      <dgm:prSet/>
      <dgm:spPr/>
      <dgm:t>
        <a:bodyPr/>
        <a:lstStyle/>
        <a:p>
          <a:endParaRPr lang="nl-NL"/>
        </a:p>
      </dgm:t>
    </dgm:pt>
    <dgm:pt modelId="{89C94A5B-6B0A-451E-9E41-CCA8C2CBE9B4}" type="pres">
      <dgm:prSet presAssocID="{5BDDBF59-88EB-4006-A4F6-DD257CF22830}" presName="vert0" presStyleCnt="0">
        <dgm:presLayoutVars>
          <dgm:dir/>
          <dgm:animOne val="branch"/>
          <dgm:animLvl val="lvl"/>
        </dgm:presLayoutVars>
      </dgm:prSet>
      <dgm:spPr/>
    </dgm:pt>
    <dgm:pt modelId="{1C23BB6B-3A88-4A08-B10B-FF54B191BFE1}" type="pres">
      <dgm:prSet presAssocID="{DEA4F36A-241C-4320-83DB-945A484FE165}" presName="thickLine" presStyleLbl="alignNode1" presStyleIdx="0" presStyleCnt="4"/>
      <dgm:spPr/>
    </dgm:pt>
    <dgm:pt modelId="{A7B5577D-E93D-4A8D-B794-0C816271D181}" type="pres">
      <dgm:prSet presAssocID="{DEA4F36A-241C-4320-83DB-945A484FE165}" presName="horz1" presStyleCnt="0"/>
      <dgm:spPr/>
    </dgm:pt>
    <dgm:pt modelId="{1416AA2B-77BB-4449-9869-890C352B40E9}" type="pres">
      <dgm:prSet presAssocID="{DEA4F36A-241C-4320-83DB-945A484FE165}" presName="tx1" presStyleLbl="revTx" presStyleIdx="0" presStyleCnt="4"/>
      <dgm:spPr/>
    </dgm:pt>
    <dgm:pt modelId="{5C3573B7-3D00-4D71-BDCB-7DB0371883F3}" type="pres">
      <dgm:prSet presAssocID="{DEA4F36A-241C-4320-83DB-945A484FE165}" presName="vert1" presStyleCnt="0"/>
      <dgm:spPr/>
    </dgm:pt>
    <dgm:pt modelId="{2E5F0F57-FDCA-4CB3-ADB6-D82B08FFE94C}" type="pres">
      <dgm:prSet presAssocID="{739A2E8E-E86A-4B9A-BD18-AA339BE2409E}" presName="thickLine" presStyleLbl="alignNode1" presStyleIdx="1" presStyleCnt="4"/>
      <dgm:spPr/>
    </dgm:pt>
    <dgm:pt modelId="{55DC2557-6988-48B3-BE1D-6B1129589AFF}" type="pres">
      <dgm:prSet presAssocID="{739A2E8E-E86A-4B9A-BD18-AA339BE2409E}" presName="horz1" presStyleCnt="0"/>
      <dgm:spPr/>
    </dgm:pt>
    <dgm:pt modelId="{EE5AA213-0E33-431A-8251-5F708C651860}" type="pres">
      <dgm:prSet presAssocID="{739A2E8E-E86A-4B9A-BD18-AA339BE2409E}" presName="tx1" presStyleLbl="revTx" presStyleIdx="1" presStyleCnt="4"/>
      <dgm:spPr/>
    </dgm:pt>
    <dgm:pt modelId="{8471812A-F3D6-4EC3-AF0D-3CDCD72085A5}" type="pres">
      <dgm:prSet presAssocID="{739A2E8E-E86A-4B9A-BD18-AA339BE2409E}" presName="vert1" presStyleCnt="0"/>
      <dgm:spPr/>
    </dgm:pt>
    <dgm:pt modelId="{92F3BF86-E0D7-4F95-A01E-C8AC512421A5}" type="pres">
      <dgm:prSet presAssocID="{3090A9C1-B46D-4362-A7E0-3D64BD73F9F7}" presName="thickLine" presStyleLbl="alignNode1" presStyleIdx="2" presStyleCnt="4"/>
      <dgm:spPr/>
    </dgm:pt>
    <dgm:pt modelId="{BEF6C7B7-F507-4D9B-BD90-10ACA92C4A68}" type="pres">
      <dgm:prSet presAssocID="{3090A9C1-B46D-4362-A7E0-3D64BD73F9F7}" presName="horz1" presStyleCnt="0"/>
      <dgm:spPr/>
    </dgm:pt>
    <dgm:pt modelId="{832B7BB0-A1FC-4593-A965-DAD505DCC085}" type="pres">
      <dgm:prSet presAssocID="{3090A9C1-B46D-4362-A7E0-3D64BD73F9F7}" presName="tx1" presStyleLbl="revTx" presStyleIdx="2" presStyleCnt="4"/>
      <dgm:spPr/>
    </dgm:pt>
    <dgm:pt modelId="{19FF7A1E-73A6-4913-A1CC-5D6470CA8ED9}" type="pres">
      <dgm:prSet presAssocID="{3090A9C1-B46D-4362-A7E0-3D64BD73F9F7}" presName="vert1" presStyleCnt="0"/>
      <dgm:spPr/>
    </dgm:pt>
    <dgm:pt modelId="{E22CFAF6-463A-4968-BD9B-1B9383204EC8}" type="pres">
      <dgm:prSet presAssocID="{0844D05E-B445-43DE-B70C-459BF8F70093}" presName="thickLine" presStyleLbl="alignNode1" presStyleIdx="3" presStyleCnt="4"/>
      <dgm:spPr/>
    </dgm:pt>
    <dgm:pt modelId="{316E760E-42FB-4FF7-82B5-933287514606}" type="pres">
      <dgm:prSet presAssocID="{0844D05E-B445-43DE-B70C-459BF8F70093}" presName="horz1" presStyleCnt="0"/>
      <dgm:spPr/>
    </dgm:pt>
    <dgm:pt modelId="{848F12E3-D0D4-43D0-A0EC-2351FB82C6D7}" type="pres">
      <dgm:prSet presAssocID="{0844D05E-B445-43DE-B70C-459BF8F70093}" presName="tx1" presStyleLbl="revTx" presStyleIdx="3" presStyleCnt="4"/>
      <dgm:spPr/>
    </dgm:pt>
    <dgm:pt modelId="{9F8CF279-C52B-4102-B2A5-E9C83C51BBDC}" type="pres">
      <dgm:prSet presAssocID="{0844D05E-B445-43DE-B70C-459BF8F70093}" presName="vert1" presStyleCnt="0"/>
      <dgm:spPr/>
    </dgm:pt>
  </dgm:ptLst>
  <dgm:cxnLst>
    <dgm:cxn modelId="{B3A96214-91E8-4DA2-AC0C-569AD84C69F2}" type="presOf" srcId="{739A2E8E-E86A-4B9A-BD18-AA339BE2409E}" destId="{EE5AA213-0E33-431A-8251-5F708C651860}" srcOrd="0" destOrd="0" presId="urn:microsoft.com/office/officeart/2008/layout/LinedList"/>
    <dgm:cxn modelId="{534A8A4C-9C27-4088-8D6C-C364319A6088}" srcId="{5BDDBF59-88EB-4006-A4F6-DD257CF22830}" destId="{739A2E8E-E86A-4B9A-BD18-AA339BE2409E}" srcOrd="1" destOrd="0" parTransId="{D753D33D-5E34-4726-AC34-7CF720EF2390}" sibTransId="{8444DB13-F661-4C82-8679-00E84B7D19C8}"/>
    <dgm:cxn modelId="{8AC27F6D-A11A-4ED0-A2AB-932C55E098A9}" type="presOf" srcId="{5BDDBF59-88EB-4006-A4F6-DD257CF22830}" destId="{89C94A5B-6B0A-451E-9E41-CCA8C2CBE9B4}" srcOrd="0" destOrd="0" presId="urn:microsoft.com/office/officeart/2008/layout/LinedList"/>
    <dgm:cxn modelId="{684A2B70-4F3C-4362-8244-C88F159366F9}" type="presOf" srcId="{0844D05E-B445-43DE-B70C-459BF8F70093}" destId="{848F12E3-D0D4-43D0-A0EC-2351FB82C6D7}" srcOrd="0" destOrd="0" presId="urn:microsoft.com/office/officeart/2008/layout/LinedList"/>
    <dgm:cxn modelId="{47158852-3143-47CC-B4BE-94762D319D91}" srcId="{5BDDBF59-88EB-4006-A4F6-DD257CF22830}" destId="{3090A9C1-B46D-4362-A7E0-3D64BD73F9F7}" srcOrd="2" destOrd="0" parTransId="{095E289B-1964-46F8-A8BE-EFFD4403ADBC}" sibTransId="{2FF850FC-227A-4547-9A35-04A831476B1D}"/>
    <dgm:cxn modelId="{882D0057-F572-41EE-A5BA-4837147B1AC1}" type="presOf" srcId="{DEA4F36A-241C-4320-83DB-945A484FE165}" destId="{1416AA2B-77BB-4449-9869-890C352B40E9}" srcOrd="0" destOrd="0" presId="urn:microsoft.com/office/officeart/2008/layout/LinedList"/>
    <dgm:cxn modelId="{3F031B86-EB39-4AB4-AFB8-DDF830F62882}" srcId="{5BDDBF59-88EB-4006-A4F6-DD257CF22830}" destId="{DEA4F36A-241C-4320-83DB-945A484FE165}" srcOrd="0" destOrd="0" parTransId="{758B8868-1590-4004-A686-658DF7B6541B}" sibTransId="{9F1EE24B-9B08-4349-A172-38E2C0D1B2E9}"/>
    <dgm:cxn modelId="{AA100087-1DFF-4490-8ADD-6980D0D063E2}" type="presOf" srcId="{3090A9C1-B46D-4362-A7E0-3D64BD73F9F7}" destId="{832B7BB0-A1FC-4593-A965-DAD505DCC085}" srcOrd="0" destOrd="0" presId="urn:microsoft.com/office/officeart/2008/layout/LinedList"/>
    <dgm:cxn modelId="{28649AF3-C94C-4A96-905A-25F01F3C061A}" srcId="{5BDDBF59-88EB-4006-A4F6-DD257CF22830}" destId="{0844D05E-B445-43DE-B70C-459BF8F70093}" srcOrd="3" destOrd="0" parTransId="{9B8944BC-9928-4A10-8005-E29F530C9CE0}" sibTransId="{915C103D-1E9D-4DB5-B40E-EBEF590CD92C}"/>
    <dgm:cxn modelId="{3C3C5D04-D1BB-488D-9C76-89C5A4586ED7}" type="presParOf" srcId="{89C94A5B-6B0A-451E-9E41-CCA8C2CBE9B4}" destId="{1C23BB6B-3A88-4A08-B10B-FF54B191BFE1}" srcOrd="0" destOrd="0" presId="urn:microsoft.com/office/officeart/2008/layout/LinedList"/>
    <dgm:cxn modelId="{B9CD0E3B-FAD0-4148-A483-87B998FA46AE}" type="presParOf" srcId="{89C94A5B-6B0A-451E-9E41-CCA8C2CBE9B4}" destId="{A7B5577D-E93D-4A8D-B794-0C816271D181}" srcOrd="1" destOrd="0" presId="urn:microsoft.com/office/officeart/2008/layout/LinedList"/>
    <dgm:cxn modelId="{53D7679B-AF1E-40AD-8C18-ADAFDC4142A0}" type="presParOf" srcId="{A7B5577D-E93D-4A8D-B794-0C816271D181}" destId="{1416AA2B-77BB-4449-9869-890C352B40E9}" srcOrd="0" destOrd="0" presId="urn:microsoft.com/office/officeart/2008/layout/LinedList"/>
    <dgm:cxn modelId="{11CB7CFA-D3CD-4D8C-AF1A-9406F69CEB73}" type="presParOf" srcId="{A7B5577D-E93D-4A8D-B794-0C816271D181}" destId="{5C3573B7-3D00-4D71-BDCB-7DB0371883F3}" srcOrd="1" destOrd="0" presId="urn:microsoft.com/office/officeart/2008/layout/LinedList"/>
    <dgm:cxn modelId="{FB219F44-5936-472F-A3EF-78D2ACC395E5}" type="presParOf" srcId="{89C94A5B-6B0A-451E-9E41-CCA8C2CBE9B4}" destId="{2E5F0F57-FDCA-4CB3-ADB6-D82B08FFE94C}" srcOrd="2" destOrd="0" presId="urn:microsoft.com/office/officeart/2008/layout/LinedList"/>
    <dgm:cxn modelId="{0BA8F882-0BB7-4C3B-A3AA-F1FC03B89C13}" type="presParOf" srcId="{89C94A5B-6B0A-451E-9E41-CCA8C2CBE9B4}" destId="{55DC2557-6988-48B3-BE1D-6B1129589AFF}" srcOrd="3" destOrd="0" presId="urn:microsoft.com/office/officeart/2008/layout/LinedList"/>
    <dgm:cxn modelId="{6D2B8CBA-4D71-4CDC-90EB-1677204E83D8}" type="presParOf" srcId="{55DC2557-6988-48B3-BE1D-6B1129589AFF}" destId="{EE5AA213-0E33-431A-8251-5F708C651860}" srcOrd="0" destOrd="0" presId="urn:microsoft.com/office/officeart/2008/layout/LinedList"/>
    <dgm:cxn modelId="{9EAB6BDB-23C9-4474-894E-7BBC1A11FEAD}" type="presParOf" srcId="{55DC2557-6988-48B3-BE1D-6B1129589AFF}" destId="{8471812A-F3D6-4EC3-AF0D-3CDCD72085A5}" srcOrd="1" destOrd="0" presId="urn:microsoft.com/office/officeart/2008/layout/LinedList"/>
    <dgm:cxn modelId="{1D6C17F9-F542-461D-BD2C-0FC1E64D5CF5}" type="presParOf" srcId="{89C94A5B-6B0A-451E-9E41-CCA8C2CBE9B4}" destId="{92F3BF86-E0D7-4F95-A01E-C8AC512421A5}" srcOrd="4" destOrd="0" presId="urn:microsoft.com/office/officeart/2008/layout/LinedList"/>
    <dgm:cxn modelId="{F428D868-7A18-457E-A771-2B7E223FC4A4}" type="presParOf" srcId="{89C94A5B-6B0A-451E-9E41-CCA8C2CBE9B4}" destId="{BEF6C7B7-F507-4D9B-BD90-10ACA92C4A68}" srcOrd="5" destOrd="0" presId="urn:microsoft.com/office/officeart/2008/layout/LinedList"/>
    <dgm:cxn modelId="{22F312FA-E74B-4B24-A193-4465F4DC3127}" type="presParOf" srcId="{BEF6C7B7-F507-4D9B-BD90-10ACA92C4A68}" destId="{832B7BB0-A1FC-4593-A965-DAD505DCC085}" srcOrd="0" destOrd="0" presId="urn:microsoft.com/office/officeart/2008/layout/LinedList"/>
    <dgm:cxn modelId="{EE8ADCF7-0346-460F-9E3E-F953C1B870C5}" type="presParOf" srcId="{BEF6C7B7-F507-4D9B-BD90-10ACA92C4A68}" destId="{19FF7A1E-73A6-4913-A1CC-5D6470CA8ED9}" srcOrd="1" destOrd="0" presId="urn:microsoft.com/office/officeart/2008/layout/LinedList"/>
    <dgm:cxn modelId="{30B496EF-0BC6-4601-91FC-4E87442E4B4D}" type="presParOf" srcId="{89C94A5B-6B0A-451E-9E41-CCA8C2CBE9B4}" destId="{E22CFAF6-463A-4968-BD9B-1B9383204EC8}" srcOrd="6" destOrd="0" presId="urn:microsoft.com/office/officeart/2008/layout/LinedList"/>
    <dgm:cxn modelId="{E4418222-F7E4-47DD-AE14-647EC248AD74}" type="presParOf" srcId="{89C94A5B-6B0A-451E-9E41-CCA8C2CBE9B4}" destId="{316E760E-42FB-4FF7-82B5-933287514606}" srcOrd="7" destOrd="0" presId="urn:microsoft.com/office/officeart/2008/layout/LinedList"/>
    <dgm:cxn modelId="{06FC4814-20EA-4AB5-A92F-96B409B80DF2}" type="presParOf" srcId="{316E760E-42FB-4FF7-82B5-933287514606}" destId="{848F12E3-D0D4-43D0-A0EC-2351FB82C6D7}" srcOrd="0" destOrd="0" presId="urn:microsoft.com/office/officeart/2008/layout/LinedList"/>
    <dgm:cxn modelId="{FA54F69A-DB2D-4344-B243-E4D0C5EE052E}" type="presParOf" srcId="{316E760E-42FB-4FF7-82B5-933287514606}" destId="{9F8CF279-C52B-4102-B2A5-E9C83C51BB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B2E01-7063-46D0-92A3-303D3FFB1C5B}">
      <dsp:nvSpPr>
        <dsp:cNvPr id="0" name=""/>
        <dsp:cNvSpPr/>
      </dsp:nvSpPr>
      <dsp:spPr>
        <a:xfrm>
          <a:off x="0" y="0"/>
          <a:ext cx="9601200"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9FB24A-1393-411D-8C96-CE33AB537567}">
      <dsp:nvSpPr>
        <dsp:cNvPr id="0" name=""/>
        <dsp:cNvSpPr/>
      </dsp:nvSpPr>
      <dsp:spPr>
        <a:xfrm>
          <a:off x="0" y="0"/>
          <a:ext cx="9601200" cy="89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dirty="0"/>
            <a:t>[31] De industriële revolutie die in de westerse wereld de basis legde voor een industriële samenleving</a:t>
          </a:r>
          <a:endParaRPr lang="en-US" sz="2000" kern="1200" dirty="0"/>
        </a:p>
      </dsp:txBody>
      <dsp:txXfrm>
        <a:off x="0" y="0"/>
        <a:ext cx="9601200" cy="895350"/>
      </dsp:txXfrm>
    </dsp:sp>
    <dsp:sp modelId="{CF8F9D38-33D2-4FFC-A15A-265436A7F3C9}">
      <dsp:nvSpPr>
        <dsp:cNvPr id="0" name=""/>
        <dsp:cNvSpPr/>
      </dsp:nvSpPr>
      <dsp:spPr>
        <a:xfrm>
          <a:off x="0" y="895350"/>
          <a:ext cx="9601200"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197347-1FDA-4537-9526-11A771F43633}">
      <dsp:nvSpPr>
        <dsp:cNvPr id="0" name=""/>
        <dsp:cNvSpPr/>
      </dsp:nvSpPr>
      <dsp:spPr>
        <a:xfrm>
          <a:off x="0" y="895350"/>
          <a:ext cx="9601200" cy="89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Het bezit van koloniën vergrootte de economische voorsprong die Groot-Brittannië in de 18e en 19e eeuw nam op andere landen. </a:t>
          </a:r>
          <a:endParaRPr lang="en-US" sz="2000" kern="1200"/>
        </a:p>
      </dsp:txBody>
      <dsp:txXfrm>
        <a:off x="0" y="895350"/>
        <a:ext cx="9601200" cy="895350"/>
      </dsp:txXfrm>
    </dsp:sp>
    <dsp:sp modelId="{9E3CB5E8-8A73-4FB8-B0EF-063259B1EF05}">
      <dsp:nvSpPr>
        <dsp:cNvPr id="0" name=""/>
        <dsp:cNvSpPr/>
      </dsp:nvSpPr>
      <dsp:spPr>
        <a:xfrm>
          <a:off x="0" y="1790700"/>
          <a:ext cx="9601200"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F9905-7CD4-4406-8390-3309CCC52AC7}">
      <dsp:nvSpPr>
        <dsp:cNvPr id="0" name=""/>
        <dsp:cNvSpPr/>
      </dsp:nvSpPr>
      <dsp:spPr>
        <a:xfrm>
          <a:off x="0" y="1790700"/>
          <a:ext cx="9601200" cy="89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In de tweede helft van de 18e eeuw ontstond in Groot-Brittannië de industriële revolutie. Deze werd mogelijk door uitvindingen zoals de Spinning Jenny en de stoommachine. </a:t>
          </a:r>
          <a:endParaRPr lang="en-US" sz="2000" kern="1200"/>
        </a:p>
      </dsp:txBody>
      <dsp:txXfrm>
        <a:off x="0" y="1790700"/>
        <a:ext cx="9601200" cy="895350"/>
      </dsp:txXfrm>
    </dsp:sp>
    <dsp:sp modelId="{F73B1EB6-202B-4EBB-AD56-9CDDAF1BDD1F}">
      <dsp:nvSpPr>
        <dsp:cNvPr id="0" name=""/>
        <dsp:cNvSpPr/>
      </dsp:nvSpPr>
      <dsp:spPr>
        <a:xfrm>
          <a:off x="0" y="2686050"/>
          <a:ext cx="9601200"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32DC4-CF68-4AE4-B5BE-6B88EA002C83}">
      <dsp:nvSpPr>
        <dsp:cNvPr id="0" name=""/>
        <dsp:cNvSpPr/>
      </dsp:nvSpPr>
      <dsp:spPr>
        <a:xfrm>
          <a:off x="0" y="2686050"/>
          <a:ext cx="9601200" cy="89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l-NL" sz="2000" kern="1200"/>
            <a:t>Door verbeteringen in de landbouw en door ziektebestrijding groeide de bevolking en nam de vraag naar goederen en het aanbod van goedkope arbeid toe. 	</a:t>
          </a:r>
          <a:endParaRPr lang="en-US" sz="2000" kern="1200"/>
        </a:p>
      </dsp:txBody>
      <dsp:txXfrm>
        <a:off x="0" y="2686050"/>
        <a:ext cx="9601200" cy="895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3BB6B-3A88-4A08-B10B-FF54B191BFE1}">
      <dsp:nvSpPr>
        <dsp:cNvPr id="0" name=""/>
        <dsp:cNvSpPr/>
      </dsp:nvSpPr>
      <dsp:spPr>
        <a:xfrm>
          <a:off x="0" y="0"/>
          <a:ext cx="9601200"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16AA2B-77BB-4449-9869-890C352B40E9}">
      <dsp:nvSpPr>
        <dsp:cNvPr id="0" name=""/>
        <dsp:cNvSpPr/>
      </dsp:nvSpPr>
      <dsp:spPr>
        <a:xfrm>
          <a:off x="0" y="0"/>
          <a:ext cx="9601200" cy="89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nl-NL" sz="1700" kern="1200" dirty="0"/>
            <a:t>Ondernemers streefden naar een </a:t>
          </a:r>
          <a:r>
            <a:rPr lang="nl-NL" sz="1700" u="sng" kern="1200" dirty="0"/>
            <a:t>liberale markteconomie </a:t>
          </a:r>
          <a:r>
            <a:rPr lang="nl-NL" sz="1700" kern="1200" dirty="0"/>
            <a:t>met </a:t>
          </a:r>
          <a:r>
            <a:rPr lang="nl-NL" sz="1700" u="sng" kern="1200" dirty="0"/>
            <a:t>vrijhandel</a:t>
          </a:r>
          <a:r>
            <a:rPr lang="nl-NL" sz="1700" kern="1200" dirty="0"/>
            <a:t> en een kleine rol voor de overheid, ook binnen het Britse wereldrijk. Om die vrijhandel af te dwingen zetten Britten desnoods de marine in, ook in gebieden die niet direct gekoloniseerd waren. 	</a:t>
          </a:r>
          <a:endParaRPr lang="en-US" sz="1700" kern="1200" dirty="0"/>
        </a:p>
      </dsp:txBody>
      <dsp:txXfrm>
        <a:off x="0" y="0"/>
        <a:ext cx="9601200" cy="895350"/>
      </dsp:txXfrm>
    </dsp:sp>
    <dsp:sp modelId="{2E5F0F57-FDCA-4CB3-ADB6-D82B08FFE94C}">
      <dsp:nvSpPr>
        <dsp:cNvPr id="0" name=""/>
        <dsp:cNvSpPr/>
      </dsp:nvSpPr>
      <dsp:spPr>
        <a:xfrm>
          <a:off x="0" y="895350"/>
          <a:ext cx="9601200" cy="0"/>
        </a:xfrm>
        <a:prstGeom prst="lin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AA213-0E33-431A-8251-5F708C651860}">
      <dsp:nvSpPr>
        <dsp:cNvPr id="0" name=""/>
        <dsp:cNvSpPr/>
      </dsp:nvSpPr>
      <dsp:spPr>
        <a:xfrm>
          <a:off x="0" y="895350"/>
          <a:ext cx="9601200" cy="89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nl-NL" sz="1700" kern="1200"/>
            <a:t>Fabrikanten </a:t>
          </a:r>
          <a:r>
            <a:rPr lang="nl-NL" sz="1700" kern="1200" dirty="0"/>
            <a:t>investeerden ook in winstgevende projecten in de koloniën. Londen werd het financiële hart van de wereld. </a:t>
          </a:r>
          <a:endParaRPr lang="en-US" sz="1700" kern="1200" dirty="0"/>
        </a:p>
      </dsp:txBody>
      <dsp:txXfrm>
        <a:off x="0" y="895350"/>
        <a:ext cx="9601200" cy="895350"/>
      </dsp:txXfrm>
    </dsp:sp>
    <dsp:sp modelId="{92F3BF86-E0D7-4F95-A01E-C8AC512421A5}">
      <dsp:nvSpPr>
        <dsp:cNvPr id="0" name=""/>
        <dsp:cNvSpPr/>
      </dsp:nvSpPr>
      <dsp:spPr>
        <a:xfrm>
          <a:off x="0" y="1790700"/>
          <a:ext cx="9601200" cy="0"/>
        </a:xfrm>
        <a:prstGeom prst="line">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B7BB0-A1FC-4593-A965-DAD505DCC085}">
      <dsp:nvSpPr>
        <dsp:cNvPr id="0" name=""/>
        <dsp:cNvSpPr/>
      </dsp:nvSpPr>
      <dsp:spPr>
        <a:xfrm>
          <a:off x="0" y="1790700"/>
          <a:ext cx="9601200" cy="89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nl-NL" sz="1700" kern="1200" dirty="0"/>
            <a:t>De eerste wereldtentoonstelling in 1851 liet zien dat Groot-Brittannië de werkplaats van de wereld was. </a:t>
          </a:r>
          <a:endParaRPr lang="en-US" sz="1700" kern="1200" dirty="0"/>
        </a:p>
      </dsp:txBody>
      <dsp:txXfrm>
        <a:off x="0" y="1790700"/>
        <a:ext cx="9601200" cy="895350"/>
      </dsp:txXfrm>
    </dsp:sp>
    <dsp:sp modelId="{E22CFAF6-463A-4968-BD9B-1B9383204EC8}">
      <dsp:nvSpPr>
        <dsp:cNvPr id="0" name=""/>
        <dsp:cNvSpPr/>
      </dsp:nvSpPr>
      <dsp:spPr>
        <a:xfrm>
          <a:off x="0" y="2686050"/>
          <a:ext cx="9601200" cy="0"/>
        </a:xfrm>
        <a:prstGeom prst="line">
          <a:avLst/>
        </a:prstGeom>
        <a:solidFill>
          <a:schemeClr val="accent5">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F12E3-D0D4-43D0-A0EC-2351FB82C6D7}">
      <dsp:nvSpPr>
        <dsp:cNvPr id="0" name=""/>
        <dsp:cNvSpPr/>
      </dsp:nvSpPr>
      <dsp:spPr>
        <a:xfrm>
          <a:off x="0" y="2686050"/>
          <a:ext cx="9601200" cy="895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nl-NL" sz="1700" kern="1200" dirty="0"/>
            <a:t>Na 1870 kreeg de Britse industrie te maken met groeiende concurrentie van de Verenigde Staten en Duitsland. Op zoek naar nieuwe markten breidden de Britten hun wereldrijk aan het einde van de 19e eeuw nog verder uit. Rond 1900 heerste Groot-Brittannië over een kwart van de wereldbevolking. 	</a:t>
          </a:r>
          <a:endParaRPr lang="en-US" sz="1700" kern="1200" dirty="0"/>
        </a:p>
      </dsp:txBody>
      <dsp:txXfrm>
        <a:off x="0" y="2686050"/>
        <a:ext cx="9601200" cy="895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654B9-E5FC-43F5-BFE9-0CC777944307}" type="datetimeFigureOut">
              <a:rPr lang="nl-NL" smtClean="0"/>
              <a:t>16-10-2020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15A0E-1F7E-42C5-96E2-BAB321EF51AC}" type="slidenum">
              <a:rPr lang="nl-NL" smtClean="0"/>
              <a:t>‹nr.›</a:t>
            </a:fld>
            <a:endParaRPr lang="nl-NL"/>
          </a:p>
        </p:txBody>
      </p:sp>
    </p:spTree>
    <p:extLst>
      <p:ext uri="{BB962C8B-B14F-4D97-AF65-F5344CB8AC3E}">
        <p14:creationId xmlns:p14="http://schemas.microsoft.com/office/powerpoint/2010/main" val="248596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109B7DF-8BA3-42DA-AE27-434DCCA50BDD}" type="slidenum">
              <a:rPr lang="nl-NL" smtClean="0"/>
              <a:t>6</a:t>
            </a:fld>
            <a:endParaRPr lang="nl-NL"/>
          </a:p>
        </p:txBody>
      </p:sp>
    </p:spTree>
    <p:extLst>
      <p:ext uri="{BB962C8B-B14F-4D97-AF65-F5344CB8AC3E}">
        <p14:creationId xmlns:p14="http://schemas.microsoft.com/office/powerpoint/2010/main" val="38314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109B7DF-8BA3-42DA-AE27-434DCCA50BDD}" type="slidenum">
              <a:rPr lang="nl-NL" smtClean="0"/>
              <a:t>15</a:t>
            </a:fld>
            <a:endParaRPr lang="nl-NL"/>
          </a:p>
        </p:txBody>
      </p:sp>
    </p:spTree>
    <p:extLst>
      <p:ext uri="{BB962C8B-B14F-4D97-AF65-F5344CB8AC3E}">
        <p14:creationId xmlns:p14="http://schemas.microsoft.com/office/powerpoint/2010/main" val="348199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normAutofit/>
          </a:bodyPr>
          <a:lstStyle/>
          <a:p>
            <a:r>
              <a:rPr lang="nl-NL" dirty="0"/>
              <a:t>Gepubliceerd</a:t>
            </a:r>
            <a:r>
              <a:rPr lang="nl-NL" baseline="0" dirty="0"/>
              <a:t> in het geïllustreerde blad </a:t>
            </a:r>
            <a:r>
              <a:rPr lang="nl-NL" i="1" baseline="0" dirty="0"/>
              <a:t>The </a:t>
            </a:r>
            <a:r>
              <a:rPr lang="nl-NL" i="1" baseline="0" dirty="0" err="1"/>
              <a:t>Graphic</a:t>
            </a:r>
            <a:endParaRPr lang="nl-NL" i="0" baseline="0" dirty="0"/>
          </a:p>
          <a:p>
            <a:endParaRPr lang="nl-NL" i="0" baseline="0" dirty="0"/>
          </a:p>
          <a:p>
            <a:r>
              <a:rPr lang="nl-NL" i="0" baseline="0" dirty="0"/>
              <a:t>Wat we zien:</a:t>
            </a:r>
          </a:p>
          <a:p>
            <a:r>
              <a:rPr lang="nl-NL" i="0" baseline="0" dirty="0"/>
              <a:t>Essentialistische afbeeldingen van bevolkingsgroepen en exotische dieren</a:t>
            </a:r>
          </a:p>
          <a:p>
            <a:r>
              <a:rPr lang="nl-NL" i="0" baseline="0" dirty="0"/>
              <a:t>Tekenen van industrie, landbouw en welvaart</a:t>
            </a:r>
          </a:p>
          <a:p>
            <a:r>
              <a:rPr lang="nl-NL" i="0" baseline="0" dirty="0"/>
              <a:t>Logistieke </a:t>
            </a:r>
            <a:r>
              <a:rPr lang="nl-NL" i="0" baseline="0" dirty="0" err="1"/>
              <a:t>verbiningen</a:t>
            </a:r>
            <a:r>
              <a:rPr lang="nl-NL" i="0" baseline="0" dirty="0"/>
              <a:t> (zeeverbindingen, inclusief Suezkanaal) </a:t>
            </a:r>
            <a:r>
              <a:rPr lang="nl-NL" i="0" baseline="0" dirty="0">
                <a:sym typeface="Wingdings" pitchFamily="2" charset="2"/>
              </a:rPr>
              <a:t> een netwerk van kennis en macht</a:t>
            </a:r>
            <a:endParaRPr lang="nl-NL" i="0" baseline="0" dirty="0"/>
          </a:p>
          <a:p>
            <a:r>
              <a:rPr lang="nl-NL" i="0" baseline="0" dirty="0"/>
              <a:t>Links manlijke figuren: Amerikaanse indiaan, </a:t>
            </a:r>
            <a:r>
              <a:rPr lang="nl-NL" i="0" baseline="0" dirty="0" err="1"/>
              <a:t>pesljager</a:t>
            </a:r>
            <a:r>
              <a:rPr lang="nl-NL" i="0" baseline="0" dirty="0"/>
              <a:t>, jager, en olifant met rijkdom. Rechts vrouwelijke figuren die het Oosten erotiseren</a:t>
            </a:r>
          </a:p>
          <a:p>
            <a:r>
              <a:rPr lang="nl-NL" i="0" baseline="0" dirty="0" err="1"/>
              <a:t>Britanniamet</a:t>
            </a:r>
            <a:r>
              <a:rPr lang="nl-NL" i="0" baseline="0" dirty="0"/>
              <a:t> Union Jack op haar schild, bovenop Atlas, als symbool van Brits imperialisme, centraal in het midden, omgeven door soldaten en matrozen, en haar onderdanen</a:t>
            </a:r>
          </a:p>
          <a:p>
            <a:r>
              <a:rPr lang="nl-NL" i="0" baseline="0" dirty="0"/>
              <a:t>Mercatorprojectie </a:t>
            </a:r>
            <a:r>
              <a:rPr lang="nl-NL" i="0" baseline="0" dirty="0">
                <a:sym typeface="Wingdings" pitchFamily="2" charset="2"/>
              </a:rPr>
              <a:t></a:t>
            </a:r>
            <a:r>
              <a:rPr lang="nl-NL" i="0" baseline="0" dirty="0"/>
              <a:t> Britse gebied extra groot</a:t>
            </a:r>
          </a:p>
          <a:p>
            <a:endParaRPr lang="nl-NL" i="0" baseline="0" dirty="0"/>
          </a:p>
          <a:p>
            <a:r>
              <a:rPr lang="nl-NL" i="0" baseline="0" dirty="0"/>
              <a:t>Aardig te weten: </a:t>
            </a:r>
            <a:r>
              <a:rPr lang="nl-NL" sz="1300" dirty="0"/>
              <a:t>Walter </a:t>
            </a:r>
            <a:r>
              <a:rPr lang="nl-NL" sz="1300" dirty="0" err="1"/>
              <a:t>Crane</a:t>
            </a:r>
            <a:r>
              <a:rPr lang="nl-NL" sz="1300" dirty="0"/>
              <a:t> (1845-1915)  </a:t>
            </a:r>
            <a:r>
              <a:rPr lang="nl-NL" i="0" baseline="0" dirty="0"/>
              <a:t>was een socialist, aanhanger van William Morris, Arts and </a:t>
            </a:r>
            <a:r>
              <a:rPr lang="nl-NL" i="0" baseline="0" dirty="0" err="1"/>
              <a:t>Crafts</a:t>
            </a:r>
            <a:r>
              <a:rPr lang="nl-NL" i="0" baseline="0" dirty="0"/>
              <a:t> beweging</a:t>
            </a:r>
            <a:endParaRPr lang="nl-NL" i="1" dirty="0"/>
          </a:p>
        </p:txBody>
      </p:sp>
      <p:sp>
        <p:nvSpPr>
          <p:cNvPr id="4" name="Tijdelijke aanduiding voor dianummer 3"/>
          <p:cNvSpPr>
            <a:spLocks noGrp="1"/>
          </p:cNvSpPr>
          <p:nvPr>
            <p:ph type="sldNum" sz="quarter" idx="10"/>
          </p:nvPr>
        </p:nvSpPr>
        <p:spPr/>
        <p:txBody>
          <a:bodyPr/>
          <a:lstStyle/>
          <a:p>
            <a:fld id="{48671121-91CB-4CD3-9BE0-0B319DDF4011}" type="slidenum">
              <a:rPr lang="nl-NL" smtClean="0"/>
              <a:pPr/>
              <a:t>16</a:t>
            </a:fld>
            <a:endParaRPr lang="nl-NL"/>
          </a:p>
        </p:txBody>
      </p:sp>
    </p:spTree>
    <p:extLst>
      <p:ext uri="{BB962C8B-B14F-4D97-AF65-F5344CB8AC3E}">
        <p14:creationId xmlns:p14="http://schemas.microsoft.com/office/powerpoint/2010/main" val="4823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109B7DF-8BA3-42DA-AE27-434DCCA50BDD}" type="slidenum">
              <a:rPr lang="nl-NL" smtClean="0"/>
              <a:t>18</a:t>
            </a:fld>
            <a:endParaRPr lang="nl-NL"/>
          </a:p>
        </p:txBody>
      </p:sp>
    </p:spTree>
    <p:extLst>
      <p:ext uri="{BB962C8B-B14F-4D97-AF65-F5344CB8AC3E}">
        <p14:creationId xmlns:p14="http://schemas.microsoft.com/office/powerpoint/2010/main" val="360927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67527-B6FF-4436-842C-AC94DF51A4C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45C72F3-C01F-47E8-8294-95E01F8C9B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C27A4B6-E392-4FE9-BAEE-332194430959}"/>
              </a:ext>
            </a:extLst>
          </p:cNvPr>
          <p:cNvSpPr>
            <a:spLocks noGrp="1"/>
          </p:cNvSpPr>
          <p:nvPr>
            <p:ph type="dt" sz="half" idx="10"/>
          </p:nvPr>
        </p:nvSpPr>
        <p:spPr/>
        <p:txBody>
          <a:bodyPr/>
          <a:lstStyle/>
          <a:p>
            <a:fld id="{E6651CE5-E20A-4E59-881E-E6181E78B42F}"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AFDE70FE-AA34-4729-8197-AB183C937D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5704D9E-4231-4F74-AF4E-7B8A4A4DA536}"/>
              </a:ext>
            </a:extLst>
          </p:cNvPr>
          <p:cNvSpPr>
            <a:spLocks noGrp="1"/>
          </p:cNvSpPr>
          <p:nvPr>
            <p:ph type="sldNum" sz="quarter" idx="12"/>
          </p:nvPr>
        </p:nvSpPr>
        <p:spPr/>
        <p:txBody>
          <a:bodyPr/>
          <a:lstStyle/>
          <a:p>
            <a:fld id="{4C9D793F-B233-4A8F-A2AE-79DC77B354DC}" type="slidenum">
              <a:rPr lang="nl-NL" smtClean="0"/>
              <a:t>‹nr.›</a:t>
            </a:fld>
            <a:endParaRPr lang="nl-NL"/>
          </a:p>
        </p:txBody>
      </p:sp>
    </p:spTree>
    <p:extLst>
      <p:ext uri="{BB962C8B-B14F-4D97-AF65-F5344CB8AC3E}">
        <p14:creationId xmlns:p14="http://schemas.microsoft.com/office/powerpoint/2010/main" val="150169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E6302-2428-4B38-BBBB-9B6556CC4D2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227D621-D102-44DF-8F02-C2A03E35682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384082-C09E-4358-A822-7D604CB1F824}"/>
              </a:ext>
            </a:extLst>
          </p:cNvPr>
          <p:cNvSpPr>
            <a:spLocks noGrp="1"/>
          </p:cNvSpPr>
          <p:nvPr>
            <p:ph type="dt" sz="half" idx="10"/>
          </p:nvPr>
        </p:nvSpPr>
        <p:spPr/>
        <p:txBody>
          <a:bodyPr/>
          <a:lstStyle/>
          <a:p>
            <a:fld id="{E6651CE5-E20A-4E59-881E-E6181E78B42F}"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FD21E577-DD1B-432A-AEF5-52FCBA8FB6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E48712-8BF8-46BD-9FC9-65B659E16D0C}"/>
              </a:ext>
            </a:extLst>
          </p:cNvPr>
          <p:cNvSpPr>
            <a:spLocks noGrp="1"/>
          </p:cNvSpPr>
          <p:nvPr>
            <p:ph type="sldNum" sz="quarter" idx="12"/>
          </p:nvPr>
        </p:nvSpPr>
        <p:spPr/>
        <p:txBody>
          <a:bodyPr/>
          <a:lstStyle/>
          <a:p>
            <a:fld id="{4C9D793F-B233-4A8F-A2AE-79DC77B354DC}" type="slidenum">
              <a:rPr lang="nl-NL" smtClean="0"/>
              <a:t>‹nr.›</a:t>
            </a:fld>
            <a:endParaRPr lang="nl-NL"/>
          </a:p>
        </p:txBody>
      </p:sp>
    </p:spTree>
    <p:extLst>
      <p:ext uri="{BB962C8B-B14F-4D97-AF65-F5344CB8AC3E}">
        <p14:creationId xmlns:p14="http://schemas.microsoft.com/office/powerpoint/2010/main" val="46288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C1F5279-E991-47F4-853B-F0D0DB3C2AC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EB8E383-44C0-4198-8B6A-2D924E4AA51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0E1D55-042B-482E-A385-C1DAFEFAA5FD}"/>
              </a:ext>
            </a:extLst>
          </p:cNvPr>
          <p:cNvSpPr>
            <a:spLocks noGrp="1"/>
          </p:cNvSpPr>
          <p:nvPr>
            <p:ph type="dt" sz="half" idx="10"/>
          </p:nvPr>
        </p:nvSpPr>
        <p:spPr/>
        <p:txBody>
          <a:bodyPr/>
          <a:lstStyle/>
          <a:p>
            <a:fld id="{E6651CE5-E20A-4E59-881E-E6181E78B42F}"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46B9F67D-B071-4083-9D8B-761921C9A50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6E46D4-F61A-49E3-AEC6-35923553681D}"/>
              </a:ext>
            </a:extLst>
          </p:cNvPr>
          <p:cNvSpPr>
            <a:spLocks noGrp="1"/>
          </p:cNvSpPr>
          <p:nvPr>
            <p:ph type="sldNum" sz="quarter" idx="12"/>
          </p:nvPr>
        </p:nvSpPr>
        <p:spPr/>
        <p:txBody>
          <a:bodyPr/>
          <a:lstStyle/>
          <a:p>
            <a:fld id="{4C9D793F-B233-4A8F-A2AE-79DC77B354DC}" type="slidenum">
              <a:rPr lang="nl-NL" smtClean="0"/>
              <a:t>‹nr.›</a:t>
            </a:fld>
            <a:endParaRPr lang="nl-NL"/>
          </a:p>
        </p:txBody>
      </p:sp>
    </p:spTree>
    <p:extLst>
      <p:ext uri="{BB962C8B-B14F-4D97-AF65-F5344CB8AC3E}">
        <p14:creationId xmlns:p14="http://schemas.microsoft.com/office/powerpoint/2010/main" val="3092056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nl-NL"/>
              <a:t>24/25-9-2020</a:t>
            </a: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25F8AA-9F09-4D63-AB4D-FB3D720D7C0C}" type="slidenum">
              <a:rPr lang="nl-NL" altLang="nl-NL" smtClean="0"/>
              <a:pPr/>
              <a:t>‹nr.›</a:t>
            </a:fld>
            <a:endParaRPr lang="nl-NL" altLang="nl-NL"/>
          </a:p>
        </p:txBody>
      </p:sp>
    </p:spTree>
    <p:extLst>
      <p:ext uri="{BB962C8B-B14F-4D97-AF65-F5344CB8AC3E}">
        <p14:creationId xmlns:p14="http://schemas.microsoft.com/office/powerpoint/2010/main" val="4222874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pPr>
              <a:defRPr/>
            </a:pPr>
            <a:r>
              <a:rPr lang="nl-NL"/>
              <a:t>24/25-9-2020</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025F8AA-9F09-4D63-AB4D-FB3D720D7C0C}" type="slidenum">
              <a:rPr lang="nl-NL" altLang="nl-NL" smtClean="0"/>
              <a:pPr/>
              <a:t>‹nr.›</a:t>
            </a:fld>
            <a:endParaRPr lang="nl-NL" altLang="nl-NL"/>
          </a:p>
        </p:txBody>
      </p:sp>
    </p:spTree>
    <p:extLst>
      <p:ext uri="{BB962C8B-B14F-4D97-AF65-F5344CB8AC3E}">
        <p14:creationId xmlns:p14="http://schemas.microsoft.com/office/powerpoint/2010/main" val="4114573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stijl te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pPr>
              <a:defRPr/>
            </a:pPr>
            <a:r>
              <a:rPr lang="nl-NL"/>
              <a:t>24/25-9-2020</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25F8AA-9F09-4D63-AB4D-FB3D720D7C0C}" type="slidenum">
              <a:rPr lang="nl-NL" altLang="nl-NL" smtClean="0"/>
              <a:pPr/>
              <a:t>‹nr.›</a:t>
            </a:fld>
            <a:endParaRPr lang="nl-NL" altLang="nl-NL"/>
          </a:p>
        </p:txBody>
      </p:sp>
    </p:spTree>
    <p:extLst>
      <p:ext uri="{BB962C8B-B14F-4D97-AF65-F5344CB8AC3E}">
        <p14:creationId xmlns:p14="http://schemas.microsoft.com/office/powerpoint/2010/main" val="2842535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pPr>
              <a:defRPr/>
            </a:pPr>
            <a:r>
              <a:rPr lang="nl-NL"/>
              <a:t>24/25-9-2020</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25F8AA-9F09-4D63-AB4D-FB3D720D7C0C}" type="slidenum">
              <a:rPr lang="nl-NL" altLang="nl-NL" smtClean="0"/>
              <a:pPr/>
              <a:t>‹nr.›</a:t>
            </a:fld>
            <a:endParaRPr lang="nl-NL" altLang="nl-NL"/>
          </a:p>
        </p:txBody>
      </p:sp>
    </p:spTree>
    <p:extLst>
      <p:ext uri="{BB962C8B-B14F-4D97-AF65-F5344CB8AC3E}">
        <p14:creationId xmlns:p14="http://schemas.microsoft.com/office/powerpoint/2010/main" val="3842818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pPr>
              <a:defRPr/>
            </a:pPr>
            <a:r>
              <a:rPr lang="nl-NL"/>
              <a:t>24/25-9-2020</a:t>
            </a: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025F8AA-9F09-4D63-AB4D-FB3D720D7C0C}" type="slidenum">
              <a:rPr lang="nl-NL" altLang="nl-NL" smtClean="0"/>
              <a:pPr/>
              <a:t>‹nr.›</a:t>
            </a:fld>
            <a:endParaRPr lang="nl-NL" altLang="nl-N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644937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3D48C-53DC-4077-97ED-0FF8D567D9B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4D22495-9BA6-482B-909B-5F9A135D78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118689-0D3D-40C1-83CF-C32FEF960965}"/>
              </a:ext>
            </a:extLst>
          </p:cNvPr>
          <p:cNvSpPr>
            <a:spLocks noGrp="1"/>
          </p:cNvSpPr>
          <p:nvPr>
            <p:ph type="dt" sz="half" idx="10"/>
          </p:nvPr>
        </p:nvSpPr>
        <p:spPr/>
        <p:txBody>
          <a:bodyPr/>
          <a:lstStyle/>
          <a:p>
            <a:fld id="{E6651CE5-E20A-4E59-881E-E6181E78B42F}"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F407FE48-C3B2-42FF-8A86-88944EA326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D95A1F-DB2B-41B7-BB2A-A6F1A2515A80}"/>
              </a:ext>
            </a:extLst>
          </p:cNvPr>
          <p:cNvSpPr>
            <a:spLocks noGrp="1"/>
          </p:cNvSpPr>
          <p:nvPr>
            <p:ph type="sldNum" sz="quarter" idx="12"/>
          </p:nvPr>
        </p:nvSpPr>
        <p:spPr/>
        <p:txBody>
          <a:bodyPr/>
          <a:lstStyle/>
          <a:p>
            <a:fld id="{4C9D793F-B233-4A8F-A2AE-79DC77B354DC}" type="slidenum">
              <a:rPr lang="nl-NL" smtClean="0"/>
              <a:t>‹nr.›</a:t>
            </a:fld>
            <a:endParaRPr lang="nl-NL"/>
          </a:p>
        </p:txBody>
      </p:sp>
    </p:spTree>
    <p:extLst>
      <p:ext uri="{BB962C8B-B14F-4D97-AF65-F5344CB8AC3E}">
        <p14:creationId xmlns:p14="http://schemas.microsoft.com/office/powerpoint/2010/main" val="88276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1D88D-6715-40A9-81F1-252807F2CAB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909348D-75C0-413A-9660-9F502ADADB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BE3517C-6A74-4C39-A99E-169EEC092464}"/>
              </a:ext>
            </a:extLst>
          </p:cNvPr>
          <p:cNvSpPr>
            <a:spLocks noGrp="1"/>
          </p:cNvSpPr>
          <p:nvPr>
            <p:ph type="dt" sz="half" idx="10"/>
          </p:nvPr>
        </p:nvSpPr>
        <p:spPr/>
        <p:txBody>
          <a:bodyPr/>
          <a:lstStyle/>
          <a:p>
            <a:fld id="{E6651CE5-E20A-4E59-881E-E6181E78B42F}"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F9C4C298-B24D-48D8-BA9A-52F6879E60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69FDEB-2732-45A4-A0EC-04D73F9AB9B3}"/>
              </a:ext>
            </a:extLst>
          </p:cNvPr>
          <p:cNvSpPr>
            <a:spLocks noGrp="1"/>
          </p:cNvSpPr>
          <p:nvPr>
            <p:ph type="sldNum" sz="quarter" idx="12"/>
          </p:nvPr>
        </p:nvSpPr>
        <p:spPr/>
        <p:txBody>
          <a:bodyPr/>
          <a:lstStyle/>
          <a:p>
            <a:fld id="{4C9D793F-B233-4A8F-A2AE-79DC77B354DC}" type="slidenum">
              <a:rPr lang="nl-NL" smtClean="0"/>
              <a:t>‹nr.›</a:t>
            </a:fld>
            <a:endParaRPr lang="nl-NL"/>
          </a:p>
        </p:txBody>
      </p:sp>
    </p:spTree>
    <p:extLst>
      <p:ext uri="{BB962C8B-B14F-4D97-AF65-F5344CB8AC3E}">
        <p14:creationId xmlns:p14="http://schemas.microsoft.com/office/powerpoint/2010/main" val="209108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53CC3-680B-418F-B278-630A863BAF1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BE739EB-19A2-47A2-A5C8-46B19CEAB7F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B45D5A4-5062-4F27-BC46-36AF8F0D561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11D905F-DFF9-4CD6-A837-666E72F808C6}"/>
              </a:ext>
            </a:extLst>
          </p:cNvPr>
          <p:cNvSpPr>
            <a:spLocks noGrp="1"/>
          </p:cNvSpPr>
          <p:nvPr>
            <p:ph type="dt" sz="half" idx="10"/>
          </p:nvPr>
        </p:nvSpPr>
        <p:spPr/>
        <p:txBody>
          <a:bodyPr/>
          <a:lstStyle/>
          <a:p>
            <a:fld id="{E6651CE5-E20A-4E59-881E-E6181E78B42F}" type="datetimeFigureOut">
              <a:rPr lang="nl-NL" smtClean="0"/>
              <a:t>16-10-2020</a:t>
            </a:fld>
            <a:endParaRPr lang="nl-NL"/>
          </a:p>
        </p:txBody>
      </p:sp>
      <p:sp>
        <p:nvSpPr>
          <p:cNvPr id="6" name="Tijdelijke aanduiding voor voettekst 5">
            <a:extLst>
              <a:ext uri="{FF2B5EF4-FFF2-40B4-BE49-F238E27FC236}">
                <a16:creationId xmlns:a16="http://schemas.microsoft.com/office/drawing/2014/main" id="{4F200C9D-1C90-43ED-9C7A-D22A64706D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E31A2F-A827-49F2-A603-42E553FA6D19}"/>
              </a:ext>
            </a:extLst>
          </p:cNvPr>
          <p:cNvSpPr>
            <a:spLocks noGrp="1"/>
          </p:cNvSpPr>
          <p:nvPr>
            <p:ph type="sldNum" sz="quarter" idx="12"/>
          </p:nvPr>
        </p:nvSpPr>
        <p:spPr/>
        <p:txBody>
          <a:bodyPr/>
          <a:lstStyle/>
          <a:p>
            <a:fld id="{4C9D793F-B233-4A8F-A2AE-79DC77B354DC}" type="slidenum">
              <a:rPr lang="nl-NL" smtClean="0"/>
              <a:t>‹nr.›</a:t>
            </a:fld>
            <a:endParaRPr lang="nl-NL"/>
          </a:p>
        </p:txBody>
      </p:sp>
    </p:spTree>
    <p:extLst>
      <p:ext uri="{BB962C8B-B14F-4D97-AF65-F5344CB8AC3E}">
        <p14:creationId xmlns:p14="http://schemas.microsoft.com/office/powerpoint/2010/main" val="410444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C1621-B4F5-4291-8142-8280C08A706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046ED11-5EDC-49DB-B0B6-EB3C6FC4D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1FDCBCB-AA2D-426A-A23C-7B1BC454D7F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DC9B34D-904B-4700-815D-408732399E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CCFBC9A-30C6-45B3-98B3-20247659BF1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9C113DF-2D9E-4357-A347-1E9971B5CDB2}"/>
              </a:ext>
            </a:extLst>
          </p:cNvPr>
          <p:cNvSpPr>
            <a:spLocks noGrp="1"/>
          </p:cNvSpPr>
          <p:nvPr>
            <p:ph type="dt" sz="half" idx="10"/>
          </p:nvPr>
        </p:nvSpPr>
        <p:spPr/>
        <p:txBody>
          <a:bodyPr/>
          <a:lstStyle/>
          <a:p>
            <a:fld id="{E6651CE5-E20A-4E59-881E-E6181E78B42F}" type="datetimeFigureOut">
              <a:rPr lang="nl-NL" smtClean="0"/>
              <a:t>16-10-2020</a:t>
            </a:fld>
            <a:endParaRPr lang="nl-NL"/>
          </a:p>
        </p:txBody>
      </p:sp>
      <p:sp>
        <p:nvSpPr>
          <p:cNvPr id="8" name="Tijdelijke aanduiding voor voettekst 7">
            <a:extLst>
              <a:ext uri="{FF2B5EF4-FFF2-40B4-BE49-F238E27FC236}">
                <a16:creationId xmlns:a16="http://schemas.microsoft.com/office/drawing/2014/main" id="{2F12AD5F-617B-403A-95C2-83C6071AC72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AE5D6F4-0048-4285-B8DA-8EF41A4AAD29}"/>
              </a:ext>
            </a:extLst>
          </p:cNvPr>
          <p:cNvSpPr>
            <a:spLocks noGrp="1"/>
          </p:cNvSpPr>
          <p:nvPr>
            <p:ph type="sldNum" sz="quarter" idx="12"/>
          </p:nvPr>
        </p:nvSpPr>
        <p:spPr/>
        <p:txBody>
          <a:bodyPr/>
          <a:lstStyle/>
          <a:p>
            <a:fld id="{4C9D793F-B233-4A8F-A2AE-79DC77B354DC}" type="slidenum">
              <a:rPr lang="nl-NL" smtClean="0"/>
              <a:t>‹nr.›</a:t>
            </a:fld>
            <a:endParaRPr lang="nl-NL"/>
          </a:p>
        </p:txBody>
      </p:sp>
    </p:spTree>
    <p:extLst>
      <p:ext uri="{BB962C8B-B14F-4D97-AF65-F5344CB8AC3E}">
        <p14:creationId xmlns:p14="http://schemas.microsoft.com/office/powerpoint/2010/main" val="293686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BD3D7-4B61-4DE7-BDC8-2D71950B9C6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3C455C9-3A11-4113-9E9E-4408FC1A0547}"/>
              </a:ext>
            </a:extLst>
          </p:cNvPr>
          <p:cNvSpPr>
            <a:spLocks noGrp="1"/>
          </p:cNvSpPr>
          <p:nvPr>
            <p:ph type="dt" sz="half" idx="10"/>
          </p:nvPr>
        </p:nvSpPr>
        <p:spPr/>
        <p:txBody>
          <a:bodyPr/>
          <a:lstStyle/>
          <a:p>
            <a:fld id="{E6651CE5-E20A-4E59-881E-E6181E78B42F}" type="datetimeFigureOut">
              <a:rPr lang="nl-NL" smtClean="0"/>
              <a:t>16-10-2020</a:t>
            </a:fld>
            <a:endParaRPr lang="nl-NL"/>
          </a:p>
        </p:txBody>
      </p:sp>
      <p:sp>
        <p:nvSpPr>
          <p:cNvPr id="4" name="Tijdelijke aanduiding voor voettekst 3">
            <a:extLst>
              <a:ext uri="{FF2B5EF4-FFF2-40B4-BE49-F238E27FC236}">
                <a16:creationId xmlns:a16="http://schemas.microsoft.com/office/drawing/2014/main" id="{227FCEAB-611F-4997-A835-E8BCAB7003C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FD3E4D4-5A85-4783-94C1-C00BE0DBF4F1}"/>
              </a:ext>
            </a:extLst>
          </p:cNvPr>
          <p:cNvSpPr>
            <a:spLocks noGrp="1"/>
          </p:cNvSpPr>
          <p:nvPr>
            <p:ph type="sldNum" sz="quarter" idx="12"/>
          </p:nvPr>
        </p:nvSpPr>
        <p:spPr/>
        <p:txBody>
          <a:bodyPr/>
          <a:lstStyle/>
          <a:p>
            <a:fld id="{4C9D793F-B233-4A8F-A2AE-79DC77B354DC}" type="slidenum">
              <a:rPr lang="nl-NL" smtClean="0"/>
              <a:t>‹nr.›</a:t>
            </a:fld>
            <a:endParaRPr lang="nl-NL"/>
          </a:p>
        </p:txBody>
      </p:sp>
    </p:spTree>
    <p:extLst>
      <p:ext uri="{BB962C8B-B14F-4D97-AF65-F5344CB8AC3E}">
        <p14:creationId xmlns:p14="http://schemas.microsoft.com/office/powerpoint/2010/main" val="284020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6A9AEA8-D4D5-4359-AB14-A110443EAFF4}"/>
              </a:ext>
            </a:extLst>
          </p:cNvPr>
          <p:cNvSpPr>
            <a:spLocks noGrp="1"/>
          </p:cNvSpPr>
          <p:nvPr>
            <p:ph type="dt" sz="half" idx="10"/>
          </p:nvPr>
        </p:nvSpPr>
        <p:spPr/>
        <p:txBody>
          <a:bodyPr/>
          <a:lstStyle/>
          <a:p>
            <a:fld id="{E6651CE5-E20A-4E59-881E-E6181E78B42F}" type="datetimeFigureOut">
              <a:rPr lang="nl-NL" smtClean="0"/>
              <a:t>16-10-2020</a:t>
            </a:fld>
            <a:endParaRPr lang="nl-NL"/>
          </a:p>
        </p:txBody>
      </p:sp>
      <p:sp>
        <p:nvSpPr>
          <p:cNvPr id="3" name="Tijdelijke aanduiding voor voettekst 2">
            <a:extLst>
              <a:ext uri="{FF2B5EF4-FFF2-40B4-BE49-F238E27FC236}">
                <a16:creationId xmlns:a16="http://schemas.microsoft.com/office/drawing/2014/main" id="{A4E99943-20D3-4BC1-9F69-11655D3D56C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25EBC5E-0090-4328-AC20-5857B073BF62}"/>
              </a:ext>
            </a:extLst>
          </p:cNvPr>
          <p:cNvSpPr>
            <a:spLocks noGrp="1"/>
          </p:cNvSpPr>
          <p:nvPr>
            <p:ph type="sldNum" sz="quarter" idx="12"/>
          </p:nvPr>
        </p:nvSpPr>
        <p:spPr/>
        <p:txBody>
          <a:bodyPr/>
          <a:lstStyle/>
          <a:p>
            <a:fld id="{4C9D793F-B233-4A8F-A2AE-79DC77B354DC}" type="slidenum">
              <a:rPr lang="nl-NL" smtClean="0"/>
              <a:t>‹nr.›</a:t>
            </a:fld>
            <a:endParaRPr lang="nl-NL"/>
          </a:p>
        </p:txBody>
      </p:sp>
    </p:spTree>
    <p:extLst>
      <p:ext uri="{BB962C8B-B14F-4D97-AF65-F5344CB8AC3E}">
        <p14:creationId xmlns:p14="http://schemas.microsoft.com/office/powerpoint/2010/main" val="339754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CA2D68-D480-4076-9EBF-1755D0E969D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235D133-AC7D-4AB4-BE77-36A4F2FCC1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7CDBC2C-B943-43B0-B59D-26D5F1063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F87EC3A-7552-4AC5-B8E3-D8707820B0B2}"/>
              </a:ext>
            </a:extLst>
          </p:cNvPr>
          <p:cNvSpPr>
            <a:spLocks noGrp="1"/>
          </p:cNvSpPr>
          <p:nvPr>
            <p:ph type="dt" sz="half" idx="10"/>
          </p:nvPr>
        </p:nvSpPr>
        <p:spPr/>
        <p:txBody>
          <a:bodyPr/>
          <a:lstStyle/>
          <a:p>
            <a:fld id="{E6651CE5-E20A-4E59-881E-E6181E78B42F}" type="datetimeFigureOut">
              <a:rPr lang="nl-NL" smtClean="0"/>
              <a:t>16-10-2020</a:t>
            </a:fld>
            <a:endParaRPr lang="nl-NL"/>
          </a:p>
        </p:txBody>
      </p:sp>
      <p:sp>
        <p:nvSpPr>
          <p:cNvPr id="6" name="Tijdelijke aanduiding voor voettekst 5">
            <a:extLst>
              <a:ext uri="{FF2B5EF4-FFF2-40B4-BE49-F238E27FC236}">
                <a16:creationId xmlns:a16="http://schemas.microsoft.com/office/drawing/2014/main" id="{5A731B10-157A-4D18-B23F-4D8567FAB3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E7104F-0BA7-42FF-AA5C-C7F74040A408}"/>
              </a:ext>
            </a:extLst>
          </p:cNvPr>
          <p:cNvSpPr>
            <a:spLocks noGrp="1"/>
          </p:cNvSpPr>
          <p:nvPr>
            <p:ph type="sldNum" sz="quarter" idx="12"/>
          </p:nvPr>
        </p:nvSpPr>
        <p:spPr/>
        <p:txBody>
          <a:bodyPr/>
          <a:lstStyle/>
          <a:p>
            <a:fld id="{4C9D793F-B233-4A8F-A2AE-79DC77B354DC}" type="slidenum">
              <a:rPr lang="nl-NL" smtClean="0"/>
              <a:t>‹nr.›</a:t>
            </a:fld>
            <a:endParaRPr lang="nl-NL"/>
          </a:p>
        </p:txBody>
      </p:sp>
    </p:spTree>
    <p:extLst>
      <p:ext uri="{BB962C8B-B14F-4D97-AF65-F5344CB8AC3E}">
        <p14:creationId xmlns:p14="http://schemas.microsoft.com/office/powerpoint/2010/main" val="245783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99138-13B6-4E4F-8BD6-E7F569D93D1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17B5175-9BF5-4513-BF9C-0AB96B208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A70897C-C52E-4952-87DB-B0348CE22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2382514-1E50-4DBC-A39C-6C72C05FE978}"/>
              </a:ext>
            </a:extLst>
          </p:cNvPr>
          <p:cNvSpPr>
            <a:spLocks noGrp="1"/>
          </p:cNvSpPr>
          <p:nvPr>
            <p:ph type="dt" sz="half" idx="10"/>
          </p:nvPr>
        </p:nvSpPr>
        <p:spPr/>
        <p:txBody>
          <a:bodyPr/>
          <a:lstStyle/>
          <a:p>
            <a:fld id="{E6651CE5-E20A-4E59-881E-E6181E78B42F}" type="datetimeFigureOut">
              <a:rPr lang="nl-NL" smtClean="0"/>
              <a:t>16-10-2020</a:t>
            </a:fld>
            <a:endParaRPr lang="nl-NL"/>
          </a:p>
        </p:txBody>
      </p:sp>
      <p:sp>
        <p:nvSpPr>
          <p:cNvPr id="6" name="Tijdelijke aanduiding voor voettekst 5">
            <a:extLst>
              <a:ext uri="{FF2B5EF4-FFF2-40B4-BE49-F238E27FC236}">
                <a16:creationId xmlns:a16="http://schemas.microsoft.com/office/drawing/2014/main" id="{552B0F52-AB34-48CF-95A9-EE777ABB1B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697D40-4E06-4179-B149-7486A3A7B5C5}"/>
              </a:ext>
            </a:extLst>
          </p:cNvPr>
          <p:cNvSpPr>
            <a:spLocks noGrp="1"/>
          </p:cNvSpPr>
          <p:nvPr>
            <p:ph type="sldNum" sz="quarter" idx="12"/>
          </p:nvPr>
        </p:nvSpPr>
        <p:spPr/>
        <p:txBody>
          <a:bodyPr/>
          <a:lstStyle/>
          <a:p>
            <a:fld id="{4C9D793F-B233-4A8F-A2AE-79DC77B354DC}" type="slidenum">
              <a:rPr lang="nl-NL" smtClean="0"/>
              <a:t>‹nr.›</a:t>
            </a:fld>
            <a:endParaRPr lang="nl-NL"/>
          </a:p>
        </p:txBody>
      </p:sp>
    </p:spTree>
    <p:extLst>
      <p:ext uri="{BB962C8B-B14F-4D97-AF65-F5344CB8AC3E}">
        <p14:creationId xmlns:p14="http://schemas.microsoft.com/office/powerpoint/2010/main" val="80534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54BE633-5C52-4248-9FAC-D804059DF9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FFA6E47-3D87-4860-8D8A-2A5182947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B401DC-3CDF-418D-8DED-8E02E7B49E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51CE5-E20A-4E59-881E-E6181E78B42F}" type="datetimeFigureOut">
              <a:rPr lang="nl-NL" smtClean="0"/>
              <a:t>16-10-2020</a:t>
            </a:fld>
            <a:endParaRPr lang="nl-NL"/>
          </a:p>
        </p:txBody>
      </p:sp>
      <p:sp>
        <p:nvSpPr>
          <p:cNvPr id="5" name="Tijdelijke aanduiding voor voettekst 4">
            <a:extLst>
              <a:ext uri="{FF2B5EF4-FFF2-40B4-BE49-F238E27FC236}">
                <a16:creationId xmlns:a16="http://schemas.microsoft.com/office/drawing/2014/main" id="{602196E6-5507-4C63-8BC0-725BAC23F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D4AABB4-1B74-4288-97FB-3988D2E56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D793F-B233-4A8F-A2AE-79DC77B354DC}" type="slidenum">
              <a:rPr lang="nl-NL" smtClean="0"/>
              <a:t>‹nr.›</a:t>
            </a:fld>
            <a:endParaRPr lang="nl-NL"/>
          </a:p>
        </p:txBody>
      </p:sp>
    </p:spTree>
    <p:extLst>
      <p:ext uri="{BB962C8B-B14F-4D97-AF65-F5344CB8AC3E}">
        <p14:creationId xmlns:p14="http://schemas.microsoft.com/office/powerpoint/2010/main" val="37358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a:defRPr/>
            </a:pPr>
            <a:r>
              <a:rPr lang="nl-NL"/>
              <a:t>24/25-9-2020</a:t>
            </a: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025F8AA-9F09-4D63-AB4D-FB3D720D7C0C}" type="slidenum">
              <a:rPr lang="nl-NL" altLang="nl-NL" smtClean="0"/>
              <a:pPr/>
              <a:t>‹nr.›</a:t>
            </a:fld>
            <a:endParaRPr lang="nl-NL" altLang="nl-N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9843248"/>
      </p:ext>
    </p:extLst>
  </p:cSld>
  <p:clrMap bg1="lt1" tx1="dk1" bg2="lt2" tx2="dk2" accent1="accent1" accent2="accent2" accent3="accent3" accent4="accent4" accent5="accent5" accent6="accent6" hlink="hlink" folHlink="folHlink"/>
  <p:sldLayoutIdLst>
    <p:sldLayoutId id="2147483991" r:id="rId1"/>
    <p:sldLayoutId id="2147483990" r:id="rId2"/>
    <p:sldLayoutId id="2147483988" r:id="rId3"/>
    <p:sldLayoutId id="2147483986" r:id="rId4"/>
    <p:sldLayoutId id="2147483987" r:id="rId5"/>
  </p:sldLayoutIdLst>
  <p:hf sldNum="0" hdr="0" ftr="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hyperlink" Target="https://nationalarchives.gov.uk/documents/education/factory-actdoc.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230E-FB51-4303-9EB6-A8D6DB85E02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4FE8D2E4-DAC3-46FC-B218-206D0EC9D79D}"/>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42820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3B6D18-1DB7-42A4-8A5B-178C9B8056BA}"/>
              </a:ext>
            </a:extLst>
          </p:cNvPr>
          <p:cNvSpPr>
            <a:spLocks noGrp="1"/>
          </p:cNvSpPr>
          <p:nvPr>
            <p:ph type="title"/>
          </p:nvPr>
        </p:nvSpPr>
        <p:spPr>
          <a:xfrm>
            <a:off x="1199456" y="1649691"/>
            <a:ext cx="3080313" cy="2236989"/>
          </a:xfrm>
        </p:spPr>
        <p:txBody>
          <a:bodyPr vert="horz" lIns="91440" tIns="45720" rIns="91440" bIns="45720" rtlCol="0" anchor="b">
            <a:normAutofit/>
          </a:bodyPr>
          <a:lstStyle/>
          <a:p>
            <a:pPr algn="ctr"/>
            <a:r>
              <a:rPr lang="en-US" sz="2100" cap="all" dirty="0"/>
              <a:t>http://www.vam.ac.uk</a:t>
            </a:r>
          </a:p>
        </p:txBody>
      </p:sp>
      <p:sp>
        <p:nvSpPr>
          <p:cNvPr id="2" name="Date Placeholder 1">
            <a:extLst>
              <a:ext uri="{FF2B5EF4-FFF2-40B4-BE49-F238E27FC236}">
                <a16:creationId xmlns:a16="http://schemas.microsoft.com/office/drawing/2014/main" id="{EAF132A9-1037-49B3-AEFB-16F82C04280F}"/>
              </a:ext>
            </a:extLst>
          </p:cNvPr>
          <p:cNvSpPr>
            <a:spLocks noGrp="1"/>
          </p:cNvSpPr>
          <p:nvPr>
            <p:ph type="dt" sz="half" idx="10"/>
          </p:nvPr>
        </p:nvSpPr>
        <p:spPr>
          <a:xfrm>
            <a:off x="752858" y="6453386"/>
            <a:ext cx="1607944" cy="404614"/>
          </a:xfrm>
        </p:spPr>
        <p:txBody>
          <a:bodyPr vert="horz" lIns="91440" tIns="45720" rIns="91440" bIns="45720" rtlCol="0" anchor="ctr">
            <a:normAutofit/>
          </a:bodyPr>
          <a:lstStyle/>
          <a:p>
            <a:pPr>
              <a:spcAft>
                <a:spcPts val="600"/>
              </a:spcAft>
              <a:defRPr/>
            </a:pPr>
            <a:r>
              <a:rPr lang="nl-NL"/>
              <a:t>24/25-9-2020</a:t>
            </a:r>
            <a:endParaRPr lang="en-US"/>
          </a:p>
        </p:txBody>
      </p:sp>
      <p:pic>
        <p:nvPicPr>
          <p:cNvPr id="3" name="Picture 2">
            <a:extLst>
              <a:ext uri="{FF2B5EF4-FFF2-40B4-BE49-F238E27FC236}">
                <a16:creationId xmlns:a16="http://schemas.microsoft.com/office/drawing/2014/main" id="{8374E48E-1663-4C54-B3B7-B6B992923F20}"/>
              </a:ext>
            </a:extLst>
          </p:cNvPr>
          <p:cNvPicPr>
            <a:picLocks noChangeAspect="1"/>
          </p:cNvPicPr>
          <p:nvPr/>
        </p:nvPicPr>
        <p:blipFill rotWithShape="1">
          <a:blip r:embed="rId2"/>
          <a:srcRect r="3632" b="-1"/>
          <a:stretch/>
        </p:blipFill>
        <p:spPr>
          <a:xfrm>
            <a:off x="4639056" y="10"/>
            <a:ext cx="7552944" cy="6857990"/>
          </a:xfrm>
          <a:prstGeom prst="rect">
            <a:avLst/>
          </a:prstGeom>
          <a:ln>
            <a:noFill/>
          </a:ln>
          <a:effectLst/>
        </p:spPr>
      </p:pic>
    </p:spTree>
    <p:extLst>
      <p:ext uri="{BB962C8B-B14F-4D97-AF65-F5344CB8AC3E}">
        <p14:creationId xmlns:p14="http://schemas.microsoft.com/office/powerpoint/2010/main" val="55428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342-34AB-4DA1-8DB5-29979211B103}"/>
              </a:ext>
            </a:extLst>
          </p:cNvPr>
          <p:cNvSpPr>
            <a:spLocks noGrp="1"/>
          </p:cNvSpPr>
          <p:nvPr>
            <p:ph type="title"/>
          </p:nvPr>
        </p:nvSpPr>
        <p:spPr/>
        <p:txBody>
          <a:bodyPr>
            <a:normAutofit/>
          </a:bodyPr>
          <a:lstStyle/>
          <a:p>
            <a:r>
              <a:rPr lang="en-US" dirty="0"/>
              <a:t>Empire</a:t>
            </a:r>
            <a:endParaRPr lang="nl-NL"/>
          </a:p>
        </p:txBody>
      </p:sp>
      <p:graphicFrame>
        <p:nvGraphicFramePr>
          <p:cNvPr id="13" name="Content Placeholder 2">
            <a:extLst>
              <a:ext uri="{FF2B5EF4-FFF2-40B4-BE49-F238E27FC236}">
                <a16:creationId xmlns:a16="http://schemas.microsoft.com/office/drawing/2014/main" id="{404C9356-EEAD-41F7-A4FB-AB737F8B9095}"/>
              </a:ext>
            </a:extLst>
          </p:cNvPr>
          <p:cNvGraphicFramePr>
            <a:graphicFrameLocks noGrp="1"/>
          </p:cNvGraphicFramePr>
          <p:nvPr>
            <p:ph idx="1"/>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1B0C86D-FA4A-4D91-934E-9067366FFABA}"/>
              </a:ext>
            </a:extLst>
          </p:cNvPr>
          <p:cNvSpPr>
            <a:spLocks noGrp="1"/>
          </p:cNvSpPr>
          <p:nvPr>
            <p:ph type="dt" sz="half" idx="10"/>
          </p:nvPr>
        </p:nvSpPr>
        <p:spPr/>
        <p:txBody>
          <a:bodyPr>
            <a:normAutofit/>
          </a:bodyPr>
          <a:lstStyle/>
          <a:p>
            <a:pPr>
              <a:spcAft>
                <a:spcPts val="600"/>
              </a:spcAft>
              <a:defRPr/>
            </a:pPr>
            <a:r>
              <a:rPr lang="nl-NL"/>
              <a:t>24/25-9-2020</a:t>
            </a:r>
          </a:p>
        </p:txBody>
      </p:sp>
    </p:spTree>
    <p:extLst>
      <p:ext uri="{BB962C8B-B14F-4D97-AF65-F5344CB8AC3E}">
        <p14:creationId xmlns:p14="http://schemas.microsoft.com/office/powerpoint/2010/main" val="2623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1026" name="Picture 2">
            <a:extLst>
              <a:ext uri="{FF2B5EF4-FFF2-40B4-BE49-F238E27FC236}">
                <a16:creationId xmlns:a16="http://schemas.microsoft.com/office/drawing/2014/main" id="{6BACACCA-A305-4DF9-93D7-F803F74AD2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94"/>
          <a:stretch/>
        </p:blipFill>
        <p:spPr bwMode="auto">
          <a:xfrm>
            <a:off x="20" y="10"/>
            <a:ext cx="12191980" cy="685799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5" name="Freeform 6">
            <a:extLst>
              <a:ext uri="{FF2B5EF4-FFF2-40B4-BE49-F238E27FC236}">
                <a16:creationId xmlns:a16="http://schemas.microsoft.com/office/drawing/2014/main" id="{1003852C-CA3A-4254-ABB6-2290D3060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useBgFill="1">
        <p:nvSpPr>
          <p:cNvPr id="77" name="Rectangle 76">
            <a:extLst>
              <a:ext uri="{FF2B5EF4-FFF2-40B4-BE49-F238E27FC236}">
                <a16:creationId xmlns:a16="http://schemas.microsoft.com/office/drawing/2014/main" id="{2F11CF96-B71B-4294-A1EF-00CE7388D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6200" y="1301750"/>
            <a:ext cx="3213100" cy="4032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BB95AB44-FD2B-4BF3-9A4B-E01E91907C73}"/>
              </a:ext>
            </a:extLst>
          </p:cNvPr>
          <p:cNvSpPr>
            <a:spLocks noGrp="1"/>
          </p:cNvSpPr>
          <p:nvPr>
            <p:ph type="title"/>
          </p:nvPr>
        </p:nvSpPr>
        <p:spPr>
          <a:xfrm>
            <a:off x="1603441" y="1649691"/>
            <a:ext cx="2698619" cy="2236989"/>
          </a:xfrm>
        </p:spPr>
        <p:txBody>
          <a:bodyPr vert="horz" lIns="91440" tIns="45720" rIns="91440" bIns="45720" rtlCol="0" anchor="b">
            <a:normAutofit/>
          </a:bodyPr>
          <a:lstStyle/>
          <a:p>
            <a:pPr algn="ctr"/>
            <a:r>
              <a:rPr lang="en-US" sz="3700" cap="all"/>
              <a:t>The Great Exhibition 1851</a:t>
            </a:r>
          </a:p>
        </p:txBody>
      </p:sp>
      <p:sp>
        <p:nvSpPr>
          <p:cNvPr id="4" name="Tijdelijke aanduiding voor datum 3">
            <a:extLst>
              <a:ext uri="{FF2B5EF4-FFF2-40B4-BE49-F238E27FC236}">
                <a16:creationId xmlns:a16="http://schemas.microsoft.com/office/drawing/2014/main" id="{ABD542A2-06FE-4648-99CB-B004E97FCF8A}"/>
              </a:ext>
            </a:extLst>
          </p:cNvPr>
          <p:cNvSpPr>
            <a:spLocks noGrp="1"/>
          </p:cNvSpPr>
          <p:nvPr>
            <p:ph type="dt" sz="half" idx="10"/>
          </p:nvPr>
        </p:nvSpPr>
        <p:spPr>
          <a:xfrm>
            <a:off x="752858" y="6453386"/>
            <a:ext cx="1607944" cy="404614"/>
          </a:xfrm>
        </p:spPr>
        <p:txBody>
          <a:bodyPr vert="horz" lIns="91440" tIns="45720" rIns="91440" bIns="45720" rtlCol="0" anchor="ctr">
            <a:normAutofit/>
          </a:bodyPr>
          <a:lstStyle/>
          <a:p>
            <a:pPr>
              <a:spcAft>
                <a:spcPts val="600"/>
              </a:spcAft>
              <a:defRPr/>
            </a:pPr>
            <a:r>
              <a:rPr lang="nl-NL">
                <a:solidFill>
                  <a:srgbClr val="FFFFFF"/>
                </a:solidFill>
              </a:rPr>
              <a:t>24/25-9-2020</a:t>
            </a:r>
            <a:endParaRPr lang="en-US">
              <a:solidFill>
                <a:srgbClr val="FFFFFF"/>
              </a:solidFill>
            </a:endParaRPr>
          </a:p>
        </p:txBody>
      </p:sp>
    </p:spTree>
    <p:extLst>
      <p:ext uri="{BB962C8B-B14F-4D97-AF65-F5344CB8AC3E}">
        <p14:creationId xmlns:p14="http://schemas.microsoft.com/office/powerpoint/2010/main" val="427687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8"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9"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1" name="Rectangle 140">
            <a:extLst>
              <a:ext uri="{FF2B5EF4-FFF2-40B4-BE49-F238E27FC236}">
                <a16:creationId xmlns:a16="http://schemas.microsoft.com/office/drawing/2014/main" id="{78511CAE-6AAD-4026-90B0-6917258C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6BD04F-2BC8-483C-9C07-1F2EC8F66A97}"/>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6000" cap="all"/>
              <a:t>Embers of empire?</a:t>
            </a:r>
          </a:p>
        </p:txBody>
      </p:sp>
      <p:sp>
        <p:nvSpPr>
          <p:cNvPr id="143" name="Freeform 6">
            <a:extLst>
              <a:ext uri="{FF2B5EF4-FFF2-40B4-BE49-F238E27FC236}">
                <a16:creationId xmlns:a16="http://schemas.microsoft.com/office/drawing/2014/main" id="{7388763A-4025-4433-A72C-457FC3763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8196" name="Picture 4" descr="Media of Embers of Empire in Brexit Britain">
            <a:extLst>
              <a:ext uri="{FF2B5EF4-FFF2-40B4-BE49-F238E27FC236}">
                <a16:creationId xmlns:a16="http://schemas.microsoft.com/office/drawing/2014/main" id="{3A8F1A1F-BD41-4E86-B51F-5F9D4962BA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9211" y="1340840"/>
            <a:ext cx="1828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5595FC54-5A5B-4B53-972A-13FFEAC2A6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25" r="11325"/>
          <a:stretch/>
        </p:blipFill>
        <p:spPr bwMode="auto">
          <a:xfrm>
            <a:off x="4289068" y="3096638"/>
            <a:ext cx="2749177" cy="2496226"/>
          </a:xfrm>
          <a:prstGeom prst="rect">
            <a:avLst/>
          </a:prstGeom>
          <a:noFill/>
          <a:extLst>
            <a:ext uri="{909E8E84-426E-40DD-AFC4-6F175D3DCCD1}">
              <a14:hiddenFill xmlns:a14="http://schemas.microsoft.com/office/drawing/2010/main">
                <a:solidFill>
                  <a:srgbClr val="FFFFFF"/>
                </a:solidFill>
              </a14:hiddenFill>
            </a:ext>
          </a:extLst>
        </p:spPr>
      </p:pic>
      <p:sp>
        <p:nvSpPr>
          <p:cNvPr id="145" name="Freeform 6">
            <a:extLst>
              <a:ext uri="{FF2B5EF4-FFF2-40B4-BE49-F238E27FC236}">
                <a16:creationId xmlns:a16="http://schemas.microsoft.com/office/drawing/2014/main" id="{8A2DFE20-1EAE-45A9-AD16-D4DBD0ABB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 name="Tijdelijke aanduiding voor datum 2">
            <a:extLst>
              <a:ext uri="{FF2B5EF4-FFF2-40B4-BE49-F238E27FC236}">
                <a16:creationId xmlns:a16="http://schemas.microsoft.com/office/drawing/2014/main" id="{D13F3089-6BD8-48B3-9752-E4D93C6207C8}"/>
              </a:ext>
            </a:extLst>
          </p:cNvPr>
          <p:cNvSpPr>
            <a:spLocks noGrp="1"/>
          </p:cNvSpPr>
          <p:nvPr>
            <p:ph type="dt" sz="half" idx="10"/>
          </p:nvPr>
        </p:nvSpPr>
        <p:spPr>
          <a:xfrm>
            <a:off x="752858" y="6453386"/>
            <a:ext cx="1607944" cy="404614"/>
          </a:xfrm>
        </p:spPr>
        <p:txBody>
          <a:bodyPr vert="horz" lIns="91440" tIns="45720" rIns="91440" bIns="45720" rtlCol="0" anchor="ctr">
            <a:normAutofit/>
          </a:bodyPr>
          <a:lstStyle/>
          <a:p>
            <a:pPr>
              <a:spcAft>
                <a:spcPts val="600"/>
              </a:spcAft>
              <a:defRPr/>
            </a:pPr>
            <a:r>
              <a:rPr lang="nl-NL"/>
              <a:t>24/25-9-2020</a:t>
            </a:r>
            <a:endParaRPr lang="en-US"/>
          </a:p>
        </p:txBody>
      </p:sp>
    </p:spTree>
    <p:extLst>
      <p:ext uri="{BB962C8B-B14F-4D97-AF65-F5344CB8AC3E}">
        <p14:creationId xmlns:p14="http://schemas.microsoft.com/office/powerpoint/2010/main" val="250838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1EAB9-266A-4B15-BD2D-667FBAC290F3}"/>
              </a:ext>
            </a:extLst>
          </p:cNvPr>
          <p:cNvSpPr>
            <a:spLocks noGrp="1"/>
          </p:cNvSpPr>
          <p:nvPr>
            <p:ph type="title"/>
          </p:nvPr>
        </p:nvSpPr>
        <p:spPr/>
        <p:txBody>
          <a:bodyPr/>
          <a:lstStyle/>
          <a:p>
            <a:r>
              <a:rPr lang="nl-NL" dirty="0"/>
              <a:t>Discussie</a:t>
            </a:r>
          </a:p>
        </p:txBody>
      </p:sp>
      <p:sp>
        <p:nvSpPr>
          <p:cNvPr id="3" name="Tijdelijke aanduiding voor tekst 2">
            <a:extLst>
              <a:ext uri="{FF2B5EF4-FFF2-40B4-BE49-F238E27FC236}">
                <a16:creationId xmlns:a16="http://schemas.microsoft.com/office/drawing/2014/main" id="{A3F21739-F7A4-4351-8F37-955B118BABFA}"/>
              </a:ext>
            </a:extLst>
          </p:cNvPr>
          <p:cNvSpPr>
            <a:spLocks noGrp="1"/>
          </p:cNvSpPr>
          <p:nvPr>
            <p:ph type="body" idx="1"/>
          </p:nvPr>
        </p:nvSpPr>
        <p:spPr/>
        <p:txBody>
          <a:bodyPr/>
          <a:lstStyle/>
          <a:p>
            <a:r>
              <a:rPr lang="nl-NL" dirty="0"/>
              <a:t>.. en pitch</a:t>
            </a:r>
          </a:p>
        </p:txBody>
      </p:sp>
      <p:sp>
        <p:nvSpPr>
          <p:cNvPr id="4" name="Tijdelijke aanduiding voor datum 3">
            <a:extLst>
              <a:ext uri="{FF2B5EF4-FFF2-40B4-BE49-F238E27FC236}">
                <a16:creationId xmlns:a16="http://schemas.microsoft.com/office/drawing/2014/main" id="{5AFA6156-0C1C-4603-A070-D94F2EC2B071}"/>
              </a:ext>
            </a:extLst>
          </p:cNvPr>
          <p:cNvSpPr>
            <a:spLocks noGrp="1"/>
          </p:cNvSpPr>
          <p:nvPr>
            <p:ph type="dt" sz="half" idx="10"/>
          </p:nvPr>
        </p:nvSpPr>
        <p:spPr/>
        <p:txBody>
          <a:bodyPr/>
          <a:lstStyle/>
          <a:p>
            <a:pPr>
              <a:defRPr/>
            </a:pPr>
            <a:r>
              <a:rPr lang="nl-NL"/>
              <a:t>24/25-9-2020</a:t>
            </a:r>
          </a:p>
        </p:txBody>
      </p:sp>
    </p:spTree>
    <p:extLst>
      <p:ext uri="{BB962C8B-B14F-4D97-AF65-F5344CB8AC3E}">
        <p14:creationId xmlns:p14="http://schemas.microsoft.com/office/powerpoint/2010/main" val="40543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E23CF7-235F-42F7-BE44-DC357B5BE48E}"/>
              </a:ext>
            </a:extLst>
          </p:cNvPr>
          <p:cNvSpPr>
            <a:spLocks noGrp="1"/>
          </p:cNvSpPr>
          <p:nvPr>
            <p:ph type="title"/>
          </p:nvPr>
        </p:nvSpPr>
        <p:spPr/>
        <p:txBody>
          <a:bodyPr/>
          <a:lstStyle/>
          <a:p>
            <a:r>
              <a:rPr lang="en-US" dirty="0" err="1"/>
              <a:t>Kaarten</a:t>
            </a:r>
            <a:endParaRPr lang="nl-NL" dirty="0"/>
          </a:p>
        </p:txBody>
      </p:sp>
      <p:sp>
        <p:nvSpPr>
          <p:cNvPr id="5" name="Text Placeholder 4">
            <a:extLst>
              <a:ext uri="{FF2B5EF4-FFF2-40B4-BE49-F238E27FC236}">
                <a16:creationId xmlns:a16="http://schemas.microsoft.com/office/drawing/2014/main" id="{9A2DAC8A-F77C-41D1-B66C-3491D42E4C7F}"/>
              </a:ext>
            </a:extLst>
          </p:cNvPr>
          <p:cNvSpPr>
            <a:spLocks noGrp="1"/>
          </p:cNvSpPr>
          <p:nvPr>
            <p:ph type="body" idx="1"/>
          </p:nvPr>
        </p:nvSpPr>
        <p:spPr/>
        <p:txBody>
          <a:bodyPr/>
          <a:lstStyle/>
          <a:p>
            <a:endParaRPr lang="nl-NL"/>
          </a:p>
        </p:txBody>
      </p:sp>
      <p:sp>
        <p:nvSpPr>
          <p:cNvPr id="3" name="Date Placeholder 2">
            <a:extLst>
              <a:ext uri="{FF2B5EF4-FFF2-40B4-BE49-F238E27FC236}">
                <a16:creationId xmlns:a16="http://schemas.microsoft.com/office/drawing/2014/main" id="{4CAC575B-B082-490E-8B11-44B24EA464A2}"/>
              </a:ext>
            </a:extLst>
          </p:cNvPr>
          <p:cNvSpPr>
            <a:spLocks noGrp="1"/>
          </p:cNvSpPr>
          <p:nvPr>
            <p:ph type="dt" sz="half" idx="10"/>
          </p:nvPr>
        </p:nvSpPr>
        <p:spPr/>
        <p:txBody>
          <a:bodyPr/>
          <a:lstStyle/>
          <a:p>
            <a:pPr>
              <a:defRPr/>
            </a:pPr>
            <a:r>
              <a:rPr lang="nl-NL"/>
              <a:t>24/25-9-2020</a:t>
            </a:r>
          </a:p>
        </p:txBody>
      </p:sp>
    </p:spTree>
    <p:extLst>
      <p:ext uri="{BB962C8B-B14F-4D97-AF65-F5344CB8AC3E}">
        <p14:creationId xmlns:p14="http://schemas.microsoft.com/office/powerpoint/2010/main" val="2067027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upload.wikimedia.org/wikipedia/commons/6/65/Imperial_Federation%2C_Map_of_the_World_Showing_the_Extent_of_the_British_Empire_in_1886_%28levelled%29.jpg"/>
          <p:cNvPicPr>
            <a:picLocks noChangeAspect="1" noChangeArrowheads="1"/>
          </p:cNvPicPr>
          <p:nvPr/>
        </p:nvPicPr>
        <p:blipFill>
          <a:blip r:embed="rId3" cstate="print"/>
          <a:srcRect/>
          <a:stretch>
            <a:fillRect/>
          </a:stretch>
        </p:blipFill>
        <p:spPr bwMode="auto">
          <a:xfrm>
            <a:off x="983432" y="182918"/>
            <a:ext cx="8424936" cy="6270468"/>
          </a:xfrm>
          <a:prstGeom prst="rect">
            <a:avLst/>
          </a:prstGeom>
          <a:noFill/>
        </p:spPr>
      </p:pic>
      <p:sp>
        <p:nvSpPr>
          <p:cNvPr id="3" name="Rechthoek 2">
            <a:extLst>
              <a:ext uri="{FF2B5EF4-FFF2-40B4-BE49-F238E27FC236}">
                <a16:creationId xmlns:a16="http://schemas.microsoft.com/office/drawing/2014/main" id="{D1B298F2-9D93-4E56-9A66-D4F024518F15}"/>
              </a:ext>
            </a:extLst>
          </p:cNvPr>
          <p:cNvSpPr/>
          <p:nvPr/>
        </p:nvSpPr>
        <p:spPr>
          <a:xfrm>
            <a:off x="3287688" y="6498406"/>
            <a:ext cx="6120680" cy="307777"/>
          </a:xfrm>
          <a:prstGeom prst="rect">
            <a:avLst/>
          </a:prstGeom>
        </p:spPr>
        <p:txBody>
          <a:bodyPr wrap="square">
            <a:spAutoFit/>
          </a:bodyPr>
          <a:lstStyle/>
          <a:p>
            <a:r>
              <a:rPr lang="nl-NL" sz="1400" dirty="0">
                <a:latin typeface="Calibri" panose="020F0502020204030204" pitchFamily="34" charset="0"/>
                <a:cs typeface="Calibri" panose="020F0502020204030204" pitchFamily="34" charset="0"/>
              </a:rPr>
              <a:t>Walter Crane, </a:t>
            </a:r>
            <a:r>
              <a:rPr lang="en-US" sz="1400" i="1" dirty="0">
                <a:latin typeface="Calibri" panose="020F0502020204030204" pitchFamily="34" charset="0"/>
                <a:cs typeface="Calibri" panose="020F0502020204030204" pitchFamily="34" charset="0"/>
              </a:rPr>
              <a:t>Imperial Federation Map of the World</a:t>
            </a:r>
            <a:r>
              <a:rPr lang="nl-NL" sz="1400" dirty="0">
                <a:latin typeface="Calibri" panose="020F0502020204030204" pitchFamily="34" charset="0"/>
                <a:cs typeface="Calibri" panose="020F0502020204030204" pitchFamily="34" charset="0"/>
              </a:rPr>
              <a:t> (1886)</a:t>
            </a:r>
          </a:p>
        </p:txBody>
      </p:sp>
      <p:sp>
        <p:nvSpPr>
          <p:cNvPr id="2" name="Tijdelijke aanduiding voor datum 1">
            <a:extLst>
              <a:ext uri="{FF2B5EF4-FFF2-40B4-BE49-F238E27FC236}">
                <a16:creationId xmlns:a16="http://schemas.microsoft.com/office/drawing/2014/main" id="{FD326584-DD1B-473D-B026-8D016DE6E51A}"/>
              </a:ext>
            </a:extLst>
          </p:cNvPr>
          <p:cNvSpPr>
            <a:spLocks noGrp="1"/>
          </p:cNvSpPr>
          <p:nvPr>
            <p:ph type="dt" sz="half" idx="10"/>
          </p:nvPr>
        </p:nvSpPr>
        <p:spPr/>
        <p:txBody>
          <a:bodyPr/>
          <a:lstStyle/>
          <a:p>
            <a:pPr>
              <a:defRPr/>
            </a:pPr>
            <a:r>
              <a:rPr lang="nl-NL"/>
              <a:t>24/25-9-2020</a:t>
            </a:r>
          </a:p>
        </p:txBody>
      </p:sp>
    </p:spTree>
    <p:extLst>
      <p:ext uri="{BB962C8B-B14F-4D97-AF65-F5344CB8AC3E}">
        <p14:creationId xmlns:p14="http://schemas.microsoft.com/office/powerpoint/2010/main" val="336860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D706CA-301D-44CC-935C-172200DBC308}"/>
              </a:ext>
            </a:extLst>
          </p:cNvPr>
          <p:cNvSpPr>
            <a:spLocks noGrp="1"/>
          </p:cNvSpPr>
          <p:nvPr>
            <p:ph type="dt" sz="half" idx="10"/>
          </p:nvPr>
        </p:nvSpPr>
        <p:spPr/>
        <p:txBody>
          <a:bodyPr/>
          <a:lstStyle/>
          <a:p>
            <a:pPr>
              <a:defRPr/>
            </a:pPr>
            <a:r>
              <a:rPr lang="nl-NL"/>
              <a:t>24/25-9-2020</a:t>
            </a:r>
          </a:p>
        </p:txBody>
      </p:sp>
      <p:sp>
        <p:nvSpPr>
          <p:cNvPr id="4" name="Rectangle 3">
            <a:extLst>
              <a:ext uri="{FF2B5EF4-FFF2-40B4-BE49-F238E27FC236}">
                <a16:creationId xmlns:a16="http://schemas.microsoft.com/office/drawing/2014/main" id="{3DA78747-C3E9-438D-B571-06862CD19019}"/>
              </a:ext>
            </a:extLst>
          </p:cNvPr>
          <p:cNvSpPr/>
          <p:nvPr/>
        </p:nvSpPr>
        <p:spPr>
          <a:xfrm>
            <a:off x="3071664" y="6501804"/>
            <a:ext cx="4061881" cy="307777"/>
          </a:xfrm>
          <a:prstGeom prst="rect">
            <a:avLst/>
          </a:prstGeom>
        </p:spPr>
        <p:txBody>
          <a:bodyPr wrap="none">
            <a:spAutoFit/>
          </a:bodyPr>
          <a:lstStyle/>
          <a:p>
            <a:r>
              <a:rPr lang="en-US" sz="1400" i="1" dirty="0">
                <a:solidFill>
                  <a:srgbClr val="000000"/>
                </a:solidFill>
                <a:latin typeface="Calibri" panose="020F0502020204030204" pitchFamily="34" charset="0"/>
                <a:cs typeface="Calibri" panose="020F0502020204030204" pitchFamily="34" charset="0"/>
              </a:rPr>
              <a:t>The Howard Vincent map of the British Empire</a:t>
            </a:r>
            <a:r>
              <a:rPr lang="en-US" sz="1400" dirty="0">
                <a:solidFill>
                  <a:srgbClr val="000000"/>
                </a:solidFill>
                <a:latin typeface="Calibri" panose="020F0502020204030204" pitchFamily="34" charset="0"/>
                <a:cs typeface="Calibri" panose="020F0502020204030204" pitchFamily="34" charset="0"/>
              </a:rPr>
              <a:t> (1897)</a:t>
            </a:r>
            <a:endParaRPr lang="nl-NL" sz="1400" dirty="0">
              <a:latin typeface="Calibri" panose="020F0502020204030204" pitchFamily="34" charset="0"/>
              <a:cs typeface="Calibri" panose="020F0502020204030204" pitchFamily="34" charset="0"/>
            </a:endParaRPr>
          </a:p>
        </p:txBody>
      </p:sp>
      <p:pic>
        <p:nvPicPr>
          <p:cNvPr id="4100" name="Picture 4" descr="Afbeeldingsresultaat voor wiki british empire howard vincent map&quot;">
            <a:extLst>
              <a:ext uri="{FF2B5EF4-FFF2-40B4-BE49-F238E27FC236}">
                <a16:creationId xmlns:a16="http://schemas.microsoft.com/office/drawing/2014/main" id="{CC8455D5-5042-4FA2-A33A-82590D2F3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88640"/>
            <a:ext cx="712589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116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A1EF6BF-EA60-432D-A915-5357C8549A4D}"/>
              </a:ext>
            </a:extLst>
          </p:cNvPr>
          <p:cNvSpPr>
            <a:spLocks noGrp="1"/>
          </p:cNvSpPr>
          <p:nvPr>
            <p:ph type="dt" sz="half" idx="10"/>
          </p:nvPr>
        </p:nvSpPr>
        <p:spPr/>
        <p:txBody>
          <a:bodyPr/>
          <a:lstStyle/>
          <a:p>
            <a:pPr>
              <a:defRPr/>
            </a:pPr>
            <a:r>
              <a:rPr lang="nl-NL"/>
              <a:t>24/25-9-2020</a:t>
            </a:r>
          </a:p>
        </p:txBody>
      </p:sp>
      <p:pic>
        <p:nvPicPr>
          <p:cNvPr id="3074" name="Picture 2" descr="Afbeeldingsresultaat voor british empire trade map&quot;">
            <a:extLst>
              <a:ext uri="{FF2B5EF4-FFF2-40B4-BE49-F238E27FC236}">
                <a16:creationId xmlns:a16="http://schemas.microsoft.com/office/drawing/2014/main" id="{1E2DEE9F-6F03-4847-AEEE-DF6876683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2" y="209744"/>
            <a:ext cx="9137629" cy="61587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DED13BB-2B22-4FAC-9A1E-9163A824153F}"/>
              </a:ext>
            </a:extLst>
          </p:cNvPr>
          <p:cNvSpPr/>
          <p:nvPr/>
        </p:nvSpPr>
        <p:spPr>
          <a:xfrm>
            <a:off x="2495600" y="6501804"/>
            <a:ext cx="9333426" cy="307777"/>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Horace Taylor, </a:t>
            </a:r>
            <a:r>
              <a:rPr lang="en-US" sz="1400" i="1" dirty="0">
                <a:latin typeface="Calibri" panose="020F0502020204030204" pitchFamily="34" charset="0"/>
                <a:cs typeface="Calibri" panose="020F0502020204030204" pitchFamily="34" charset="0"/>
              </a:rPr>
              <a:t>Buy here Empire goods from Home and Overseas </a:t>
            </a:r>
            <a:r>
              <a:rPr lang="en-US" sz="1400" dirty="0">
                <a:latin typeface="Calibri" panose="020F0502020204030204" pitchFamily="34" charset="0"/>
                <a:cs typeface="Calibri" panose="020F0502020204030204" pitchFamily="34" charset="0"/>
              </a:rPr>
              <a:t>(Empire Marketing Board, 1926-33)</a:t>
            </a:r>
            <a:endParaRPr lang="nl-NL"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6633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712F2296-5FE8-4FBD-847A-3E481E92A14C}"/>
              </a:ext>
            </a:extLst>
          </p:cNvPr>
          <p:cNvPicPr>
            <a:picLocks noChangeAspect="1"/>
          </p:cNvPicPr>
          <p:nvPr/>
        </p:nvPicPr>
        <p:blipFill>
          <a:blip r:embed="rId2"/>
          <a:stretch>
            <a:fillRect/>
          </a:stretch>
        </p:blipFill>
        <p:spPr>
          <a:xfrm>
            <a:off x="482600" y="718201"/>
            <a:ext cx="11226799" cy="5416930"/>
          </a:xfrm>
          <a:prstGeom prst="rect">
            <a:avLst/>
          </a:prstGeom>
        </p:spPr>
      </p:pic>
      <p:sp>
        <p:nvSpPr>
          <p:cNvPr id="2" name="Tijdelijke aanduiding voor datum 1">
            <a:extLst>
              <a:ext uri="{FF2B5EF4-FFF2-40B4-BE49-F238E27FC236}">
                <a16:creationId xmlns:a16="http://schemas.microsoft.com/office/drawing/2014/main" id="{472A0F75-33DD-4684-A873-60871B162793}"/>
              </a:ext>
            </a:extLst>
          </p:cNvPr>
          <p:cNvSpPr>
            <a:spLocks noGrp="1"/>
          </p:cNvSpPr>
          <p:nvPr>
            <p:ph type="dt" sz="half" idx="10"/>
          </p:nvPr>
        </p:nvSpPr>
        <p:spPr>
          <a:xfrm>
            <a:off x="1390650" y="6330118"/>
            <a:ext cx="1204572" cy="404614"/>
          </a:xfrm>
        </p:spPr>
        <p:txBody>
          <a:bodyPr>
            <a:normAutofit/>
          </a:bodyPr>
          <a:lstStyle/>
          <a:p>
            <a:pPr>
              <a:spcAft>
                <a:spcPts val="600"/>
              </a:spcAft>
              <a:defRPr/>
            </a:pPr>
            <a:r>
              <a:rPr lang="nl-NL">
                <a:solidFill>
                  <a:srgbClr val="000000"/>
                </a:solidFill>
              </a:rPr>
              <a:t>24/25-9-2020</a:t>
            </a:r>
          </a:p>
        </p:txBody>
      </p:sp>
    </p:spTree>
    <p:extLst>
      <p:ext uri="{BB962C8B-B14F-4D97-AF65-F5344CB8AC3E}">
        <p14:creationId xmlns:p14="http://schemas.microsoft.com/office/powerpoint/2010/main" val="333150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B22F-44FC-4739-8E69-BA717AF0CF22}"/>
              </a:ext>
            </a:extLst>
          </p:cNvPr>
          <p:cNvSpPr>
            <a:spLocks noGrp="1"/>
          </p:cNvSpPr>
          <p:nvPr>
            <p:ph type="title"/>
          </p:nvPr>
        </p:nvSpPr>
        <p:spPr/>
        <p:txBody>
          <a:bodyPr/>
          <a:lstStyle/>
          <a:p>
            <a:r>
              <a:rPr lang="en-US" dirty="0"/>
              <a:t>Groot-</a:t>
            </a:r>
            <a:r>
              <a:rPr lang="en-US" dirty="0" err="1"/>
              <a:t>Brittannië</a:t>
            </a:r>
            <a:endParaRPr lang="nl-NL" dirty="0"/>
          </a:p>
        </p:txBody>
      </p:sp>
      <p:sp>
        <p:nvSpPr>
          <p:cNvPr id="4" name="Tijdelijke aanduiding voor tekst 3">
            <a:extLst>
              <a:ext uri="{FF2B5EF4-FFF2-40B4-BE49-F238E27FC236}">
                <a16:creationId xmlns:a16="http://schemas.microsoft.com/office/drawing/2014/main" id="{0BF3085D-F9E3-4C08-A5D2-0990FFF9A3F2}"/>
              </a:ext>
            </a:extLst>
          </p:cNvPr>
          <p:cNvSpPr>
            <a:spLocks noGrp="1"/>
          </p:cNvSpPr>
          <p:nvPr>
            <p:ph type="body" idx="1"/>
          </p:nvPr>
        </p:nvSpPr>
        <p:spPr/>
        <p:txBody>
          <a:bodyPr/>
          <a:lstStyle/>
          <a:p>
            <a:r>
              <a:rPr lang="nl-NL" dirty="0"/>
              <a:t>3. Welke rol speelden de koloniën in </a:t>
            </a:r>
            <a:r>
              <a:rPr lang="nl-NL" dirty="0" err="1"/>
              <a:t>sociaal-economische</a:t>
            </a:r>
            <a:r>
              <a:rPr lang="nl-NL" dirty="0"/>
              <a:t> ontwikkelingen in Groot- Brittannië (1750-1900)?</a:t>
            </a:r>
          </a:p>
        </p:txBody>
      </p:sp>
      <p:sp>
        <p:nvSpPr>
          <p:cNvPr id="3" name="Tijdelijke aanduiding voor datum 2">
            <a:extLst>
              <a:ext uri="{FF2B5EF4-FFF2-40B4-BE49-F238E27FC236}">
                <a16:creationId xmlns:a16="http://schemas.microsoft.com/office/drawing/2014/main" id="{31575885-9B4E-4705-ACF9-8ACF76D5E329}"/>
              </a:ext>
            </a:extLst>
          </p:cNvPr>
          <p:cNvSpPr>
            <a:spLocks noGrp="1"/>
          </p:cNvSpPr>
          <p:nvPr>
            <p:ph type="dt" sz="half" idx="10"/>
          </p:nvPr>
        </p:nvSpPr>
        <p:spPr/>
        <p:txBody>
          <a:bodyPr/>
          <a:lstStyle/>
          <a:p>
            <a:pPr>
              <a:defRPr/>
            </a:pPr>
            <a:r>
              <a:rPr lang="nl-NL"/>
              <a:t>24/25-9-2020</a:t>
            </a:r>
          </a:p>
        </p:txBody>
      </p:sp>
    </p:spTree>
    <p:extLst>
      <p:ext uri="{BB962C8B-B14F-4D97-AF65-F5344CB8AC3E}">
        <p14:creationId xmlns:p14="http://schemas.microsoft.com/office/powerpoint/2010/main" val="2401706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0C4B86C-E8D0-468D-90B6-2C9C0D82ADD4}"/>
              </a:ext>
            </a:extLst>
          </p:cNvPr>
          <p:cNvPicPr>
            <a:picLocks noChangeAspect="1"/>
          </p:cNvPicPr>
          <p:nvPr/>
        </p:nvPicPr>
        <p:blipFill rotWithShape="1">
          <a:blip r:embed="rId2"/>
          <a:srcRect t="514" b="2503"/>
          <a:stretch/>
        </p:blipFill>
        <p:spPr>
          <a:xfrm>
            <a:off x="20" y="10"/>
            <a:ext cx="12191980" cy="6857990"/>
          </a:xfrm>
          <a:prstGeom prst="rect">
            <a:avLst/>
          </a:prstGeom>
        </p:spPr>
      </p:pic>
      <p:sp>
        <p:nvSpPr>
          <p:cNvPr id="2" name="Tijdelijke aanduiding voor datum 1">
            <a:extLst>
              <a:ext uri="{FF2B5EF4-FFF2-40B4-BE49-F238E27FC236}">
                <a16:creationId xmlns:a16="http://schemas.microsoft.com/office/drawing/2014/main" id="{C5B15D60-0C48-4560-9B97-44F66363E1F4}"/>
              </a:ext>
            </a:extLst>
          </p:cNvPr>
          <p:cNvSpPr>
            <a:spLocks noGrp="1"/>
          </p:cNvSpPr>
          <p:nvPr>
            <p:ph type="dt" sz="half" idx="10"/>
          </p:nvPr>
        </p:nvSpPr>
        <p:spPr>
          <a:xfrm>
            <a:off x="1390650" y="6453386"/>
            <a:ext cx="1204572" cy="404614"/>
          </a:xfrm>
        </p:spPr>
        <p:txBody>
          <a:bodyPr>
            <a:normAutofit/>
          </a:bodyPr>
          <a:lstStyle/>
          <a:p>
            <a:pPr>
              <a:spcAft>
                <a:spcPts val="600"/>
              </a:spcAft>
              <a:defRPr/>
            </a:pPr>
            <a:r>
              <a:rPr lang="nl-NL">
                <a:solidFill>
                  <a:srgbClr val="FFFFFF"/>
                </a:solidFill>
              </a:rPr>
              <a:t>24/25-9-2020</a:t>
            </a:r>
          </a:p>
        </p:txBody>
      </p:sp>
    </p:spTree>
    <p:extLst>
      <p:ext uri="{BB962C8B-B14F-4D97-AF65-F5344CB8AC3E}">
        <p14:creationId xmlns:p14="http://schemas.microsoft.com/office/powerpoint/2010/main" val="203839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FDBC02-48C1-48B7-BF61-2D10CC72F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62AAD0-42E1-4737-9C88-868AC0C1D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A582B3-A3B3-49D5-BBF0-98FEA4C2F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143F64-D44C-4123-A2E1-FEC1C3F30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7DB13B9-D0D4-4393-AFAB-2B39448B2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31157F-8761-4FF9-88BA-F1A8F83C1A93}"/>
              </a:ext>
            </a:extLst>
          </p:cNvPr>
          <p:cNvPicPr>
            <a:picLocks noChangeAspect="1"/>
          </p:cNvPicPr>
          <p:nvPr/>
        </p:nvPicPr>
        <p:blipFill rotWithShape="1">
          <a:blip r:embed="rId2"/>
          <a:srcRect r="1" b="11898"/>
          <a:stretch/>
        </p:blipFill>
        <p:spPr>
          <a:xfrm>
            <a:off x="160867" y="160867"/>
            <a:ext cx="11870265" cy="6536266"/>
          </a:xfrm>
          <a:prstGeom prst="rect">
            <a:avLst/>
          </a:prstGeom>
        </p:spPr>
      </p:pic>
      <p:sp>
        <p:nvSpPr>
          <p:cNvPr id="3" name="Date Placeholder 2">
            <a:extLst>
              <a:ext uri="{FF2B5EF4-FFF2-40B4-BE49-F238E27FC236}">
                <a16:creationId xmlns:a16="http://schemas.microsoft.com/office/drawing/2014/main" id="{ADE41474-B891-4E9C-9738-11830F7C53D6}"/>
              </a:ext>
            </a:extLst>
          </p:cNvPr>
          <p:cNvSpPr>
            <a:spLocks noGrp="1"/>
          </p:cNvSpPr>
          <p:nvPr>
            <p:ph type="dt" sz="half" idx="10"/>
          </p:nvPr>
        </p:nvSpPr>
        <p:spPr>
          <a:xfrm>
            <a:off x="1390650" y="6292018"/>
            <a:ext cx="1204572" cy="404614"/>
          </a:xfrm>
        </p:spPr>
        <p:txBody>
          <a:bodyPr>
            <a:normAutofit/>
          </a:bodyPr>
          <a:lstStyle/>
          <a:p>
            <a:pPr>
              <a:spcAft>
                <a:spcPts val="600"/>
              </a:spcAft>
              <a:defRPr/>
            </a:pPr>
            <a:r>
              <a:rPr lang="nl-NL">
                <a:solidFill>
                  <a:srgbClr val="FFFFFF"/>
                </a:solidFill>
              </a:rPr>
              <a:t>24/25-9-2020</a:t>
            </a:r>
          </a:p>
        </p:txBody>
      </p:sp>
    </p:spTree>
    <p:extLst>
      <p:ext uri="{BB962C8B-B14F-4D97-AF65-F5344CB8AC3E}">
        <p14:creationId xmlns:p14="http://schemas.microsoft.com/office/powerpoint/2010/main" val="2988634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02E16554-643B-401E-BBD1-792CF0A64D57}"/>
              </a:ext>
            </a:extLst>
          </p:cNvPr>
          <p:cNvPicPr>
            <a:picLocks noChangeAspect="1"/>
          </p:cNvPicPr>
          <p:nvPr/>
        </p:nvPicPr>
        <p:blipFill>
          <a:blip r:embed="rId2"/>
          <a:stretch>
            <a:fillRect/>
          </a:stretch>
        </p:blipFill>
        <p:spPr>
          <a:xfrm>
            <a:off x="927313" y="480515"/>
            <a:ext cx="10337373" cy="5892302"/>
          </a:xfrm>
          <a:prstGeom prst="rect">
            <a:avLst/>
          </a:prstGeom>
        </p:spPr>
      </p:pic>
      <p:sp>
        <p:nvSpPr>
          <p:cNvPr id="2" name="Tijdelijke aanduiding voor datum 1">
            <a:extLst>
              <a:ext uri="{FF2B5EF4-FFF2-40B4-BE49-F238E27FC236}">
                <a16:creationId xmlns:a16="http://schemas.microsoft.com/office/drawing/2014/main" id="{CE51F905-1540-408E-8283-DEFCDA6A6067}"/>
              </a:ext>
            </a:extLst>
          </p:cNvPr>
          <p:cNvSpPr>
            <a:spLocks noGrp="1"/>
          </p:cNvSpPr>
          <p:nvPr>
            <p:ph type="dt" sz="half" idx="10"/>
          </p:nvPr>
        </p:nvSpPr>
        <p:spPr>
          <a:xfrm>
            <a:off x="1390650" y="6330118"/>
            <a:ext cx="1204572" cy="404614"/>
          </a:xfrm>
        </p:spPr>
        <p:txBody>
          <a:bodyPr>
            <a:normAutofit/>
          </a:bodyPr>
          <a:lstStyle/>
          <a:p>
            <a:pPr>
              <a:spcAft>
                <a:spcPts val="600"/>
              </a:spcAft>
              <a:defRPr/>
            </a:pPr>
            <a:r>
              <a:rPr lang="nl-NL">
                <a:solidFill>
                  <a:srgbClr val="000000"/>
                </a:solidFill>
              </a:rPr>
              <a:t>24/25-9-2020</a:t>
            </a:r>
          </a:p>
        </p:txBody>
      </p:sp>
    </p:spTree>
    <p:extLst>
      <p:ext uri="{BB962C8B-B14F-4D97-AF65-F5344CB8AC3E}">
        <p14:creationId xmlns:p14="http://schemas.microsoft.com/office/powerpoint/2010/main" val="2368429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02E16554-643B-401E-BBD1-792CF0A64D57}"/>
              </a:ext>
            </a:extLst>
          </p:cNvPr>
          <p:cNvPicPr>
            <a:picLocks noChangeAspect="1"/>
          </p:cNvPicPr>
          <p:nvPr/>
        </p:nvPicPr>
        <p:blipFill>
          <a:blip r:embed="rId2"/>
          <a:stretch>
            <a:fillRect/>
          </a:stretch>
        </p:blipFill>
        <p:spPr>
          <a:xfrm>
            <a:off x="927313" y="480515"/>
            <a:ext cx="10337373" cy="5892302"/>
          </a:xfrm>
          <a:prstGeom prst="rect">
            <a:avLst/>
          </a:prstGeom>
        </p:spPr>
      </p:pic>
      <p:sp>
        <p:nvSpPr>
          <p:cNvPr id="2" name="Tijdelijke aanduiding voor datum 1">
            <a:extLst>
              <a:ext uri="{FF2B5EF4-FFF2-40B4-BE49-F238E27FC236}">
                <a16:creationId xmlns:a16="http://schemas.microsoft.com/office/drawing/2014/main" id="{CE51F905-1540-408E-8283-DEFCDA6A6067}"/>
              </a:ext>
            </a:extLst>
          </p:cNvPr>
          <p:cNvSpPr>
            <a:spLocks noGrp="1"/>
          </p:cNvSpPr>
          <p:nvPr>
            <p:ph type="dt" sz="half" idx="10"/>
          </p:nvPr>
        </p:nvSpPr>
        <p:spPr>
          <a:xfrm>
            <a:off x="1390650" y="6330118"/>
            <a:ext cx="1204572" cy="404614"/>
          </a:xfrm>
        </p:spPr>
        <p:txBody>
          <a:bodyPr>
            <a:normAutofit/>
          </a:bodyPr>
          <a:lstStyle/>
          <a:p>
            <a:pPr>
              <a:spcAft>
                <a:spcPts val="600"/>
              </a:spcAft>
              <a:defRPr/>
            </a:pPr>
            <a:r>
              <a:rPr lang="nl-NL">
                <a:solidFill>
                  <a:srgbClr val="000000"/>
                </a:solidFill>
              </a:rPr>
              <a:t>24/25-9-2020</a:t>
            </a:r>
          </a:p>
        </p:txBody>
      </p:sp>
    </p:spTree>
    <p:extLst>
      <p:ext uri="{BB962C8B-B14F-4D97-AF65-F5344CB8AC3E}">
        <p14:creationId xmlns:p14="http://schemas.microsoft.com/office/powerpoint/2010/main" val="3182380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C1EBE5-DBD8-41C7-A404-F32929122206}"/>
              </a:ext>
            </a:extLst>
          </p:cNvPr>
          <p:cNvSpPr>
            <a:spLocks noGrp="1"/>
          </p:cNvSpPr>
          <p:nvPr>
            <p:ph type="title"/>
          </p:nvPr>
        </p:nvSpPr>
        <p:spPr/>
        <p:txBody>
          <a:bodyPr/>
          <a:lstStyle/>
          <a:p>
            <a:r>
              <a:rPr lang="nl-NL" dirty="0"/>
              <a:t>Literatuur Britse Rijk</a:t>
            </a:r>
          </a:p>
        </p:txBody>
      </p:sp>
      <p:sp>
        <p:nvSpPr>
          <p:cNvPr id="4" name="Tijdelijke aanduiding voor inhoud 3">
            <a:extLst>
              <a:ext uri="{FF2B5EF4-FFF2-40B4-BE49-F238E27FC236}">
                <a16:creationId xmlns:a16="http://schemas.microsoft.com/office/drawing/2014/main" id="{4DB4BAB0-545B-4317-A030-8730DC19E636}"/>
              </a:ext>
            </a:extLst>
          </p:cNvPr>
          <p:cNvSpPr>
            <a:spLocks noGrp="1"/>
          </p:cNvSpPr>
          <p:nvPr>
            <p:ph idx="1"/>
          </p:nvPr>
        </p:nvSpPr>
        <p:spPr/>
        <p:txBody>
          <a:bodyPr/>
          <a:lstStyle/>
          <a:p>
            <a:r>
              <a:rPr lang="en-US" dirty="0" err="1"/>
              <a:t>Beckert</a:t>
            </a:r>
            <a:r>
              <a:rPr lang="en-US" dirty="0"/>
              <a:t>, Sven. </a:t>
            </a:r>
            <a:r>
              <a:rPr lang="en-US" i="1" dirty="0"/>
              <a:t>Empire of Cotton: A New History of Global Capitalism</a:t>
            </a:r>
            <a:r>
              <a:rPr lang="en-US" dirty="0"/>
              <a:t>. London: Penguin Books, 2015. (Mooi </a:t>
            </a:r>
            <a:r>
              <a:rPr lang="en-US" dirty="0" err="1"/>
              <a:t>overzicht</a:t>
            </a:r>
            <a:r>
              <a:rPr lang="en-US" dirty="0"/>
              <a:t> van het </a:t>
            </a:r>
            <a:r>
              <a:rPr lang="en-US" dirty="0" err="1"/>
              <a:t>Britse</a:t>
            </a:r>
            <a:r>
              <a:rPr lang="en-US" dirty="0"/>
              <a:t> </a:t>
            </a:r>
            <a:r>
              <a:rPr lang="en-US" dirty="0" err="1"/>
              <a:t>Rijk</a:t>
            </a:r>
            <a:r>
              <a:rPr lang="en-US" dirty="0"/>
              <a:t>, </a:t>
            </a:r>
            <a:r>
              <a:rPr lang="en-US" dirty="0" err="1"/>
              <a:t>imperialisme</a:t>
            </a:r>
            <a:r>
              <a:rPr lang="en-US" dirty="0"/>
              <a:t> en </a:t>
            </a:r>
            <a:r>
              <a:rPr lang="en-US" dirty="0" err="1"/>
              <a:t>globalisering</a:t>
            </a:r>
            <a:r>
              <a:rPr lang="en-US" dirty="0"/>
              <a:t> aan de hand van </a:t>
            </a:r>
            <a:r>
              <a:rPr lang="en-US" dirty="0" err="1"/>
              <a:t>katoen</a:t>
            </a:r>
            <a:r>
              <a:rPr lang="en-US" dirty="0"/>
              <a:t>)</a:t>
            </a:r>
          </a:p>
          <a:p>
            <a:r>
              <a:rPr lang="en-US" dirty="0"/>
              <a:t>Ferguson, Niall. </a:t>
            </a:r>
            <a:r>
              <a:rPr lang="en-US" i="1" dirty="0"/>
              <a:t>Empire: How Britain Made the Modern World</a:t>
            </a:r>
            <a:r>
              <a:rPr lang="en-US" dirty="0"/>
              <a:t>. London: Penguin Books, 2004. (</a:t>
            </a:r>
            <a:r>
              <a:rPr lang="en-US" dirty="0" err="1"/>
              <a:t>Politiek</a:t>
            </a:r>
            <a:r>
              <a:rPr lang="en-US" dirty="0"/>
              <a:t> </a:t>
            </a:r>
            <a:r>
              <a:rPr lang="en-US" dirty="0" err="1"/>
              <a:t>gekleurd</a:t>
            </a:r>
            <a:r>
              <a:rPr lang="en-US" dirty="0"/>
              <a:t> en </a:t>
            </a:r>
            <a:r>
              <a:rPr lang="en-US" dirty="0" err="1"/>
              <a:t>apologetisch</a:t>
            </a:r>
            <a:r>
              <a:rPr lang="en-US" dirty="0"/>
              <a:t> maar </a:t>
            </a:r>
            <a:r>
              <a:rPr lang="en-US" dirty="0" err="1"/>
              <a:t>goed</a:t>
            </a:r>
            <a:r>
              <a:rPr lang="en-US" dirty="0"/>
              <a:t> </a:t>
            </a:r>
            <a:r>
              <a:rPr lang="en-US" dirty="0" err="1"/>
              <a:t>geschreven</a:t>
            </a:r>
            <a:r>
              <a:rPr lang="en-US" dirty="0"/>
              <a:t> </a:t>
            </a:r>
            <a:r>
              <a:rPr lang="en-US" dirty="0" err="1"/>
              <a:t>overzicht</a:t>
            </a:r>
            <a:r>
              <a:rPr lang="en-US" dirty="0"/>
              <a:t>, </a:t>
            </a:r>
            <a:r>
              <a:rPr lang="en-US" dirty="0" err="1"/>
              <a:t>gebaseerd</a:t>
            </a:r>
            <a:r>
              <a:rPr lang="en-US" dirty="0"/>
              <a:t> op tv-</a:t>
            </a:r>
            <a:r>
              <a:rPr lang="en-US" dirty="0" err="1"/>
              <a:t>serie</a:t>
            </a:r>
            <a:r>
              <a:rPr lang="en-US" dirty="0"/>
              <a:t>)</a:t>
            </a:r>
          </a:p>
          <a:p>
            <a:r>
              <a:rPr lang="en-US" dirty="0"/>
              <a:t>Gilmour, David. </a:t>
            </a:r>
            <a:r>
              <a:rPr lang="en-US" i="1" dirty="0"/>
              <a:t>The British In India: Three Centuries of Ambition and Experience</a:t>
            </a:r>
            <a:r>
              <a:rPr lang="en-US" dirty="0"/>
              <a:t>, London: Penguin Books, 2019. (</a:t>
            </a:r>
            <a:r>
              <a:rPr lang="en-US" dirty="0" err="1"/>
              <a:t>Prachtige</a:t>
            </a:r>
            <a:r>
              <a:rPr lang="en-US" dirty="0"/>
              <a:t> </a:t>
            </a:r>
            <a:r>
              <a:rPr lang="en-US" dirty="0" err="1"/>
              <a:t>geschiedenis</a:t>
            </a:r>
            <a:r>
              <a:rPr lang="en-US" dirty="0"/>
              <a:t> van </a:t>
            </a:r>
            <a:r>
              <a:rPr lang="en-US" dirty="0" err="1"/>
              <a:t>sociale</a:t>
            </a:r>
            <a:r>
              <a:rPr lang="en-US" dirty="0"/>
              <a:t> </a:t>
            </a:r>
            <a:r>
              <a:rPr lang="en-US" dirty="0" err="1"/>
              <a:t>interactie</a:t>
            </a:r>
            <a:r>
              <a:rPr lang="en-US" dirty="0"/>
              <a:t> en </a:t>
            </a:r>
            <a:r>
              <a:rPr lang="en-US" dirty="0" err="1"/>
              <a:t>botsingen</a:t>
            </a:r>
            <a:r>
              <a:rPr lang="en-US" dirty="0"/>
              <a:t> in India)</a:t>
            </a:r>
          </a:p>
          <a:p>
            <a:endParaRPr lang="nl-NL" dirty="0"/>
          </a:p>
        </p:txBody>
      </p:sp>
      <p:sp>
        <p:nvSpPr>
          <p:cNvPr id="2" name="Tijdelijke aanduiding voor datum 1">
            <a:extLst>
              <a:ext uri="{FF2B5EF4-FFF2-40B4-BE49-F238E27FC236}">
                <a16:creationId xmlns:a16="http://schemas.microsoft.com/office/drawing/2014/main" id="{5BC03A90-5113-4D2B-B7E3-A7EB130544F6}"/>
              </a:ext>
            </a:extLst>
          </p:cNvPr>
          <p:cNvSpPr>
            <a:spLocks noGrp="1"/>
          </p:cNvSpPr>
          <p:nvPr>
            <p:ph type="dt" sz="half" idx="10"/>
          </p:nvPr>
        </p:nvSpPr>
        <p:spPr/>
        <p:txBody>
          <a:bodyPr/>
          <a:lstStyle/>
          <a:p>
            <a:pPr>
              <a:defRPr/>
            </a:pPr>
            <a:r>
              <a:rPr lang="nl-NL"/>
              <a:t>24/25-9-2020</a:t>
            </a:r>
          </a:p>
        </p:txBody>
      </p:sp>
    </p:spTree>
    <p:extLst>
      <p:ext uri="{BB962C8B-B14F-4D97-AF65-F5344CB8AC3E}">
        <p14:creationId xmlns:p14="http://schemas.microsoft.com/office/powerpoint/2010/main" val="2303563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6CB81-A719-4BD8-806F-549E9C61008A}"/>
              </a:ext>
            </a:extLst>
          </p:cNvPr>
          <p:cNvSpPr>
            <a:spLocks noGrp="1"/>
          </p:cNvSpPr>
          <p:nvPr>
            <p:ph type="title"/>
          </p:nvPr>
        </p:nvSpPr>
        <p:spPr/>
        <p:txBody>
          <a:bodyPr/>
          <a:lstStyle/>
          <a:p>
            <a:r>
              <a:rPr lang="nl-NL" dirty="0"/>
              <a:t>Literatuur Verenigde Staten</a:t>
            </a:r>
          </a:p>
        </p:txBody>
      </p:sp>
      <p:sp>
        <p:nvSpPr>
          <p:cNvPr id="3" name="Tijdelijke aanduiding voor inhoud 2">
            <a:extLst>
              <a:ext uri="{FF2B5EF4-FFF2-40B4-BE49-F238E27FC236}">
                <a16:creationId xmlns:a16="http://schemas.microsoft.com/office/drawing/2014/main" id="{C2F9AD00-60C7-421D-93FB-E4992E3C693A}"/>
              </a:ext>
            </a:extLst>
          </p:cNvPr>
          <p:cNvSpPr>
            <a:spLocks noGrp="1"/>
          </p:cNvSpPr>
          <p:nvPr>
            <p:ph idx="1"/>
          </p:nvPr>
        </p:nvSpPr>
        <p:spPr/>
        <p:txBody>
          <a:bodyPr>
            <a:normAutofit/>
          </a:bodyPr>
          <a:lstStyle/>
          <a:p>
            <a:r>
              <a:rPr lang="en-US" dirty="0"/>
              <a:t>Foner, Eric. </a:t>
            </a:r>
            <a:r>
              <a:rPr lang="en-US" i="1" dirty="0"/>
              <a:t>The Story of American Freedom</a:t>
            </a:r>
            <a:r>
              <a:rPr lang="en-US" dirty="0"/>
              <a:t>. New York: W.W. Norton, 1999. (Geschiedenis VS door de lens van </a:t>
            </a:r>
            <a:r>
              <a:rPr lang="en-US" dirty="0" err="1"/>
              <a:t>vrijheidsstrijd</a:t>
            </a:r>
            <a:r>
              <a:rPr lang="en-US" dirty="0"/>
              <a:t> door de </a:t>
            </a:r>
            <a:r>
              <a:rPr lang="en-US" dirty="0" err="1"/>
              <a:t>historicus</a:t>
            </a:r>
            <a:r>
              <a:rPr lang="en-US" dirty="0"/>
              <a:t> van de </a:t>
            </a:r>
            <a:r>
              <a:rPr lang="en-US" dirty="0" err="1"/>
              <a:t>Reconstructieperiod</a:t>
            </a:r>
            <a:r>
              <a:rPr lang="en-US" dirty="0"/>
              <a:t>)</a:t>
            </a:r>
          </a:p>
          <a:p>
            <a:r>
              <a:rPr lang="en-US" dirty="0" err="1"/>
              <a:t>Kolchin</a:t>
            </a:r>
            <a:r>
              <a:rPr lang="en-US" dirty="0"/>
              <a:t>, Peter. </a:t>
            </a:r>
            <a:r>
              <a:rPr lang="en-US" i="1" dirty="0"/>
              <a:t>American Slavery, 1619-1877</a:t>
            </a:r>
            <a:r>
              <a:rPr lang="en-US" dirty="0"/>
              <a:t>. New York: Hill and Wang, 2003. (Het </a:t>
            </a:r>
            <a:r>
              <a:rPr lang="en-US" dirty="0" err="1"/>
              <a:t>beste</a:t>
            </a:r>
            <a:r>
              <a:rPr lang="en-US" dirty="0"/>
              <a:t> </a:t>
            </a:r>
            <a:r>
              <a:rPr lang="en-US" dirty="0" err="1"/>
              <a:t>overzicht</a:t>
            </a:r>
            <a:r>
              <a:rPr lang="en-US" dirty="0"/>
              <a:t> van </a:t>
            </a:r>
            <a:r>
              <a:rPr lang="en-US" dirty="0" err="1"/>
              <a:t>slavernij</a:t>
            </a:r>
            <a:r>
              <a:rPr lang="en-US" dirty="0"/>
              <a:t> in de VS)</a:t>
            </a:r>
          </a:p>
          <a:p>
            <a:r>
              <a:rPr lang="en-US" dirty="0"/>
              <a:t>Kuklick, Bruce. </a:t>
            </a:r>
            <a:r>
              <a:rPr lang="en-US" i="1" dirty="0"/>
              <a:t>A Political History of the USA: One Nation under God</a:t>
            </a:r>
            <a:r>
              <a:rPr lang="en-US" dirty="0"/>
              <a:t>, 2020. (De </a:t>
            </a:r>
            <a:r>
              <a:rPr lang="en-US" dirty="0" err="1"/>
              <a:t>gehele</a:t>
            </a:r>
            <a:r>
              <a:rPr lang="en-US" dirty="0"/>
              <a:t> </a:t>
            </a:r>
            <a:r>
              <a:rPr lang="en-US" dirty="0" err="1"/>
              <a:t>Amerikaanse</a:t>
            </a:r>
            <a:r>
              <a:rPr lang="en-US" dirty="0"/>
              <a:t> </a:t>
            </a:r>
            <a:r>
              <a:rPr lang="en-US" dirty="0" err="1"/>
              <a:t>geschiedenis</a:t>
            </a:r>
            <a:r>
              <a:rPr lang="en-US" dirty="0"/>
              <a:t> in 318 p. met accent op </a:t>
            </a:r>
            <a:r>
              <a:rPr lang="en-US" dirty="0" err="1"/>
              <a:t>politiek</a:t>
            </a:r>
            <a:r>
              <a:rPr lang="en-US" dirty="0"/>
              <a:t> en </a:t>
            </a:r>
            <a:r>
              <a:rPr lang="en-US" dirty="0" err="1"/>
              <a:t>religie</a:t>
            </a:r>
            <a:r>
              <a:rPr lang="en-US" dirty="0"/>
              <a:t>)</a:t>
            </a:r>
          </a:p>
          <a:p>
            <a:r>
              <a:rPr lang="en-US" dirty="0"/>
              <a:t>Lepore, Jill. </a:t>
            </a:r>
            <a:r>
              <a:rPr lang="en-US" i="1" dirty="0"/>
              <a:t>These Truths: A History of the United States</a:t>
            </a:r>
            <a:r>
              <a:rPr lang="en-US" dirty="0"/>
              <a:t>. New York: W.W. Norton &amp; Company, 2018. (De </a:t>
            </a:r>
            <a:r>
              <a:rPr lang="en-US" dirty="0" err="1"/>
              <a:t>beste</a:t>
            </a:r>
            <a:r>
              <a:rPr lang="en-US" dirty="0"/>
              <a:t> </a:t>
            </a:r>
            <a:r>
              <a:rPr lang="en-US" dirty="0" err="1"/>
              <a:t>narratieve</a:t>
            </a:r>
            <a:r>
              <a:rPr lang="en-US" dirty="0"/>
              <a:t> </a:t>
            </a:r>
            <a:r>
              <a:rPr lang="en-US" dirty="0" err="1"/>
              <a:t>geschiedenis</a:t>
            </a:r>
            <a:r>
              <a:rPr lang="en-US" dirty="0"/>
              <a:t> van de VS vol anecdotes en </a:t>
            </a:r>
            <a:r>
              <a:rPr lang="en-US" dirty="0" err="1"/>
              <a:t>inzichten</a:t>
            </a:r>
            <a:r>
              <a:rPr lang="en-US" dirty="0"/>
              <a:t>, in </a:t>
            </a:r>
            <a:r>
              <a:rPr lang="en-US" dirty="0" err="1"/>
              <a:t>bijna</a:t>
            </a:r>
            <a:r>
              <a:rPr lang="en-US" dirty="0"/>
              <a:t> </a:t>
            </a:r>
            <a:r>
              <a:rPr lang="en-US" dirty="0" err="1"/>
              <a:t>duizend</a:t>
            </a:r>
            <a:r>
              <a:rPr lang="en-US" dirty="0"/>
              <a:t> </a:t>
            </a:r>
            <a:r>
              <a:rPr lang="en-US" dirty="0" err="1"/>
              <a:t>pagina’s</a:t>
            </a:r>
            <a:r>
              <a:rPr lang="en-US" dirty="0"/>
              <a:t>.)</a:t>
            </a:r>
          </a:p>
          <a:p>
            <a:endParaRPr lang="en-US" dirty="0"/>
          </a:p>
          <a:p>
            <a:endParaRPr lang="en-US" dirty="0"/>
          </a:p>
          <a:p>
            <a:endParaRPr lang="nl-NL" b="1" dirty="0"/>
          </a:p>
        </p:txBody>
      </p:sp>
      <p:sp>
        <p:nvSpPr>
          <p:cNvPr id="4" name="Tijdelijke aanduiding voor datum 3">
            <a:extLst>
              <a:ext uri="{FF2B5EF4-FFF2-40B4-BE49-F238E27FC236}">
                <a16:creationId xmlns:a16="http://schemas.microsoft.com/office/drawing/2014/main" id="{6B241487-32A0-4222-A811-15B253C2C7A9}"/>
              </a:ext>
            </a:extLst>
          </p:cNvPr>
          <p:cNvSpPr>
            <a:spLocks noGrp="1"/>
          </p:cNvSpPr>
          <p:nvPr>
            <p:ph type="dt" sz="half" idx="10"/>
          </p:nvPr>
        </p:nvSpPr>
        <p:spPr/>
        <p:txBody>
          <a:bodyPr/>
          <a:lstStyle/>
          <a:p>
            <a:pPr>
              <a:defRPr/>
            </a:pPr>
            <a:r>
              <a:rPr lang="nl-NL"/>
              <a:t>24/25-9-2020</a:t>
            </a:r>
          </a:p>
        </p:txBody>
      </p:sp>
    </p:spTree>
    <p:extLst>
      <p:ext uri="{BB962C8B-B14F-4D97-AF65-F5344CB8AC3E}">
        <p14:creationId xmlns:p14="http://schemas.microsoft.com/office/powerpoint/2010/main" val="427050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089F-8295-4604-AF5F-F4D94A167697}"/>
              </a:ext>
            </a:extLst>
          </p:cNvPr>
          <p:cNvSpPr>
            <a:spLocks noGrp="1"/>
          </p:cNvSpPr>
          <p:nvPr>
            <p:ph type="title"/>
          </p:nvPr>
        </p:nvSpPr>
        <p:spPr/>
        <p:txBody>
          <a:bodyPr/>
          <a:lstStyle/>
          <a:p>
            <a:r>
              <a:rPr lang="en-US" dirty="0" err="1"/>
              <a:t>Keuzemenu</a:t>
            </a:r>
            <a:endParaRPr lang="nl-NL" dirty="0"/>
          </a:p>
        </p:txBody>
      </p:sp>
      <p:sp>
        <p:nvSpPr>
          <p:cNvPr id="3" name="Content Placeholder 2">
            <a:extLst>
              <a:ext uri="{FF2B5EF4-FFF2-40B4-BE49-F238E27FC236}">
                <a16:creationId xmlns:a16="http://schemas.microsoft.com/office/drawing/2014/main" id="{E3BC1975-A6E9-431C-9EC7-67733DF843A2}"/>
              </a:ext>
            </a:extLst>
          </p:cNvPr>
          <p:cNvSpPr>
            <a:spLocks noGrp="1"/>
          </p:cNvSpPr>
          <p:nvPr>
            <p:ph idx="1"/>
          </p:nvPr>
        </p:nvSpPr>
        <p:spPr/>
        <p:txBody>
          <a:bodyPr/>
          <a:lstStyle/>
          <a:p>
            <a:r>
              <a:rPr lang="nl-NL" dirty="0"/>
              <a:t>[31] De industriële revolutie </a:t>
            </a:r>
          </a:p>
          <a:p>
            <a:r>
              <a:rPr lang="en-US" dirty="0"/>
              <a:t>[32] </a:t>
            </a:r>
            <a:r>
              <a:rPr lang="nl-NL" dirty="0"/>
              <a:t>Discussies over de 'sociale kwestie’ (kinderarbeid, arbeidsomstandigheden)</a:t>
            </a:r>
          </a:p>
          <a:p>
            <a:r>
              <a:rPr lang="nl-NL" dirty="0"/>
              <a:t>[35] Voortschrijdende democratisering (kiesrecht)</a:t>
            </a:r>
          </a:p>
          <a:p>
            <a:r>
              <a:rPr lang="nl-NL" dirty="0"/>
              <a:t>[33] De moderne vorm van imperialisme</a:t>
            </a:r>
          </a:p>
          <a:p>
            <a:endParaRPr lang="nl-NL" dirty="0"/>
          </a:p>
          <a:p>
            <a:endParaRPr lang="en-US" dirty="0"/>
          </a:p>
          <a:p>
            <a:endParaRPr lang="nl-NL" dirty="0"/>
          </a:p>
        </p:txBody>
      </p:sp>
      <p:sp>
        <p:nvSpPr>
          <p:cNvPr id="4" name="Date Placeholder 3">
            <a:extLst>
              <a:ext uri="{FF2B5EF4-FFF2-40B4-BE49-F238E27FC236}">
                <a16:creationId xmlns:a16="http://schemas.microsoft.com/office/drawing/2014/main" id="{B2C39891-9AA4-4627-9C17-0736764FCF80}"/>
              </a:ext>
            </a:extLst>
          </p:cNvPr>
          <p:cNvSpPr>
            <a:spLocks noGrp="1"/>
          </p:cNvSpPr>
          <p:nvPr>
            <p:ph type="dt" sz="half" idx="10"/>
          </p:nvPr>
        </p:nvSpPr>
        <p:spPr/>
        <p:txBody>
          <a:bodyPr/>
          <a:lstStyle/>
          <a:p>
            <a:pPr>
              <a:defRPr/>
            </a:pPr>
            <a:r>
              <a:rPr lang="nl-NL"/>
              <a:t>24/25-9-2020</a:t>
            </a:r>
          </a:p>
        </p:txBody>
      </p:sp>
    </p:spTree>
    <p:extLst>
      <p:ext uri="{BB962C8B-B14F-4D97-AF65-F5344CB8AC3E}">
        <p14:creationId xmlns:p14="http://schemas.microsoft.com/office/powerpoint/2010/main" val="227873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2B33-E6C2-4856-B3D9-7FC0366BDFF4}"/>
              </a:ext>
            </a:extLst>
          </p:cNvPr>
          <p:cNvSpPr>
            <a:spLocks noGrp="1"/>
          </p:cNvSpPr>
          <p:nvPr>
            <p:ph type="title"/>
          </p:nvPr>
        </p:nvSpPr>
        <p:spPr/>
        <p:txBody>
          <a:bodyPr>
            <a:normAutofit/>
          </a:bodyPr>
          <a:lstStyle/>
          <a:p>
            <a:r>
              <a:rPr lang="nl-NL" dirty="0"/>
              <a:t>Industriële revolutie</a:t>
            </a:r>
            <a:endParaRPr lang="nl-NL"/>
          </a:p>
        </p:txBody>
      </p:sp>
      <p:graphicFrame>
        <p:nvGraphicFramePr>
          <p:cNvPr id="6" name="Content Placeholder 2">
            <a:extLst>
              <a:ext uri="{FF2B5EF4-FFF2-40B4-BE49-F238E27FC236}">
                <a16:creationId xmlns:a16="http://schemas.microsoft.com/office/drawing/2014/main" id="{A8ACEA68-ECD6-4D2E-87F8-880F719BC4EC}"/>
              </a:ext>
            </a:extLst>
          </p:cNvPr>
          <p:cNvGraphicFramePr>
            <a:graphicFrameLocks noGrp="1"/>
          </p:cNvGraphicFramePr>
          <p:nvPr>
            <p:ph idx="1"/>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8A9C38D-02B6-41DB-AF9B-59F0E2CF966D}"/>
              </a:ext>
            </a:extLst>
          </p:cNvPr>
          <p:cNvSpPr>
            <a:spLocks noGrp="1"/>
          </p:cNvSpPr>
          <p:nvPr>
            <p:ph type="dt" sz="half" idx="10"/>
          </p:nvPr>
        </p:nvSpPr>
        <p:spPr/>
        <p:txBody>
          <a:bodyPr>
            <a:normAutofit/>
          </a:bodyPr>
          <a:lstStyle/>
          <a:p>
            <a:pPr>
              <a:spcAft>
                <a:spcPts val="600"/>
              </a:spcAft>
              <a:defRPr/>
            </a:pPr>
            <a:r>
              <a:rPr lang="nl-NL"/>
              <a:t>24/25-9-2020</a:t>
            </a:r>
          </a:p>
        </p:txBody>
      </p:sp>
    </p:spTree>
    <p:extLst>
      <p:ext uri="{BB962C8B-B14F-4D97-AF65-F5344CB8AC3E}">
        <p14:creationId xmlns:p14="http://schemas.microsoft.com/office/powerpoint/2010/main" val="278062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1C47D4F4-0CFE-4B87-8C7E-3681081D3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3" name="Rectangle 142">
            <a:extLst>
              <a:ext uri="{FF2B5EF4-FFF2-40B4-BE49-F238E27FC236}">
                <a16:creationId xmlns:a16="http://schemas.microsoft.com/office/drawing/2014/main" id="{B98CA5AE-F2E4-4A6F-B986-89804B1EC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203B0C-973A-4542-95F2-49A9173A35C9}"/>
              </a:ext>
            </a:extLst>
          </p:cNvPr>
          <p:cNvSpPr>
            <a:spLocks noGrp="1"/>
          </p:cNvSpPr>
          <p:nvPr>
            <p:ph type="title"/>
          </p:nvPr>
        </p:nvSpPr>
        <p:spPr>
          <a:xfrm>
            <a:off x="784743" y="685800"/>
            <a:ext cx="5793475" cy="1485900"/>
          </a:xfrm>
        </p:spPr>
        <p:txBody>
          <a:bodyPr vert="horz" lIns="91440" tIns="45720" rIns="91440" bIns="45720" rtlCol="0" anchor="t">
            <a:normAutofit/>
          </a:bodyPr>
          <a:lstStyle/>
          <a:p>
            <a:r>
              <a:rPr lang="en-US"/>
              <a:t>Bevolkingsexplosie</a:t>
            </a:r>
          </a:p>
        </p:txBody>
      </p:sp>
      <p:sp>
        <p:nvSpPr>
          <p:cNvPr id="3" name="Content Placeholder 2">
            <a:extLst>
              <a:ext uri="{FF2B5EF4-FFF2-40B4-BE49-F238E27FC236}">
                <a16:creationId xmlns:a16="http://schemas.microsoft.com/office/drawing/2014/main" id="{E219B380-35BC-494E-8504-679E80925065}"/>
              </a:ext>
            </a:extLst>
          </p:cNvPr>
          <p:cNvSpPr>
            <a:spLocks noGrp="1"/>
          </p:cNvSpPr>
          <p:nvPr>
            <p:ph sz="half" idx="1"/>
          </p:nvPr>
        </p:nvSpPr>
        <p:spPr>
          <a:xfrm>
            <a:off x="784743" y="2286000"/>
            <a:ext cx="5793475" cy="3581400"/>
          </a:xfrm>
        </p:spPr>
        <p:txBody>
          <a:bodyPr vert="horz" lIns="91440" tIns="45720" rIns="91440" bIns="45720" rtlCol="0">
            <a:normAutofit/>
          </a:bodyPr>
          <a:lstStyle/>
          <a:p>
            <a:r>
              <a:rPr lang="en-US" sz="2400" dirty="0" err="1"/>
              <a:t>Bevolkingsgroei</a:t>
            </a:r>
            <a:r>
              <a:rPr lang="en-US" sz="2400" dirty="0"/>
              <a:t> Groot-</a:t>
            </a:r>
            <a:r>
              <a:rPr lang="en-US" sz="2400" dirty="0" err="1"/>
              <a:t>Brittanië</a:t>
            </a:r>
            <a:r>
              <a:rPr lang="en-US" sz="2400" dirty="0"/>
              <a:t> tot 17% per decennium</a:t>
            </a:r>
          </a:p>
          <a:p>
            <a:r>
              <a:rPr lang="en-US" sz="2400" dirty="0" err="1">
                <a:sym typeface="Wingdings" panose="05000000000000000000" pitchFamily="2" charset="2"/>
              </a:rPr>
              <a:t>Urbanisatie</a:t>
            </a:r>
            <a:r>
              <a:rPr lang="en-US" sz="2400" dirty="0">
                <a:sym typeface="Wingdings" panose="05000000000000000000" pitchFamily="2" charset="2"/>
              </a:rPr>
              <a:t> en </a:t>
            </a:r>
            <a:r>
              <a:rPr lang="en-US" sz="2400" dirty="0" err="1">
                <a:sym typeface="Wingdings" panose="05000000000000000000" pitchFamily="2" charset="2"/>
              </a:rPr>
              <a:t>industrialisatie</a:t>
            </a:r>
            <a:endParaRPr lang="en-US" sz="2400" dirty="0">
              <a:sym typeface="Wingdings" panose="05000000000000000000" pitchFamily="2" charset="2"/>
            </a:endParaRPr>
          </a:p>
          <a:p>
            <a:pPr lvl="1"/>
            <a:r>
              <a:rPr lang="en-US" sz="2400" dirty="0"/>
              <a:t>1801:  11 m </a:t>
            </a:r>
            <a:r>
              <a:rPr lang="en-US" sz="2400" dirty="0">
                <a:sym typeface="Wingdings" panose="05000000000000000000" pitchFamily="2" charset="2"/>
              </a:rPr>
              <a:t> </a:t>
            </a:r>
            <a:r>
              <a:rPr lang="en-US" sz="2400" dirty="0"/>
              <a:t>1901: 37m </a:t>
            </a:r>
          </a:p>
          <a:p>
            <a:pPr lvl="1"/>
            <a:r>
              <a:rPr lang="en-US" sz="2400" dirty="0" err="1"/>
              <a:t>Londen</a:t>
            </a:r>
            <a:r>
              <a:rPr lang="en-US" sz="2400" dirty="0"/>
              <a:t> 9% </a:t>
            </a:r>
            <a:r>
              <a:rPr lang="en-US" sz="2400" dirty="0">
                <a:sym typeface="Wingdings" panose="05000000000000000000" pitchFamily="2" charset="2"/>
              </a:rPr>
              <a:t> 12%</a:t>
            </a:r>
          </a:p>
          <a:p>
            <a:pPr lvl="1"/>
            <a:r>
              <a:rPr lang="en-US" sz="2400" dirty="0" err="1"/>
              <a:t>Textielindustrie</a:t>
            </a:r>
            <a:endParaRPr lang="en-US" sz="2400" dirty="0"/>
          </a:p>
          <a:p>
            <a:endParaRPr lang="en-US" i="0" dirty="0">
              <a:sym typeface="Wingdings" panose="05000000000000000000" pitchFamily="2" charset="2"/>
            </a:endParaRPr>
          </a:p>
          <a:p>
            <a:endParaRPr lang="en-US" dirty="0"/>
          </a:p>
        </p:txBody>
      </p:sp>
      <p:pic>
        <p:nvPicPr>
          <p:cNvPr id="1032" name="Picture 8" descr="Afbeeldingsresultaat voor victorian industrialisation&quot;">
            <a:extLst>
              <a:ext uri="{FF2B5EF4-FFF2-40B4-BE49-F238E27FC236}">
                <a16:creationId xmlns:a16="http://schemas.microsoft.com/office/drawing/2014/main" id="{F5CCBF2F-0791-4C87-9C5A-E8E5C5C429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2" r="-4" b="-4"/>
          <a:stretch/>
        </p:blipFill>
        <p:spPr bwMode="auto">
          <a:xfrm>
            <a:off x="7612260" y="-1"/>
            <a:ext cx="4579739" cy="3438457"/>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7680E966-FFF0-46F4-A50A-333BEF51BE21}"/>
              </a:ext>
            </a:extLst>
          </p:cNvPr>
          <p:cNvSpPr>
            <a:spLocks noGrp="1"/>
          </p:cNvSpPr>
          <p:nvPr>
            <p:ph type="dt" sz="half" idx="10"/>
          </p:nvPr>
        </p:nvSpPr>
        <p:spPr>
          <a:xfrm>
            <a:off x="1390650" y="6453386"/>
            <a:ext cx="1204572" cy="404614"/>
          </a:xfrm>
        </p:spPr>
        <p:txBody>
          <a:bodyPr vert="horz" lIns="91440" tIns="45720" rIns="91440" bIns="45720" rtlCol="0" anchor="ctr">
            <a:normAutofit/>
          </a:bodyPr>
          <a:lstStyle/>
          <a:p>
            <a:pPr>
              <a:spcAft>
                <a:spcPts val="600"/>
              </a:spcAft>
              <a:defRPr/>
            </a:pPr>
            <a:r>
              <a:rPr lang="nl-NL"/>
              <a:t>24/25-9-2020</a:t>
            </a:r>
            <a:endParaRPr lang="en-US"/>
          </a:p>
        </p:txBody>
      </p:sp>
      <p:sp>
        <p:nvSpPr>
          <p:cNvPr id="145" name="Rectangle 144">
            <a:extLst>
              <a:ext uri="{FF2B5EF4-FFF2-40B4-BE49-F238E27FC236}">
                <a16:creationId xmlns:a16="http://schemas.microsoft.com/office/drawing/2014/main" id="{E67E3959-D0D8-49DB-A48B-CE4FC3687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8" name="Picture 4" descr="A black and white photo of a busy city street&#10;&#10;Description automatically generated">
            <a:extLst>
              <a:ext uri="{FF2B5EF4-FFF2-40B4-BE49-F238E27FC236}">
                <a16:creationId xmlns:a16="http://schemas.microsoft.com/office/drawing/2014/main" id="{9E0CA938-39AB-4C93-9D95-8DF52D30F0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04" r="17828" b="-3"/>
          <a:stretch/>
        </p:blipFill>
        <p:spPr bwMode="auto">
          <a:xfrm>
            <a:off x="7612260" y="3438457"/>
            <a:ext cx="457973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5F86940-B1A8-4C1D-B00A-9C771ED6DE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832" y="4797152"/>
            <a:ext cx="2508870" cy="194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6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26">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B45DE-34E3-4EF0-9B23-5516C89B2AC0}"/>
              </a:ext>
            </a:extLst>
          </p:cNvPr>
          <p:cNvSpPr>
            <a:spLocks noGrp="1"/>
          </p:cNvSpPr>
          <p:nvPr>
            <p:ph type="title"/>
          </p:nvPr>
        </p:nvSpPr>
        <p:spPr>
          <a:xfrm>
            <a:off x="967902" y="1194180"/>
            <a:ext cx="3523938" cy="5020353"/>
          </a:xfrm>
        </p:spPr>
        <p:txBody>
          <a:bodyPr>
            <a:normAutofit/>
          </a:bodyPr>
          <a:lstStyle/>
          <a:p>
            <a:r>
              <a:rPr lang="en-US" dirty="0" err="1"/>
              <a:t>Sociale</a:t>
            </a:r>
            <a:r>
              <a:rPr lang="en-US" dirty="0"/>
              <a:t> </a:t>
            </a:r>
            <a:r>
              <a:rPr lang="en-US" dirty="0" err="1"/>
              <a:t>kwestie</a:t>
            </a:r>
            <a:endParaRPr lang="nl-NL" dirty="0"/>
          </a:p>
        </p:txBody>
      </p:sp>
      <p:sp>
        <p:nvSpPr>
          <p:cNvPr id="34" name="Rectangle 28">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334F1E8-F83F-4332-B28F-83EE9F011D36}"/>
              </a:ext>
            </a:extLst>
          </p:cNvPr>
          <p:cNvSpPr>
            <a:spLocks noGrp="1"/>
          </p:cNvSpPr>
          <p:nvPr>
            <p:ph idx="1"/>
          </p:nvPr>
        </p:nvSpPr>
        <p:spPr>
          <a:xfrm>
            <a:off x="5056541" y="1194179"/>
            <a:ext cx="6114847" cy="5020353"/>
          </a:xfrm>
        </p:spPr>
        <p:txBody>
          <a:bodyPr>
            <a:normAutofit/>
          </a:bodyPr>
          <a:lstStyle/>
          <a:p>
            <a:pPr marL="0" indent="0">
              <a:buNone/>
            </a:pPr>
            <a:r>
              <a:rPr lang="en-US" sz="1700"/>
              <a:t>[32] </a:t>
            </a:r>
            <a:r>
              <a:rPr lang="nl-NL" sz="1700"/>
              <a:t>Discussies over de 'sociale kwestie’ </a:t>
            </a:r>
          </a:p>
          <a:p>
            <a:pPr marL="0" indent="0">
              <a:buNone/>
            </a:pPr>
            <a:r>
              <a:rPr lang="nl-NL" sz="1700"/>
              <a:t>[35] Voortschrijdende democratisering, met deelname van steeds meer mannen en vrouwen aan het politieke proces</a:t>
            </a:r>
          </a:p>
          <a:p>
            <a:pPr marL="0" indent="0">
              <a:buNone/>
            </a:pPr>
            <a:r>
              <a:rPr lang="nl-NL" sz="1700"/>
              <a:t>[36] De opkomst van politiek-maatschappelijke stromingen: liberalisme, nationalisme, socialisme, confessionalisme en feminisme; 	</a:t>
            </a:r>
          </a:p>
          <a:p>
            <a:r>
              <a:rPr lang="nl-NL" sz="1700"/>
              <a:t>De industrialisatie leidde tot de vorming van nieuwe sociale klassen. Fabrieksarbeiders leefden en werkten onder slechte omstandigheden in snelgroeiende steden en kwamen in protest. </a:t>
            </a:r>
          </a:p>
          <a:p>
            <a:r>
              <a:rPr lang="nl-NL" sz="1700"/>
              <a:t>De overheid greep aanvankelijk niet in, maar probeerde vanaf 1833 met de </a:t>
            </a:r>
            <a:r>
              <a:rPr lang="nl-NL" sz="1700" err="1"/>
              <a:t>Factory</a:t>
            </a:r>
            <a:r>
              <a:rPr lang="nl-NL" sz="1700"/>
              <a:t> Acts excessen te voorkomen. </a:t>
            </a:r>
          </a:p>
          <a:p>
            <a:r>
              <a:rPr lang="nl-NL" sz="1700"/>
              <a:t>Mede onder invloed van mensen als Robert Owen wisten arbeiders via vakbonden meer rechten af te dwingen. </a:t>
            </a:r>
          </a:p>
          <a:p>
            <a:r>
              <a:rPr lang="nl-NL" sz="1700"/>
              <a:t>Ondernemers wilden meer politieke invloed. Die kregen zij met de Reform Bill in 1832.</a:t>
            </a:r>
          </a:p>
        </p:txBody>
      </p:sp>
      <p:sp>
        <p:nvSpPr>
          <p:cNvPr id="4" name="Date Placeholder 3">
            <a:extLst>
              <a:ext uri="{FF2B5EF4-FFF2-40B4-BE49-F238E27FC236}">
                <a16:creationId xmlns:a16="http://schemas.microsoft.com/office/drawing/2014/main" id="{3C5652C5-6BED-4C0F-BE48-24797D637342}"/>
              </a:ext>
            </a:extLst>
          </p:cNvPr>
          <p:cNvSpPr>
            <a:spLocks noGrp="1"/>
          </p:cNvSpPr>
          <p:nvPr>
            <p:ph type="dt" sz="half" idx="10"/>
          </p:nvPr>
        </p:nvSpPr>
        <p:spPr>
          <a:xfrm>
            <a:off x="865542" y="6453386"/>
            <a:ext cx="1729680" cy="404614"/>
          </a:xfrm>
        </p:spPr>
        <p:txBody>
          <a:bodyPr>
            <a:normAutofit/>
          </a:bodyPr>
          <a:lstStyle/>
          <a:p>
            <a:pPr>
              <a:spcAft>
                <a:spcPts val="600"/>
              </a:spcAft>
              <a:defRPr/>
            </a:pPr>
            <a:r>
              <a:rPr lang="nl-NL"/>
              <a:t>24/25-9-2020</a:t>
            </a:r>
          </a:p>
        </p:txBody>
      </p:sp>
    </p:spTree>
    <p:extLst>
      <p:ext uri="{BB962C8B-B14F-4D97-AF65-F5344CB8AC3E}">
        <p14:creationId xmlns:p14="http://schemas.microsoft.com/office/powerpoint/2010/main" val="13741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E880B70-9045-4B1E-A61A-E849BE8C8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3" name="Rectangle 72">
            <a:extLst>
              <a:ext uri="{FF2B5EF4-FFF2-40B4-BE49-F238E27FC236}">
                <a16:creationId xmlns:a16="http://schemas.microsoft.com/office/drawing/2014/main" id="{825E602A-53EB-4CB1-9633-3EC058740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28D69-FB9D-419A-8890-F6423BC88DBF}"/>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dirty="0"/>
              <a:t>Factory Acts</a:t>
            </a:r>
            <a:endParaRPr lang="en-US"/>
          </a:p>
        </p:txBody>
      </p:sp>
      <p:pic>
        <p:nvPicPr>
          <p:cNvPr id="7" name="Picture 6">
            <a:extLst>
              <a:ext uri="{FF2B5EF4-FFF2-40B4-BE49-F238E27FC236}">
                <a16:creationId xmlns:a16="http://schemas.microsoft.com/office/drawing/2014/main" id="{0085D96E-85AF-4770-B4E1-461C149120C2}"/>
              </a:ext>
            </a:extLst>
          </p:cNvPr>
          <p:cNvPicPr>
            <a:picLocks noChangeAspect="1"/>
          </p:cNvPicPr>
          <p:nvPr/>
        </p:nvPicPr>
        <p:blipFill>
          <a:blip r:embed="rId2"/>
          <a:stretch>
            <a:fillRect/>
          </a:stretch>
        </p:blipFill>
        <p:spPr>
          <a:xfrm>
            <a:off x="603510" y="819150"/>
            <a:ext cx="3582914" cy="2705100"/>
          </a:xfrm>
          <a:prstGeom prst="rect">
            <a:avLst/>
          </a:prstGeom>
          <a:ln>
            <a:noFill/>
          </a:ln>
          <a:effectLst/>
        </p:spPr>
      </p:pic>
      <p:pic>
        <p:nvPicPr>
          <p:cNvPr id="2050" name="Picture 2">
            <a:extLst>
              <a:ext uri="{FF2B5EF4-FFF2-40B4-BE49-F238E27FC236}">
                <a16:creationId xmlns:a16="http://schemas.microsoft.com/office/drawing/2014/main" id="{E635D68F-4C17-4978-8F43-262939C21F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095" y="4223208"/>
            <a:ext cx="3730079" cy="1277552"/>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832F3F2-2294-4A8D-ABDC-234B853C7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1403C2B8-3C1E-4AA1-ABEB-310B659E0745}"/>
              </a:ext>
            </a:extLst>
          </p:cNvPr>
          <p:cNvSpPr>
            <a:spLocks noGrp="1"/>
          </p:cNvSpPr>
          <p:nvPr>
            <p:ph sz="half" idx="1"/>
          </p:nvPr>
        </p:nvSpPr>
        <p:spPr>
          <a:xfrm>
            <a:off x="5100824" y="2286000"/>
            <a:ext cx="6176776" cy="3581400"/>
          </a:xfrm>
        </p:spPr>
        <p:txBody>
          <a:bodyPr vert="horz" lIns="91440" tIns="45720" rIns="91440" bIns="45720" rtlCol="0">
            <a:normAutofit/>
          </a:bodyPr>
          <a:lstStyle/>
          <a:p>
            <a:r>
              <a:rPr lang="en-US" sz="1700">
                <a:hlinkClick r:id="rId4"/>
              </a:rPr>
              <a:t>https://nationalarchives.gov.uk/documents/education/factory-actdoc.pdf</a:t>
            </a:r>
            <a:endParaRPr lang="en-US" sz="1700"/>
          </a:p>
          <a:p>
            <a:r>
              <a:rPr lang="en-US" sz="1700"/>
              <a:t>no child workers under nine years of age </a:t>
            </a:r>
          </a:p>
          <a:p>
            <a:r>
              <a:rPr lang="en-US" sz="1700"/>
              <a:t>employers must have an age certificate for their child workers </a:t>
            </a:r>
          </a:p>
          <a:p>
            <a:r>
              <a:rPr lang="en-US" sz="1700"/>
              <a:t>children of 9-13 years to work no more than nine hours a day </a:t>
            </a:r>
          </a:p>
          <a:p>
            <a:r>
              <a:rPr lang="en-US" sz="1700"/>
              <a:t>children of 13-18 years to work no more than 12 hours a day </a:t>
            </a:r>
          </a:p>
          <a:p>
            <a:r>
              <a:rPr lang="en-US" sz="1700"/>
              <a:t>children are not to work at night </a:t>
            </a:r>
          </a:p>
          <a:p>
            <a:r>
              <a:rPr lang="en-US" sz="1700"/>
              <a:t>two hours schooling each day for children </a:t>
            </a:r>
          </a:p>
          <a:p>
            <a:r>
              <a:rPr lang="en-US" sz="1700"/>
              <a:t>four factory inspectors appointed to enforce the law</a:t>
            </a:r>
          </a:p>
        </p:txBody>
      </p:sp>
      <p:sp>
        <p:nvSpPr>
          <p:cNvPr id="4" name="Date Placeholder 3">
            <a:extLst>
              <a:ext uri="{FF2B5EF4-FFF2-40B4-BE49-F238E27FC236}">
                <a16:creationId xmlns:a16="http://schemas.microsoft.com/office/drawing/2014/main" id="{7C3D6125-A712-4ACA-ADE2-0CAC8BCB759E}"/>
              </a:ext>
            </a:extLst>
          </p:cNvPr>
          <p:cNvSpPr>
            <a:spLocks noGrp="1"/>
          </p:cNvSpPr>
          <p:nvPr>
            <p:ph type="dt" sz="half" idx="10"/>
          </p:nvPr>
        </p:nvSpPr>
        <p:spPr>
          <a:xfrm>
            <a:off x="321733" y="6453386"/>
            <a:ext cx="1204572" cy="404614"/>
          </a:xfrm>
        </p:spPr>
        <p:txBody>
          <a:bodyPr vert="horz" lIns="91440" tIns="45720" rIns="91440" bIns="45720" rtlCol="0" anchor="ctr">
            <a:normAutofit/>
          </a:bodyPr>
          <a:lstStyle/>
          <a:p>
            <a:pPr>
              <a:spcAft>
                <a:spcPts val="600"/>
              </a:spcAft>
              <a:defRPr/>
            </a:pPr>
            <a:r>
              <a:rPr lang="nl-NL"/>
              <a:t>24/25-9-2020</a:t>
            </a:r>
            <a:endParaRPr lang="en-US"/>
          </a:p>
        </p:txBody>
      </p:sp>
    </p:spTree>
    <p:extLst>
      <p:ext uri="{BB962C8B-B14F-4D97-AF65-F5344CB8AC3E}">
        <p14:creationId xmlns:p14="http://schemas.microsoft.com/office/powerpoint/2010/main" val="100226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9C1C-D8AD-4D53-8B6F-E566AABFB821}"/>
              </a:ext>
            </a:extLst>
          </p:cNvPr>
          <p:cNvSpPr>
            <a:spLocks noGrp="1"/>
          </p:cNvSpPr>
          <p:nvPr>
            <p:ph type="title"/>
          </p:nvPr>
        </p:nvSpPr>
        <p:spPr>
          <a:xfrm>
            <a:off x="7860667" y="685800"/>
            <a:ext cx="3656419" cy="1485900"/>
          </a:xfrm>
        </p:spPr>
        <p:txBody>
          <a:bodyPr vert="horz" lIns="91440" tIns="45720" rIns="91440" bIns="45720" rtlCol="0" anchor="t">
            <a:normAutofit/>
          </a:bodyPr>
          <a:lstStyle/>
          <a:p>
            <a:r>
              <a:rPr lang="en-US" dirty="0"/>
              <a:t>Reform Act 1832</a:t>
            </a:r>
            <a:endParaRPr lang="en-US"/>
          </a:p>
        </p:txBody>
      </p:sp>
      <p:sp>
        <p:nvSpPr>
          <p:cNvPr id="3" name="Content Placeholder 2">
            <a:extLst>
              <a:ext uri="{FF2B5EF4-FFF2-40B4-BE49-F238E27FC236}">
                <a16:creationId xmlns:a16="http://schemas.microsoft.com/office/drawing/2014/main" id="{6B87D974-746F-4B0C-82D4-ED946D5A040E}"/>
              </a:ext>
            </a:extLst>
          </p:cNvPr>
          <p:cNvSpPr>
            <a:spLocks noGrp="1"/>
          </p:cNvSpPr>
          <p:nvPr>
            <p:ph sz="half" idx="1"/>
          </p:nvPr>
        </p:nvSpPr>
        <p:spPr>
          <a:xfrm>
            <a:off x="7860667" y="2286000"/>
            <a:ext cx="3656419" cy="3581400"/>
          </a:xfrm>
        </p:spPr>
        <p:txBody>
          <a:bodyPr vert="horz" lIns="91440" tIns="45720" rIns="91440" bIns="45720" rtlCol="0">
            <a:normAutofit/>
          </a:bodyPr>
          <a:lstStyle/>
          <a:p>
            <a:r>
              <a:rPr lang="en-US" dirty="0" err="1"/>
              <a:t>Zetels</a:t>
            </a:r>
            <a:r>
              <a:rPr lang="en-US" dirty="0"/>
              <a:t> in House of Commons </a:t>
            </a:r>
            <a:r>
              <a:rPr lang="en-US" dirty="0" err="1"/>
              <a:t>voor</a:t>
            </a:r>
            <a:r>
              <a:rPr lang="en-US" dirty="0"/>
              <a:t> </a:t>
            </a:r>
            <a:r>
              <a:rPr lang="en-US" dirty="0" err="1"/>
              <a:t>grote</a:t>
            </a:r>
            <a:r>
              <a:rPr lang="en-US" dirty="0"/>
              <a:t> </a:t>
            </a:r>
            <a:r>
              <a:rPr lang="en-US" dirty="0" err="1"/>
              <a:t>steden</a:t>
            </a:r>
            <a:r>
              <a:rPr lang="en-US" dirty="0"/>
              <a:t>, </a:t>
            </a:r>
            <a:r>
              <a:rPr lang="en-US" dirty="0" err="1"/>
              <a:t>opgekomen</a:t>
            </a:r>
            <a:r>
              <a:rPr lang="en-US" dirty="0"/>
              <a:t> door </a:t>
            </a:r>
            <a:r>
              <a:rPr lang="en-US" dirty="0" err="1"/>
              <a:t>Industriële</a:t>
            </a:r>
            <a:r>
              <a:rPr lang="en-US" dirty="0"/>
              <a:t> </a:t>
            </a:r>
            <a:r>
              <a:rPr lang="en-US" dirty="0" err="1"/>
              <a:t>Revolutie</a:t>
            </a:r>
            <a:r>
              <a:rPr lang="en-US" dirty="0"/>
              <a:t> </a:t>
            </a:r>
          </a:p>
          <a:p>
            <a:r>
              <a:rPr lang="en-US" dirty="0" err="1"/>
              <a:t>Verwijderde</a:t>
            </a:r>
            <a:r>
              <a:rPr lang="en-US" dirty="0"/>
              <a:t> "rotten boroughs“, </a:t>
            </a:r>
            <a:r>
              <a:rPr lang="en-US" dirty="0" err="1"/>
              <a:t>vaak</a:t>
            </a:r>
            <a:r>
              <a:rPr lang="en-US" dirty="0"/>
              <a:t> in </a:t>
            </a:r>
            <a:r>
              <a:rPr lang="en-US" dirty="0" err="1"/>
              <a:t>bezit</a:t>
            </a:r>
            <a:r>
              <a:rPr lang="en-US" dirty="0"/>
              <a:t> </a:t>
            </a:r>
            <a:r>
              <a:rPr lang="en-US" dirty="0" err="1"/>
              <a:t>rijke</a:t>
            </a:r>
            <a:r>
              <a:rPr lang="en-US" dirty="0"/>
              <a:t> </a:t>
            </a:r>
            <a:r>
              <a:rPr lang="en-US" dirty="0" err="1"/>
              <a:t>aristrocraten</a:t>
            </a:r>
            <a:endParaRPr lang="en-US" dirty="0"/>
          </a:p>
          <a:p>
            <a:r>
              <a:rPr lang="en-US" dirty="0" err="1"/>
              <a:t>Verruimde</a:t>
            </a:r>
            <a:r>
              <a:rPr lang="en-US" dirty="0"/>
              <a:t> </a:t>
            </a:r>
            <a:r>
              <a:rPr lang="en-US" dirty="0" err="1"/>
              <a:t>stemrecht</a:t>
            </a:r>
            <a:r>
              <a:rPr lang="en-US" dirty="0"/>
              <a:t> van 400,000 </a:t>
            </a:r>
            <a:r>
              <a:rPr lang="en-US" dirty="0" err="1"/>
              <a:t>naar</a:t>
            </a:r>
            <a:r>
              <a:rPr lang="en-US" dirty="0"/>
              <a:t> 650,000 (1/5 </a:t>
            </a:r>
            <a:r>
              <a:rPr lang="en-US" dirty="0" err="1"/>
              <a:t>manlijke</a:t>
            </a:r>
            <a:r>
              <a:rPr lang="en-US" dirty="0"/>
              <a:t> </a:t>
            </a:r>
            <a:r>
              <a:rPr lang="en-US" dirty="0" err="1"/>
              <a:t>bevolking</a:t>
            </a:r>
            <a:r>
              <a:rPr lang="en-US" dirty="0"/>
              <a:t>)</a:t>
            </a:r>
          </a:p>
        </p:txBody>
      </p:sp>
      <p:sp>
        <p:nvSpPr>
          <p:cNvPr id="4" name="Date Placeholder 3">
            <a:extLst>
              <a:ext uri="{FF2B5EF4-FFF2-40B4-BE49-F238E27FC236}">
                <a16:creationId xmlns:a16="http://schemas.microsoft.com/office/drawing/2014/main" id="{A961D3DC-8343-489C-A848-2DCD02487BFA}"/>
              </a:ext>
            </a:extLst>
          </p:cNvPr>
          <p:cNvSpPr>
            <a:spLocks noGrp="1"/>
          </p:cNvSpPr>
          <p:nvPr>
            <p:ph type="dt" sz="half" idx="10"/>
          </p:nvPr>
        </p:nvSpPr>
        <p:spPr/>
        <p:txBody>
          <a:bodyPr vert="horz" lIns="91440" tIns="45720" rIns="91440" bIns="45720" rtlCol="0" anchor="ctr">
            <a:normAutofit/>
          </a:bodyPr>
          <a:lstStyle/>
          <a:p>
            <a:pPr defTabSz="914400">
              <a:spcAft>
                <a:spcPts val="600"/>
              </a:spcAft>
              <a:defRPr/>
            </a:pPr>
            <a:r>
              <a:rPr lang="nl-NL"/>
              <a:t>24/25-9-2020</a:t>
            </a:r>
            <a:endParaRPr lang="en-US"/>
          </a:p>
        </p:txBody>
      </p:sp>
      <p:pic>
        <p:nvPicPr>
          <p:cNvPr id="3074" name="Picture 2">
            <a:extLst>
              <a:ext uri="{FF2B5EF4-FFF2-40B4-BE49-F238E27FC236}">
                <a16:creationId xmlns:a16="http://schemas.microsoft.com/office/drawing/2014/main" id="{AA14E8F7-42FB-484B-B5D4-D6B22DA33A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3561" y="873955"/>
            <a:ext cx="6517065" cy="479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2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92CA-F3A9-4FB5-AC50-77AA679CB099}"/>
              </a:ext>
            </a:extLst>
          </p:cNvPr>
          <p:cNvSpPr>
            <a:spLocks noGrp="1"/>
          </p:cNvSpPr>
          <p:nvPr>
            <p:ph type="title"/>
          </p:nvPr>
        </p:nvSpPr>
        <p:spPr>
          <a:xfrm>
            <a:off x="967902" y="1194180"/>
            <a:ext cx="3523938" cy="5020353"/>
          </a:xfrm>
        </p:spPr>
        <p:txBody>
          <a:bodyPr>
            <a:normAutofit/>
          </a:bodyPr>
          <a:lstStyle/>
          <a:p>
            <a:r>
              <a:rPr lang="en-US" dirty="0"/>
              <a:t>Modern </a:t>
            </a:r>
            <a:r>
              <a:rPr lang="en-US" dirty="0" err="1"/>
              <a:t>imperialisme</a:t>
            </a:r>
            <a:endParaRPr lang="nl-NL" dirty="0"/>
          </a:p>
        </p:txBody>
      </p:sp>
      <p:sp>
        <p:nvSpPr>
          <p:cNvPr id="3" name="Content Placeholder 2">
            <a:extLst>
              <a:ext uri="{FF2B5EF4-FFF2-40B4-BE49-F238E27FC236}">
                <a16:creationId xmlns:a16="http://schemas.microsoft.com/office/drawing/2014/main" id="{9D03BF5F-296F-4698-954C-CC17CD1E7038}"/>
              </a:ext>
            </a:extLst>
          </p:cNvPr>
          <p:cNvSpPr>
            <a:spLocks noGrp="1"/>
          </p:cNvSpPr>
          <p:nvPr>
            <p:ph idx="1"/>
          </p:nvPr>
        </p:nvSpPr>
        <p:spPr>
          <a:xfrm>
            <a:off x="5056541" y="1194179"/>
            <a:ext cx="6114847" cy="5020353"/>
          </a:xfrm>
        </p:spPr>
        <p:txBody>
          <a:bodyPr>
            <a:normAutofit/>
          </a:bodyPr>
          <a:lstStyle/>
          <a:p>
            <a:pPr marL="0" indent="0">
              <a:buNone/>
            </a:pPr>
            <a:r>
              <a:rPr lang="nl-NL" dirty="0"/>
              <a:t>[33] De moderne vorm van imperialisme die verband hield met de industrialisatie </a:t>
            </a:r>
          </a:p>
          <a:p>
            <a:r>
              <a:rPr lang="nl-NL" dirty="0"/>
              <a:t>Ondernemers investeerden winsten uit de koloniën in </a:t>
            </a:r>
            <a:r>
              <a:rPr lang="nl-NL" u="sng" dirty="0"/>
              <a:t>industrie en transport </a:t>
            </a:r>
            <a:r>
              <a:rPr lang="nl-NL" dirty="0"/>
              <a:t>in Groot-Brittannië, waar eerst vaarwegen en daarna spoorwegen werden aangelegd. </a:t>
            </a:r>
          </a:p>
          <a:p>
            <a:r>
              <a:rPr lang="nl-NL" dirty="0"/>
              <a:t>Grondstoffen, met name </a:t>
            </a:r>
            <a:r>
              <a:rPr lang="nl-NL" u="sng" dirty="0"/>
              <a:t>katoen</a:t>
            </a:r>
            <a:r>
              <a:rPr lang="nl-NL" dirty="0"/>
              <a:t>, kwamen uit de koloniën in het Caribische gebied, uit de Verenigde Staten en uit India. </a:t>
            </a:r>
          </a:p>
          <a:p>
            <a:r>
              <a:rPr lang="nl-NL" dirty="0"/>
              <a:t>Daarnaast werd vooral India in de loop van de 19e eeuw een steeds belangrijkere </a:t>
            </a:r>
            <a:r>
              <a:rPr lang="nl-NL" u="sng" dirty="0"/>
              <a:t>afzetmarkt voor de katoenindustrie</a:t>
            </a:r>
            <a:r>
              <a:rPr lang="nl-NL" dirty="0"/>
              <a:t>. De Britse markt werd gevoelig voor gebeurtenissen op mondiaal niveau. Door de industrialisatie veranderde het handelskapitalisme in </a:t>
            </a:r>
            <a:r>
              <a:rPr lang="nl-NL" u="sng" dirty="0"/>
              <a:t>industrieel kapitalisme</a:t>
            </a:r>
            <a:r>
              <a:rPr lang="nl-NL" dirty="0"/>
              <a:t>. </a:t>
            </a:r>
          </a:p>
        </p:txBody>
      </p:sp>
      <p:sp>
        <p:nvSpPr>
          <p:cNvPr id="4" name="Date Placeholder 3">
            <a:extLst>
              <a:ext uri="{FF2B5EF4-FFF2-40B4-BE49-F238E27FC236}">
                <a16:creationId xmlns:a16="http://schemas.microsoft.com/office/drawing/2014/main" id="{D5F979CA-EEB0-431E-8062-2A35F9FEDE54}"/>
              </a:ext>
            </a:extLst>
          </p:cNvPr>
          <p:cNvSpPr>
            <a:spLocks noGrp="1"/>
          </p:cNvSpPr>
          <p:nvPr>
            <p:ph type="dt" sz="half" idx="10"/>
          </p:nvPr>
        </p:nvSpPr>
        <p:spPr>
          <a:xfrm>
            <a:off x="865542" y="6453386"/>
            <a:ext cx="1729680" cy="404614"/>
          </a:xfrm>
        </p:spPr>
        <p:txBody>
          <a:bodyPr>
            <a:normAutofit/>
          </a:bodyPr>
          <a:lstStyle/>
          <a:p>
            <a:pPr>
              <a:spcAft>
                <a:spcPts val="600"/>
              </a:spcAft>
              <a:defRPr/>
            </a:pPr>
            <a:r>
              <a:rPr lang="nl-NL"/>
              <a:t>24/25-9-2020</a:t>
            </a:r>
          </a:p>
        </p:txBody>
      </p:sp>
    </p:spTree>
    <p:extLst>
      <p:ext uri="{BB962C8B-B14F-4D97-AF65-F5344CB8AC3E}">
        <p14:creationId xmlns:p14="http://schemas.microsoft.com/office/powerpoint/2010/main" val="33288520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jgesneden">
  <a:themeElements>
    <a:clrScheme name="Bijgesneden">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Bijgesneden">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ijgesne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1124</Words>
  <Application>Microsoft Office PowerPoint</Application>
  <PresentationFormat>Breedbeeld</PresentationFormat>
  <Paragraphs>108</Paragraphs>
  <Slides>25</Slides>
  <Notes>4</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25</vt:i4>
      </vt:variant>
    </vt:vector>
  </HeadingPairs>
  <TitlesOfParts>
    <vt:vector size="31" baseType="lpstr">
      <vt:lpstr>Arial</vt:lpstr>
      <vt:lpstr>Calibri</vt:lpstr>
      <vt:lpstr>Calibri Light</vt:lpstr>
      <vt:lpstr>Franklin Gothic Book</vt:lpstr>
      <vt:lpstr>Kantoorthema</vt:lpstr>
      <vt:lpstr>Bijgesneden</vt:lpstr>
      <vt:lpstr>PowerPoint-presentatie</vt:lpstr>
      <vt:lpstr>Groot-Brittannië</vt:lpstr>
      <vt:lpstr>Keuzemenu</vt:lpstr>
      <vt:lpstr>Industriële revolutie</vt:lpstr>
      <vt:lpstr>Bevolkingsexplosie</vt:lpstr>
      <vt:lpstr>Sociale kwestie</vt:lpstr>
      <vt:lpstr>Factory Acts</vt:lpstr>
      <vt:lpstr>Reform Act 1832</vt:lpstr>
      <vt:lpstr>Modern imperialisme</vt:lpstr>
      <vt:lpstr>http://www.vam.ac.uk</vt:lpstr>
      <vt:lpstr>Empire</vt:lpstr>
      <vt:lpstr>The Great Exhibition 1851</vt:lpstr>
      <vt:lpstr>Embers of empire?</vt:lpstr>
      <vt:lpstr>Discussie</vt:lpstr>
      <vt:lpstr>Kaarten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Literatuur Britse Rijk</vt:lpstr>
      <vt:lpstr>Literatuur Verenigde Staten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Reessink, N.R.A. (Niels)</dc:creator>
  <cp:lastModifiedBy>Reessink, N.R.A. (Niels)</cp:lastModifiedBy>
  <cp:revision>1</cp:revision>
  <dcterms:created xsi:type="dcterms:W3CDTF">2020-10-16T10:48:17Z</dcterms:created>
  <dcterms:modified xsi:type="dcterms:W3CDTF">2020-10-16T10:48:46Z</dcterms:modified>
</cp:coreProperties>
</file>