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4" r:id="rId1"/>
  </p:sldMasterIdLst>
  <p:notesMasterIdLst>
    <p:notesMasterId r:id="rId15"/>
  </p:notesMasterIdLst>
  <p:handoutMasterIdLst>
    <p:handoutMasterId r:id="rId16"/>
  </p:handoutMasterIdLst>
  <p:sldIdLst>
    <p:sldId id="256" r:id="rId2"/>
    <p:sldId id="301" r:id="rId3"/>
    <p:sldId id="297" r:id="rId4"/>
    <p:sldId id="313" r:id="rId5"/>
    <p:sldId id="306" r:id="rId6"/>
    <p:sldId id="300" r:id="rId7"/>
    <p:sldId id="311" r:id="rId8"/>
    <p:sldId id="312" r:id="rId9"/>
    <p:sldId id="307" r:id="rId10"/>
    <p:sldId id="310" r:id="rId11"/>
    <p:sldId id="308" r:id="rId12"/>
    <p:sldId id="309" r:id="rId13"/>
    <p:sldId id="286" r:id="rId14"/>
  </p:sldIdLst>
  <p:sldSz cx="12195175" cy="6858000"/>
  <p:notesSz cx="6858000" cy="9144000"/>
  <p:embeddedFontLst>
    <p:embeddedFont>
      <p:font typeface="Arial" panose="020B06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erriweather Light" panose="02060503050406030704" pitchFamily="18" charset="0"/>
      <p:regular r:id="rId25"/>
      <p:italic r:id="rId26"/>
    </p:embeddedFont>
    <p:embeddedFont>
      <p:font typeface="Merriweather Regular" panose="02060503050406030704" pitchFamily="18" charset="0"/>
      <p:regular r:id="rId27"/>
      <p:bold r:id="rId28"/>
      <p: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Light" panose="020B0306030504020204" pitchFamily="34" charset="0"/>
      <p:regular r:id="rId34"/>
      <p: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989">
          <p15:clr>
            <a:srgbClr val="A4A3A4"/>
          </p15:clr>
        </p15:guide>
        <p15:guide id="4" orient="horz" pos="2682">
          <p15:clr>
            <a:srgbClr val="A4A3A4"/>
          </p15:clr>
        </p15:guide>
        <p15:guide id="5" orient="horz" pos="104">
          <p15:clr>
            <a:srgbClr val="A4A3A4"/>
          </p15:clr>
        </p15:guide>
        <p15:guide id="6" orient="horz" pos="3351">
          <p15:clr>
            <a:srgbClr val="A4A3A4"/>
          </p15:clr>
        </p15:guide>
        <p15:guide id="7" orient="horz" pos="3181">
          <p15:clr>
            <a:srgbClr val="A4A3A4"/>
          </p15:clr>
        </p15:guide>
        <p15:guide id="8" orient="horz" pos="1074">
          <p15:clr>
            <a:srgbClr val="A4A3A4"/>
          </p15:clr>
        </p15:guide>
        <p15:guide id="9" orient="horz" pos="3593">
          <p15:clr>
            <a:srgbClr val="A4A3A4"/>
          </p15:clr>
        </p15:guide>
        <p15:guide id="10" pos="3777">
          <p15:clr>
            <a:srgbClr val="A4A3A4"/>
          </p15:clr>
        </p15:guide>
        <p15:guide id="11" pos="739">
          <p15:clr>
            <a:srgbClr val="A4A3A4"/>
          </p15:clr>
        </p15:guide>
        <p15:guide id="12" pos="7273">
          <p15:clr>
            <a:srgbClr val="A4A3A4"/>
          </p15:clr>
        </p15:guide>
        <p15:guide id="13" pos="1604">
          <p15:clr>
            <a:srgbClr val="A4A3A4"/>
          </p15:clr>
        </p15:guide>
        <p15:guide id="14" pos="5145">
          <p15:clr>
            <a:srgbClr val="A4A3A4"/>
          </p15:clr>
        </p15:guide>
        <p15:guide id="15" pos="5282">
          <p15:clr>
            <a:srgbClr val="A4A3A4"/>
          </p15:clr>
        </p15:guide>
        <p15:guide id="16" pos="1447">
          <p15:clr>
            <a:srgbClr val="A4A3A4"/>
          </p15:clr>
        </p15:guide>
        <p15:guide id="17" pos="6651">
          <p15:clr>
            <a:srgbClr val="A4A3A4"/>
          </p15:clr>
        </p15:guide>
        <p15:guide id="18" pos="36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3F2B"/>
    <a:srgbClr val="522980"/>
    <a:srgbClr val="6687C3"/>
    <a:srgbClr val="171D42"/>
    <a:srgbClr val="63A593"/>
    <a:srgbClr val="921E56"/>
    <a:srgbClr val="DD9562"/>
    <a:srgbClr val="D49562"/>
    <a:srgbClr val="D49868"/>
    <a:srgbClr val="C00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47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>
        <p:guide orient="horz" pos="1530"/>
        <p:guide orient="horz" pos="4038"/>
        <p:guide orient="horz" pos="989"/>
        <p:guide orient="horz" pos="2682"/>
        <p:guide orient="horz" pos="104"/>
        <p:guide orient="horz" pos="3351"/>
        <p:guide orient="horz" pos="3181"/>
        <p:guide orient="horz" pos="1074"/>
        <p:guide orient="horz" pos="3593"/>
        <p:guide pos="3777"/>
        <p:guide pos="739"/>
        <p:guide pos="7273"/>
        <p:guide pos="1604"/>
        <p:guide pos="5145"/>
        <p:guide pos="5282"/>
        <p:guide pos="1447"/>
        <p:guide pos="6651"/>
        <p:guide pos="36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562E9-F970-40C5-8076-BA5383048925}" type="datetimeFigureOut">
              <a:rPr lang="en-GB" smtClean="0">
                <a:latin typeface="Merriweather Regular" panose="02060503050406030704" pitchFamily="18" charset="77"/>
              </a:rPr>
              <a:t>11/06/2021</a:t>
            </a:fld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BDD4-EA2B-47CA-A27F-5DCC43F23FEF}" type="slidenum">
              <a:rPr lang="en-GB" smtClean="0">
                <a:latin typeface="Merriweather Regular" panose="02060503050406030704" pitchFamily="18" charset="77"/>
              </a:rPr>
              <a:t>‹nr.›</a:t>
            </a:fld>
            <a:endParaRPr lang="en-GB">
              <a:latin typeface="Merriweather Regular" panose="020605030504060307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726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7CAC0B33-3943-42F1-973C-9CDD51C76BBD}" type="datetimeFigureOut">
              <a:rPr lang="en-GB" smtClean="0"/>
              <a:pPr/>
              <a:t>11/06/2021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9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https://www.writersunlimited.nl/thumbs/700x700r/2013/10/20131017100551_1.jpg </a:t>
            </a:r>
          </a:p>
          <a:p>
            <a:r>
              <a:rPr lang="nl-NL" dirty="0"/>
              <a:t>https://images0.persgroep.net/rcs/KUSyDA4c1nBjI04W5qjInAgw2Fc/diocontent/134326045/_fitwidth/763?appId=93a17a8fd81db0de025c8abd1cca1279&amp;quality=0.8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00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https://www.google.nl/url?sa=i&amp;url=https%3A%2F%2Fwww.bol.com%2Fbe%2Ff%2Fverlichting-als-kraamkamer%2F9200000011366782%2F&amp;psig=AOvVaw0gmmQWjHScVqBuppNSrYcz&amp;ust=1623304613250000&amp;source=images&amp;cd=vfe&amp;ved=0CAIQjRxqFwoTCOibkYTvifECFQAAAAAdAAAAABAE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21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https://upload.wikimedia.org/wikipedia/commons/3/39/GodfreyKneller-IsaacNewton-1689.jpg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1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https://media.springernature.com/original/springer-static/image/chp%3A10.1007%2F978-3-319-91869-3_7/MediaObjects/455166_1_En_7_Fig2_HTML.png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6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https://i2.wp.com/mainzerbeobachter.com/wp-content/uploads/2015/05/eise_eisinga.jpg?resize=600%2C450&amp;ssl=1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62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https://upload.wikimedia.org/wikipedia/commons/thumb/1/12/Robespierre.jpg/800px-Robespierre.jpg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000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https://upload.wikimedia.org/wikipedia/commons/1/16/Max_Weber_1894.jpg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05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 geel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7990374F-3182-3F4C-8F48-187BC7686E2A}" type="datetime1">
              <a:rPr lang="nl-NL" noProof="0" smtClean="0"/>
              <a:t>11-6-2021</a:t>
            </a:fld>
            <a:endParaRPr lang="nl-NL" noProof="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6621" y="5800328"/>
            <a:ext cx="5041933" cy="21716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/>
              <a:t>Naam Achternaam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6621" y="6017497"/>
            <a:ext cx="5041933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/>
              <a:t>Functie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Plaats hier een titel</a:t>
            </a:r>
            <a:br>
              <a:rPr lang="nl-NL" noProof="0" dirty="0"/>
            </a:br>
            <a:r>
              <a:rPr lang="nl-NL" noProof="0" dirty="0"/>
              <a:t>die de aandacht vraagt</a:t>
            </a:r>
          </a:p>
        </p:txBody>
      </p:sp>
      <p:sp>
        <p:nvSpPr>
          <p:cNvPr id="12" name="Tijdelijke aanduiding voor tekst 30">
            <a:extLst>
              <a:ext uri="{FF2B5EF4-FFF2-40B4-BE49-F238E27FC236}">
                <a16:creationId xmlns:a16="http://schemas.microsoft.com/office/drawing/2014/main" id="{C482619B-A308-6A45-8328-69A651036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0048" y="501834"/>
            <a:ext cx="6820154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u="none" strike="noStrike" cap="all" spc="50" baseline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Naam sub-afzender</a:t>
            </a:r>
          </a:p>
        </p:txBody>
      </p:sp>
    </p:spTree>
    <p:extLst>
      <p:ext uri="{BB962C8B-B14F-4D97-AF65-F5344CB8AC3E}">
        <p14:creationId xmlns:p14="http://schemas.microsoft.com/office/powerpoint/2010/main" val="437315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20" orient="horz" pos="754">
          <p15:clr>
            <a:srgbClr val="FBAE40"/>
          </p15:clr>
        </p15:guide>
        <p15:guide id="21" orient="horz" pos="211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/ citaa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80848"/>
            <a:ext cx="11374640" cy="4459936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Hoofdstuktitel of Quote slide.</a:t>
            </a:r>
            <a:br>
              <a:rPr lang="nl-NL" noProof="0" dirty="0"/>
            </a:br>
            <a:r>
              <a:rPr lang="nl-NL" noProof="0" dirty="0"/>
              <a:t>(Vul Naam Achternaam en Functie niet in, </a:t>
            </a:r>
            <a:br>
              <a:rPr lang="nl-NL" noProof="0" dirty="0"/>
            </a:br>
            <a:r>
              <a:rPr lang="nl-NL" noProof="0" dirty="0"/>
              <a:t>in geval van hoofdstuktitel.)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640784"/>
            <a:ext cx="5038725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5865904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8F07E7F6-1D04-0646-A801-5551C9B5AE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232" y="6001200"/>
            <a:ext cx="17120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42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/ citaat +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Hoofdstuktitel of Quote slide. (Vul Naam Achternaam </a:t>
            </a:r>
            <a:br>
              <a:rPr lang="nl-NL" noProof="0" dirty="0"/>
            </a:br>
            <a:r>
              <a:rPr lang="nl-NL" noProof="0" dirty="0"/>
              <a:t>en Functie niet in, </a:t>
            </a:r>
            <a:br>
              <a:rPr lang="nl-NL" noProof="0" dirty="0"/>
            </a:br>
            <a:r>
              <a:rPr lang="nl-NL" noProof="0" dirty="0"/>
              <a:t>in geval van hoofdstuktitel.)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6975" y="368301"/>
            <a:ext cx="5581650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5498552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5715721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pic>
        <p:nvPicPr>
          <p:cNvPr id="9" name="Afbeelding 2">
            <a:extLst>
              <a:ext uri="{FF2B5EF4-FFF2-40B4-BE49-F238E27FC236}">
                <a16:creationId xmlns:a16="http://schemas.microsoft.com/office/drawing/2014/main" id="{B61553C7-7339-6049-9CE3-E37E79436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232" y="6001200"/>
            <a:ext cx="17120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3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/ citaat + afbeelding link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8563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Hoofdstuktitel of Quote slide. (Vul Naam Achternaam </a:t>
            </a:r>
            <a:br>
              <a:rPr lang="nl-NL" noProof="0" dirty="0"/>
            </a:br>
            <a:r>
              <a:rPr lang="nl-NL" noProof="0" dirty="0"/>
              <a:t>en Functie niet in, </a:t>
            </a:r>
            <a:br>
              <a:rPr lang="nl-NL" noProof="0" dirty="0"/>
            </a:br>
            <a:r>
              <a:rPr lang="nl-NL" noProof="0" dirty="0"/>
              <a:t>in geval van hoofdstuktitel.)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68301"/>
            <a:ext cx="5581650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563" y="5530399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/>
              <a:t>Naam Achternaam</a:t>
            </a:r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8563" y="5747568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pic>
        <p:nvPicPr>
          <p:cNvPr id="8" name="Afbeelding 2">
            <a:extLst>
              <a:ext uri="{FF2B5EF4-FFF2-40B4-BE49-F238E27FC236}">
                <a16:creationId xmlns:a16="http://schemas.microsoft.com/office/drawing/2014/main" id="{CD3BDECB-D659-1848-9500-16067B842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232" y="6001200"/>
            <a:ext cx="17120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920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766916-94F7-0248-8885-8F8D13BD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C3DDE77D-D71F-704C-A2D4-463407928C14}"/>
              </a:ext>
            </a:extLst>
          </p:cNvPr>
          <p:cNvSpPr txBox="1"/>
          <p:nvPr/>
        </p:nvSpPr>
        <p:spPr>
          <a:xfrm>
            <a:off x="4315333" y="5861671"/>
            <a:ext cx="3529584" cy="192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Universiteit Utrecht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33AA642-5FC3-A649-8D82-91CB9D7210E1}"/>
              </a:ext>
            </a:extLst>
          </p:cNvPr>
          <p:cNvSpPr/>
          <p:nvPr/>
        </p:nvSpPr>
        <p:spPr>
          <a:xfrm>
            <a:off x="2317751" y="3267706"/>
            <a:ext cx="7524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informatie in deze presentatie is met zorg samengesteld, </a:t>
            </a:r>
            <a:b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maar er kunnen geen rechten ontleend worden aan de inhoud.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F262F07-769F-7344-8831-7C11624C7EB8}"/>
              </a:ext>
            </a:extLst>
          </p:cNvPr>
          <p:cNvSpPr/>
          <p:nvPr userDrawn="1"/>
        </p:nvSpPr>
        <p:spPr>
          <a:xfrm>
            <a:off x="10305288" y="521643"/>
            <a:ext cx="1553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200" b="0" i="0" u="none" kern="1200" cap="all" baseline="0" noProof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87726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22" pos="5134">
          <p15:clr>
            <a:srgbClr val="FBAE40"/>
          </p15:clr>
        </p15:guide>
        <p15:guide id="23" pos="5043">
          <p15:clr>
            <a:srgbClr val="FBAE40"/>
          </p15:clr>
        </p15:guide>
        <p15:guide id="24" orient="horz" pos="377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6F24DC-90F1-304B-814E-A93A6BBAE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232" y="6001200"/>
            <a:ext cx="17120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50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56EA8F5-5281-5245-8F5D-FC60460C0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7844" t="10343" r="5126" b="10750"/>
          <a:stretch/>
        </p:blipFill>
        <p:spPr>
          <a:xfrm>
            <a:off x="0" y="1"/>
            <a:ext cx="1219517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DC0F0-D09E-3A4D-A50A-A1DC66BD26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7486" y="2259809"/>
            <a:ext cx="2912072" cy="677695"/>
          </a:xfrm>
        </p:spPr>
        <p:txBody>
          <a:bodyPr anchor="b">
            <a:noAutofit/>
          </a:bodyPr>
          <a:lstStyle>
            <a:lvl1pPr algn="ctr">
              <a:defRPr sz="2400" b="1" i="0">
                <a:latin typeface="Avenir Next Demi Bold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541F03-A203-8349-891F-158E687C78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037" y="3072607"/>
            <a:ext cx="2515255" cy="941387"/>
          </a:xfrm>
        </p:spPr>
        <p:txBody>
          <a:bodyPr/>
          <a:lstStyle>
            <a:lvl1pPr marL="0" indent="0" algn="ctr">
              <a:buNone/>
              <a:defRPr sz="2400" i="1">
                <a:latin typeface="Muna" pitchFamily="2" charset="-78"/>
                <a:cs typeface="Muna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768645D-6788-9941-8E64-8BE098802416}"/>
              </a:ext>
            </a:extLst>
          </p:cNvPr>
          <p:cNvSpPr/>
          <p:nvPr userDrawn="1"/>
        </p:nvSpPr>
        <p:spPr>
          <a:xfrm>
            <a:off x="1" y="6133136"/>
            <a:ext cx="1963134" cy="577850"/>
          </a:xfrm>
          <a:prstGeom prst="rect">
            <a:avLst/>
          </a:prstGeom>
          <a:solidFill>
            <a:srgbClr val="FBB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F2661613-4A32-EB4F-B2D2-BDFDCEABFA65}"/>
              </a:ext>
            </a:extLst>
          </p:cNvPr>
          <p:cNvSpPr txBox="1">
            <a:spLocks/>
          </p:cNvSpPr>
          <p:nvPr userDrawn="1"/>
        </p:nvSpPr>
        <p:spPr>
          <a:xfrm>
            <a:off x="3958265" y="6445307"/>
            <a:ext cx="4278645" cy="43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BBE22"/>
              </a:buClr>
              <a:buSzPct val="150000"/>
              <a:buFont typeface="Arial" panose="020B0604020202020204" pitchFamily="34" charset="0"/>
              <a:buNone/>
              <a:defRPr sz="2400" b="0" i="1" kern="1200">
                <a:solidFill>
                  <a:schemeClr val="tx1"/>
                </a:solidFill>
                <a:latin typeface="Muna" pitchFamily="2" charset="-78"/>
                <a:ea typeface="+mn-ea"/>
                <a:cs typeface="Muna" pitchFamily="2" charset="-7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6ADAF038-C977-E84F-BA1E-0A13DF7C1C1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654990" y="6422061"/>
            <a:ext cx="6885193" cy="365126"/>
          </a:xfrm>
        </p:spPr>
        <p:txBody>
          <a:bodyPr/>
          <a:lstStyle>
            <a:lvl1pPr marL="0" indent="0" algn="ctr">
              <a:buNone/>
              <a:defRPr sz="1600" b="0" i="1">
                <a:solidFill>
                  <a:schemeClr val="tx1"/>
                </a:solidFill>
                <a:latin typeface="Muna" pitchFamily="2" charset="-78"/>
                <a:cs typeface="Muna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faculteit</a:t>
            </a:r>
          </a:p>
        </p:txBody>
      </p:sp>
    </p:spTree>
    <p:extLst>
      <p:ext uri="{BB962C8B-B14F-4D97-AF65-F5344CB8AC3E}">
        <p14:creationId xmlns:p14="http://schemas.microsoft.com/office/powerpoint/2010/main" val="424768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 wi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4D62D96-7CE2-2344-B4CA-17FC5B3B9FCF}" type="datetime1">
              <a:rPr lang="nl-NL" noProof="0" smtClean="0"/>
              <a:t>11-6-2021</a:t>
            </a:fld>
            <a:endParaRPr lang="nl-NL" noProof="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D0FC209-A5EA-0147-8CC1-DEEC093C72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Plaats hier een titel</a:t>
            </a:r>
            <a:br>
              <a:rPr lang="nl-NL" noProof="0" dirty="0"/>
            </a:br>
            <a:r>
              <a:rPr lang="nl-NL" noProof="0" dirty="0"/>
              <a:t>die de aandacht vraagt</a:t>
            </a:r>
          </a:p>
        </p:txBody>
      </p:sp>
      <p:sp>
        <p:nvSpPr>
          <p:cNvPr id="14" name="Tijdelijke aanduiding voor tekst 30">
            <a:extLst>
              <a:ext uri="{FF2B5EF4-FFF2-40B4-BE49-F238E27FC236}">
                <a16:creationId xmlns:a16="http://schemas.microsoft.com/office/drawing/2014/main" id="{51C6920E-2404-FC40-988B-4BB1412D06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0048" y="501834"/>
            <a:ext cx="6820154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u="none" strike="noStrike" cap="all" spc="50" baseline="0" smtClean="0">
                <a:solidFill>
                  <a:schemeClr val="tx2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Naam sub-afzender</a:t>
            </a:r>
          </a:p>
        </p:txBody>
      </p:sp>
      <p:sp>
        <p:nvSpPr>
          <p:cNvPr id="15" name="Tijdelijke aanduiding voor tekst 32">
            <a:extLst>
              <a:ext uri="{FF2B5EF4-FFF2-40B4-BE49-F238E27FC236}">
                <a16:creationId xmlns:a16="http://schemas.microsoft.com/office/drawing/2014/main" id="{E9C4D7DF-C2D6-2444-A1B2-F13AB0C20B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800328"/>
            <a:ext cx="5038725" cy="21716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/>
              <a:t>Naam Achternaam</a:t>
            </a:r>
          </a:p>
        </p:txBody>
      </p:sp>
      <p:sp>
        <p:nvSpPr>
          <p:cNvPr id="16" name="Tijdelijke aanduiding voor tekst 34">
            <a:extLst>
              <a:ext uri="{FF2B5EF4-FFF2-40B4-BE49-F238E27FC236}">
                <a16:creationId xmlns:a16="http://schemas.microsoft.com/office/drawing/2014/main" id="{817F154B-050E-E24D-A94F-C5AD3C5577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017497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/>
              <a:t>Functie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6837DB80-B58D-FF45-AF89-0C2E8D28F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4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 wit + afbeeldin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8B8C369-1FE7-A843-9B43-8D475A19F863}" type="datetime1">
              <a:rPr lang="nl-NL" noProof="0" smtClean="0"/>
              <a:t>11-6-2021</a:t>
            </a:fld>
            <a:endParaRPr lang="nl-NL" noProof="0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50"/>
            <a:ext cx="5584468" cy="4603578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 Light" panose="02060503050406030704" pitchFamily="18" charset="77"/>
              </a:defRPr>
            </a:lvl1pPr>
          </a:lstStyle>
          <a:p>
            <a:r>
              <a:rPr lang="nl-NL" noProof="0" dirty="0"/>
              <a:t>Plaats hier een titel die de aandacht vraagt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2" y="6084055"/>
            <a:ext cx="5584468" cy="21716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Naam Achternaam</a:t>
            </a:r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5581650" cy="27059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Functie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6975" y="1196751"/>
            <a:ext cx="5562600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14" name="Tijdelijke aanduiding voor tekst 30">
            <a:extLst>
              <a:ext uri="{FF2B5EF4-FFF2-40B4-BE49-F238E27FC236}">
                <a16:creationId xmlns:a16="http://schemas.microsoft.com/office/drawing/2014/main" id="{E9603F35-3EF2-CA47-993A-7691CF422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0048" y="501834"/>
            <a:ext cx="6820154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u="none" strike="noStrike" cap="all" spc="50" baseline="0" smtClean="0">
                <a:solidFill>
                  <a:schemeClr val="tx2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Naam sub-afzender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3975AE5-2821-1849-B1D4-B58A7B209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3" y="0"/>
            <a:ext cx="3198329" cy="12687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95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20" orient="horz" pos="754">
          <p15:clr>
            <a:srgbClr val="FBAE40"/>
          </p15:clr>
        </p15:guide>
        <p15:guide id="21" orient="horz" pos="21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eks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 des </a:t>
            </a:r>
            <a:r>
              <a:rPr lang="nl-NL" noProof="0" dirty="0" err="1"/>
              <a:t>earcit</a:t>
            </a:r>
            <a:r>
              <a:rPr lang="nl-NL" noProof="0" dirty="0"/>
              <a:t>, </a:t>
            </a:r>
            <a:r>
              <a:rPr lang="nl-NL" noProof="0" dirty="0" err="1"/>
              <a:t>ium</a:t>
            </a:r>
            <a:r>
              <a:rPr lang="nl-NL" noProof="0" dirty="0"/>
              <a:t> ad </a:t>
            </a:r>
            <a:r>
              <a:rPr lang="nl-NL" noProof="0" dirty="0" err="1"/>
              <a:t>quam</a:t>
            </a:r>
            <a:r>
              <a:rPr lang="nl-NL" noProof="0" dirty="0"/>
              <a:t> </a:t>
            </a:r>
            <a:r>
              <a:rPr lang="nl-NL" noProof="0" dirty="0" err="1"/>
              <a:t>faccupt</a:t>
            </a:r>
            <a:r>
              <a:rPr lang="nl-NL" noProof="0" dirty="0"/>
              <a:t> </a:t>
            </a:r>
            <a:r>
              <a:rPr lang="nl-NL" noProof="0" dirty="0" err="1"/>
              <a:t>atiature</a:t>
            </a:r>
            <a:r>
              <a:rPr lang="nl-NL" noProof="0" dirty="0"/>
              <a:t>, </a:t>
            </a:r>
            <a:r>
              <a:rPr lang="nl-NL" noProof="0" dirty="0" err="1"/>
              <a:t>qui</a:t>
            </a:r>
            <a:r>
              <a:rPr lang="nl-NL" noProof="0" dirty="0"/>
              <a:t> </a:t>
            </a:r>
            <a:r>
              <a:rPr lang="nl-NL" noProof="0" dirty="0" err="1"/>
              <a:t>officipis</a:t>
            </a:r>
            <a:r>
              <a:rPr lang="nl-NL" noProof="0" dirty="0"/>
              <a:t> </a:t>
            </a:r>
            <a:r>
              <a:rPr lang="nl-NL" noProof="0" dirty="0" err="1"/>
              <a:t>dolupta</a:t>
            </a:r>
            <a:r>
              <a:rPr lang="nl-NL" noProof="0" dirty="0"/>
              <a:t> </a:t>
            </a:r>
            <a:r>
              <a:rPr lang="nl-NL" noProof="0" dirty="0" err="1"/>
              <a:t>spereium</a:t>
            </a:r>
            <a:r>
              <a:rPr lang="nl-NL" noProof="0" dirty="0"/>
              <a:t> </a:t>
            </a:r>
            <a:r>
              <a:rPr lang="nl-NL" noProof="0" dirty="0" err="1"/>
              <a:t>quias</a:t>
            </a:r>
            <a:r>
              <a:rPr lang="nl-NL" noProof="0" dirty="0"/>
              <a:t> </a:t>
            </a:r>
            <a:r>
              <a:rPr lang="nl-NL" noProof="0" dirty="0" err="1"/>
              <a:t>sum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min </a:t>
            </a:r>
            <a:r>
              <a:rPr lang="nl-NL" noProof="0" dirty="0" err="1"/>
              <a:t>prae</a:t>
            </a:r>
            <a:r>
              <a:rPr lang="nl-NL" noProof="0" dirty="0"/>
              <a:t> nam </a:t>
            </a:r>
            <a:r>
              <a:rPr lang="nl-NL" noProof="0" dirty="0" err="1"/>
              <a:t>aut</a:t>
            </a:r>
            <a:r>
              <a:rPr lang="nl-NL" noProof="0" dirty="0"/>
              <a:t> que </a:t>
            </a:r>
            <a:r>
              <a:rPr lang="nl-NL" noProof="0" dirty="0" err="1"/>
              <a:t>nobitatur</a:t>
            </a:r>
            <a:r>
              <a:rPr lang="nl-NL" noProof="0" dirty="0"/>
              <a:t>, </a:t>
            </a:r>
            <a:r>
              <a:rPr lang="nl-NL" noProof="0" dirty="0" err="1"/>
              <a:t>cus</a:t>
            </a:r>
            <a:r>
              <a:rPr lang="nl-NL" noProof="0" dirty="0"/>
              <a:t> </a:t>
            </a:r>
            <a:r>
              <a:rPr lang="nl-NL" noProof="0" dirty="0" err="1"/>
              <a:t>eario</a:t>
            </a:r>
            <a:r>
              <a:rPr lang="nl-NL" noProof="0" dirty="0"/>
              <a:t> </a:t>
            </a:r>
            <a:r>
              <a:rPr lang="nl-NL" noProof="0" dirty="0" err="1"/>
              <a:t>omnihic</a:t>
            </a:r>
            <a:r>
              <a:rPr lang="nl-NL" noProof="0" dirty="0"/>
              <a:t> </a:t>
            </a:r>
            <a:r>
              <a:rPr lang="nl-NL" noProof="0" dirty="0" err="1"/>
              <a:t>aeruptur</a:t>
            </a:r>
            <a:r>
              <a:rPr lang="nl-NL" noProof="0" dirty="0"/>
              <a:t>, </a:t>
            </a:r>
            <a:r>
              <a:rPr lang="nl-NL" noProof="0" dirty="0" err="1"/>
              <a:t>sunt</a:t>
            </a:r>
            <a:r>
              <a:rPr lang="nl-NL" noProof="0" dirty="0"/>
              <a:t> </a:t>
            </a:r>
            <a:r>
              <a:rPr lang="nl-NL" noProof="0" dirty="0" err="1"/>
              <a:t>eruptat</a:t>
            </a:r>
            <a:r>
              <a:rPr lang="nl-NL" noProof="0" dirty="0"/>
              <a:t> </a:t>
            </a:r>
            <a:r>
              <a:rPr lang="nl-NL" noProof="0" dirty="0" err="1"/>
              <a:t>volorep</a:t>
            </a:r>
            <a:r>
              <a:rPr lang="nl-NL" noProof="0" dirty="0"/>
              <a:t>. &lt;Max. 70 woorden&gt; 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8F156B6A-EBEF-9944-9BF7-50E2641B1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232" y="6001200"/>
            <a:ext cx="17120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007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7512B20-AEAB-ED4D-913E-F86A9F66D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>
              <a:spcBef>
                <a:spcPts val="600"/>
              </a:spcBef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IqueMolorepudit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endParaRPr lang="nl-NL" noProof="0" dirty="0"/>
          </a:p>
          <a:p>
            <a:pPr lvl="1"/>
            <a:r>
              <a:rPr lang="nl-NL" noProof="0" dirty="0" err="1"/>
              <a:t>L;ajgda;ldgjs</a:t>
            </a:r>
            <a:endParaRPr lang="nl-NL" noProof="0" dirty="0"/>
          </a:p>
          <a:p>
            <a:pPr lvl="2"/>
            <a:r>
              <a:rPr lang="nl-NL" noProof="0" dirty="0" err="1"/>
              <a:t>Lkadghjs;aoigdhsj</a:t>
            </a:r>
            <a:endParaRPr lang="nl-NL" noProof="0" dirty="0"/>
          </a:p>
          <a:p>
            <a:pPr lvl="3"/>
            <a:r>
              <a:rPr lang="nl-NL" noProof="0" dirty="0"/>
              <a:t>;</a:t>
            </a:r>
            <a:r>
              <a:rPr lang="nl-NL" noProof="0" dirty="0" err="1"/>
              <a:t>lasijdf;alkgdjs</a:t>
            </a:r>
            <a:endParaRPr lang="nl-NL" noProof="0" dirty="0"/>
          </a:p>
          <a:p>
            <a:pPr lvl="4"/>
            <a:r>
              <a:rPr lang="nl-NL" noProof="0" dirty="0"/>
              <a:t>;</a:t>
            </a:r>
            <a:r>
              <a:rPr lang="nl-NL" noProof="0" dirty="0" err="1"/>
              <a:t>ladsgjlasdkgj</a:t>
            </a:r>
            <a:endParaRPr lang="nl-NL" noProof="0" dirty="0"/>
          </a:p>
          <a:p>
            <a:pPr lvl="5"/>
            <a:r>
              <a:rPr lang="nl-NL" noProof="0" dirty="0" err="1"/>
              <a:t>A;lgdkj;asldgjk</a:t>
            </a:r>
            <a:endParaRPr lang="nl-NL" noProof="0" dirty="0"/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8F721E10-7949-1248-8A96-CC707A8EAA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232" y="6001200"/>
            <a:ext cx="17120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04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links, afbeelding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7363" y="368301"/>
            <a:ext cx="7561262" cy="5534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3635375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13" y="1664208"/>
            <a:ext cx="3636000" cy="4238715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esecto</a:t>
            </a:r>
            <a:r>
              <a:rPr lang="nl-NL" noProof="0" dirty="0"/>
              <a:t> </a:t>
            </a:r>
            <a:r>
              <a:rPr lang="nl-NL" noProof="0" dirty="0" err="1"/>
              <a:t>dolorumenis</a:t>
            </a:r>
            <a:r>
              <a:rPr lang="nl-NL" noProof="0" dirty="0"/>
              <a:t> </a:t>
            </a:r>
            <a:r>
              <a:rPr lang="nl-NL" noProof="0" dirty="0" err="1"/>
              <a:t>aritat</a:t>
            </a:r>
            <a:r>
              <a:rPr lang="nl-NL" noProof="0" dirty="0"/>
              <a:t> et. </a:t>
            </a:r>
            <a:br>
              <a:rPr lang="nl-NL" noProof="0" dirty="0"/>
            </a:br>
            <a:r>
              <a:rPr lang="nl-NL" noProof="0" dirty="0"/>
              <a:t>&lt;Max. 40 woorden &gt; 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CC06E1F1-D18D-C84D-BE74-D0597BFDA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232" y="6001200"/>
            <a:ext cx="17120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83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links, tekst rech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71475"/>
            <a:ext cx="7561262" cy="554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9C4ACB-0E7C-2E49-975D-15A9366B7B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1243" y="371475"/>
            <a:ext cx="3616761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/>
              <a:t>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2AB650-E7FC-9C49-B3D3-F48669607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1242" y="1627632"/>
            <a:ext cx="3617383" cy="4286151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br>
              <a:rPr lang="nl-NL" noProof="0" dirty="0"/>
            </a:b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. </a:t>
            </a:r>
            <a:r>
              <a:rPr lang="nl-NL" noProof="0" dirty="0" err="1"/>
              <a:t>Molorepudit</a:t>
            </a:r>
            <a:r>
              <a:rPr lang="nl-NL" noProof="0" dirty="0"/>
              <a:t> </a:t>
            </a:r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.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r>
              <a:rPr lang="nl-NL" noProof="0" dirty="0"/>
              <a:t> es </a:t>
            </a:r>
            <a:r>
              <a:rPr lang="nl-NL" noProof="0" dirty="0" err="1"/>
              <a:t>nihition</a:t>
            </a:r>
            <a:r>
              <a:rPr lang="nl-NL" noProof="0" dirty="0"/>
              <a:t> </a:t>
            </a:r>
            <a:r>
              <a:rPr lang="nl-NL" noProof="0" dirty="0" err="1"/>
              <a:t>nonsecturi</a:t>
            </a:r>
            <a:r>
              <a:rPr lang="nl-NL" noProof="0" dirty="0"/>
              <a:t> </a:t>
            </a:r>
            <a:r>
              <a:rPr lang="nl-NL" noProof="0" dirty="0" err="1"/>
              <a:t>officidis</a:t>
            </a:r>
            <a:r>
              <a:rPr lang="nl-NL" noProof="0" dirty="0"/>
              <a:t> ex et que </a:t>
            </a:r>
            <a:r>
              <a:rPr lang="nl-NL" noProof="0" dirty="0" err="1"/>
              <a:t>esect</a:t>
            </a:r>
            <a:r>
              <a:rPr lang="nl-NL" noProof="0" dirty="0"/>
              <a:t>. </a:t>
            </a:r>
            <a:br>
              <a:rPr lang="nl-NL" noProof="0" dirty="0"/>
            </a:br>
            <a:r>
              <a:rPr lang="nl-NL" noProof="0" dirty="0"/>
              <a:t>&lt;Max. 40 woorden&gt; </a:t>
            </a:r>
          </a:p>
        </p:txBody>
      </p:sp>
      <p:pic>
        <p:nvPicPr>
          <p:cNvPr id="7" name="Afbeelding 2">
            <a:extLst>
              <a:ext uri="{FF2B5EF4-FFF2-40B4-BE49-F238E27FC236}">
                <a16:creationId xmlns:a16="http://schemas.microsoft.com/office/drawing/2014/main" id="{80CEC139-AFBC-7C4D-A54A-61F02C614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232" y="6001200"/>
            <a:ext cx="1712044" cy="6791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89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rmvullende afbeeldin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2630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rmvullende afbeelding + bijschri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noProof="0" dirty="0"/>
              <a:t>Klik op icoontje om een beeld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5948300"/>
            <a:ext cx="11522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&lt;Max. 40 woorden&gt; </a:t>
            </a:r>
          </a:p>
        </p:txBody>
      </p:sp>
    </p:spTree>
    <p:extLst>
      <p:ext uri="{BB962C8B-B14F-4D97-AF65-F5344CB8AC3E}">
        <p14:creationId xmlns:p14="http://schemas.microsoft.com/office/powerpoint/2010/main" val="1685997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83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18" r:id="rId5"/>
    <p:sldLayoutId id="2147483709" r:id="rId6"/>
    <p:sldLayoutId id="2147483720" r:id="rId7"/>
    <p:sldLayoutId id="2147483711" r:id="rId8"/>
    <p:sldLayoutId id="2147483712" r:id="rId9"/>
    <p:sldLayoutId id="2147483713" r:id="rId10"/>
    <p:sldLayoutId id="2147483714" r:id="rId11"/>
    <p:sldLayoutId id="2147483719" r:id="rId12"/>
    <p:sldLayoutId id="2147483716" r:id="rId13"/>
    <p:sldLayoutId id="2147483717" r:id="rId14"/>
    <p:sldLayoutId id="2147483721" r:id="rId15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1C115-34B5-574B-998D-D803FB5E5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8244" y="1062840"/>
            <a:ext cx="4751065" cy="1689730"/>
          </a:xfrm>
        </p:spPr>
        <p:txBody>
          <a:bodyPr/>
          <a:lstStyle/>
          <a:p>
            <a:r>
              <a:rPr lang="nl-NL" sz="4000" dirty="0"/>
              <a:t>Nascholing docenten geschiedenis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6A850D-7E73-5241-B3BC-DBA9BD66F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88" y="3072607"/>
            <a:ext cx="3400187" cy="2537619"/>
          </a:xfrm>
        </p:spPr>
        <p:txBody>
          <a:bodyPr>
            <a:normAutofit/>
          </a:bodyPr>
          <a:lstStyle/>
          <a:p>
            <a:r>
              <a:rPr lang="nl-NL" dirty="0"/>
              <a:t>Historische Context Verlichting 1650 – 1900 met: Jeroen Koch </a:t>
            </a:r>
            <a:br>
              <a:rPr lang="nl-NL" dirty="0"/>
            </a:br>
            <a:r>
              <a:rPr lang="nl-NL" dirty="0"/>
              <a:t> </a:t>
            </a:r>
            <a:r>
              <a:rPr lang="nl-NL" sz="1800" dirty="0"/>
              <a:t>docent-onderzoeker bij de afdeling Cultuur-, Mentaliteits- en Ideeëngeschiedenis (CMI) 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D40D25B-F188-A54A-B8B2-E84A31311D8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nl-NL" dirty="0"/>
              <a:t>11 juni 2021 </a:t>
            </a:r>
          </a:p>
        </p:txBody>
      </p:sp>
    </p:spTree>
    <p:extLst>
      <p:ext uri="{BB962C8B-B14F-4D97-AF65-F5344CB8AC3E}">
        <p14:creationId xmlns:p14="http://schemas.microsoft.com/office/powerpoint/2010/main" val="292039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B4EA773C-CB0F-4161-95DB-F5349A52ED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1087" b="2108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1367925-4171-4C26-8C0C-2CD1B53BD6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Amerikaanse en Franse Revolutie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2D76E0E-B60A-4471-A830-100E2A923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1242" y="1232900"/>
            <a:ext cx="3617383" cy="54247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Bijdrage Verlichte ideeën aan afschaffing slavernij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Democratische revoluties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Amerikaanse onafhankelijkheidsverklaring en constitutie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Frankrijk: Verklaring van de rechten van de mens en de burger en constitutie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Maatregelen tegen rooms-katholieke kerk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Napoleon </a:t>
            </a:r>
          </a:p>
        </p:txBody>
      </p:sp>
    </p:spTree>
    <p:extLst>
      <p:ext uri="{BB962C8B-B14F-4D97-AF65-F5344CB8AC3E}">
        <p14:creationId xmlns:p14="http://schemas.microsoft.com/office/powerpoint/2010/main" val="303251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AF926-AEB5-8B49-B4DC-879CEE291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3. In welke mate bepaalden verlichtingsideeën de politieke cultuur in Europa</a:t>
            </a:r>
            <a:br>
              <a:rPr lang="nl-NL" dirty="0"/>
            </a:br>
            <a:r>
              <a:rPr lang="nl-NL" dirty="0"/>
              <a:t>(1813-1900)?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5A65A9-4BEA-C84A-86CD-5518DC3FD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72DC6B-3F62-2B4D-94BC-8E2FF352E3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73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6BB70D6-B51E-4E2C-BE33-2AAD968A69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94FBEBE-4060-482A-8C09-4DC13E8DE3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Na 1800/1815: </a:t>
            </a:r>
            <a:br>
              <a:rPr lang="nl-NL" dirty="0"/>
            </a:br>
            <a:r>
              <a:rPr lang="nl-NL" dirty="0"/>
              <a:t>- Reactie tegen de Verlichting</a:t>
            </a:r>
            <a:br>
              <a:rPr lang="nl-NL" dirty="0"/>
            </a:br>
            <a:r>
              <a:rPr lang="nl-NL" dirty="0"/>
              <a:t>- Voortzetting Verlichte ideeën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E13BD15-AC01-48BA-9C71-DEDD955680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1242" y="1627633"/>
            <a:ext cx="3617383" cy="458397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Verschillende politieke stromingen: erfgenamen en tegenstanders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Industriële samenleving en de Verlichting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Max Webers analyse van het kapitalisme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Verschil tussen rationalisme en rationalisering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4E4F990-534C-42C2-B2FF-6282994D0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194" y="43499"/>
            <a:ext cx="4620393" cy="61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95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8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AF926-AEB5-8B49-B4DC-879CEE291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Opening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5A65A9-4BEA-C84A-86CD-5518DC3FD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72DC6B-3F62-2B4D-94BC-8E2FF352E3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2590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C0EEDDA0-A0D7-45EE-AE65-C7AD411B162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2506" b="22506"/>
          <a:stretch>
            <a:fillRect/>
          </a:stretch>
        </p:blipFill>
        <p:spPr>
          <a:xfrm>
            <a:off x="3518385" y="1190003"/>
            <a:ext cx="4406073" cy="322959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C669C10-2BDC-41FF-B383-C45CA10345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Discussie NRC</a:t>
            </a:r>
            <a:br>
              <a:rPr lang="nl-NL" dirty="0"/>
            </a:br>
            <a:r>
              <a:rPr lang="nl-NL" dirty="0"/>
              <a:t>April 2021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D1E026-86CA-4525-BC23-DB08F7FC4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Ian </a:t>
            </a:r>
            <a:r>
              <a:rPr lang="nl-NL" dirty="0" err="1"/>
              <a:t>Buruma</a:t>
            </a:r>
            <a:r>
              <a:rPr lang="nl-NL" dirty="0"/>
              <a:t> verdedigde de Verlichting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Filosofe Anna </a:t>
            </a:r>
            <a:r>
              <a:rPr lang="nl-NL" dirty="0" err="1"/>
              <a:t>Blijdestein</a:t>
            </a:r>
            <a:r>
              <a:rPr lang="nl-NL" dirty="0"/>
              <a:t> benadrukt achttiende-eeuwse idee van een raciale hiërarchie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Verlichting is zowel een historische periode als een programma behelst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42B8590-7269-47AD-AA51-12A1FF189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8" y="1190004"/>
            <a:ext cx="2417583" cy="32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4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96BADB0E-EF18-48CA-8AA7-B4437464D0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C70D53-7EBB-49A1-B97C-8238C6AB5F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Jabik</a:t>
            </a:r>
            <a:r>
              <a:rPr lang="nl-NL" dirty="0"/>
              <a:t> Veenbaas</a:t>
            </a:r>
            <a:br>
              <a:rPr lang="nl-NL" dirty="0"/>
            </a:br>
            <a:r>
              <a:rPr lang="nl-NL" i="1" dirty="0"/>
              <a:t>De Verlichting als kraamkamer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316B44-1D56-46BF-80F0-9C3DDEF0C5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1242" y="1627632"/>
            <a:ext cx="3617383" cy="4858893"/>
          </a:xfrm>
        </p:spPr>
        <p:txBody>
          <a:bodyPr/>
          <a:lstStyle/>
          <a:p>
            <a:r>
              <a:rPr lang="nl-NL" dirty="0"/>
              <a:t>De filosofen van de Verlichting laten zich onderverdelen in:</a:t>
            </a:r>
            <a:br>
              <a:rPr lang="nl-NL" dirty="0"/>
            </a:br>
            <a:r>
              <a:rPr lang="nl-NL" dirty="0"/>
              <a:t>1. Systeembouwers</a:t>
            </a:r>
            <a:br>
              <a:rPr lang="nl-NL" dirty="0"/>
            </a:br>
            <a:r>
              <a:rPr lang="nl-NL" dirty="0"/>
              <a:t>2. Sceptici </a:t>
            </a:r>
            <a:br>
              <a:rPr lang="nl-NL" dirty="0"/>
            </a:br>
            <a:r>
              <a:rPr lang="nl-NL" dirty="0"/>
              <a:t>3. Pragmatici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Deze drie attitudes strijden bij menig denker om de voorrang.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De Verlichting was een counter-culture.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3CA1900-56CE-406D-9AA1-12E701DB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462" y="0"/>
            <a:ext cx="440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AF926-AEB5-8B49-B4DC-879CEE291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1. Welke ideeën ontstonden tijdens de Verlichting over een meer</a:t>
            </a:r>
            <a:br>
              <a:rPr lang="nl-NL" dirty="0"/>
            </a:br>
            <a:r>
              <a:rPr lang="nl-NL" dirty="0"/>
              <a:t>rechtvaardige samenleving (1650-1789)?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5A65A9-4BEA-C84A-86CD-5518DC3FD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72DC6B-3F62-2B4D-94BC-8E2FF352E3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47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6CAB5E5E-540A-4B9D-98D8-C2AAAD64C2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8D5894A-2FF9-4DE0-9671-FA2F2E2CC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Verlichte ideeën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C9DD19D-D147-4219-895B-DD55DB69D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1242" y="1627632"/>
            <a:ext cx="3617383" cy="48588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Wetenschappelijke revolutie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‘Verlicht denken’?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i="1" dirty="0"/>
              <a:t>'Sei dein' eigene Herr und Knecht‘</a:t>
            </a:r>
            <a:br>
              <a:rPr lang="de-DE" dirty="0"/>
            </a:br>
            <a:r>
              <a:rPr lang="nl-NL" dirty="0"/>
              <a:t>1) Zorg voor je zelf </a:t>
            </a:r>
            <a:br>
              <a:rPr lang="nl-NL" dirty="0"/>
            </a:br>
            <a:r>
              <a:rPr lang="nl-NL" dirty="0"/>
              <a:t>2) Bestuur je zelf </a:t>
            </a:r>
            <a:br>
              <a:rPr lang="nl-NL" dirty="0"/>
            </a:br>
            <a:r>
              <a:rPr lang="nl-NL" dirty="0"/>
              <a:t>3) Denk zelf na</a:t>
            </a:r>
            <a:br>
              <a:rPr lang="nl-NL" dirty="0"/>
            </a:br>
            <a:r>
              <a:rPr lang="nl-NL" dirty="0"/>
              <a:t>4) Beheers je zelf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Internationale beweging maar sterke nationale verschillen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Verlichte ideeën over godsdienst, economie, pedagogiek en politiek.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E93DF81-1C56-4304-A756-D519209B9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094" y="66525"/>
            <a:ext cx="4912832" cy="67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3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D55A971-5602-471B-90E6-45794E9EBC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‘the divine monochord’’  Robert </a:t>
            </a:r>
            <a:r>
              <a:rPr lang="en-US" dirty="0" err="1"/>
              <a:t>Fludd</a:t>
            </a:r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05C920B-A511-4D3A-91D2-9F6219A7BB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Het verbeeldt de 'harmonie der sferen’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6F2E010D-4DDC-437D-981E-064F5475B1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4BFE82D-73E5-4C51-B60D-71AF5809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25" y="0"/>
            <a:ext cx="4619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1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F5DC8077-90C2-4C19-9115-FDF7BEB8A1A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365B453-0D11-4FC8-A6E1-9BE6DB0FA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Het planetarium van </a:t>
            </a:r>
            <a:r>
              <a:rPr lang="nl-NL" dirty="0" err="1"/>
              <a:t>Eise</a:t>
            </a:r>
            <a:r>
              <a:rPr lang="nl-NL" dirty="0"/>
              <a:t> </a:t>
            </a:r>
            <a:r>
              <a:rPr lang="nl-NL" dirty="0" err="1"/>
              <a:t>Eisinga</a:t>
            </a:r>
            <a:r>
              <a:rPr lang="nl-NL" dirty="0"/>
              <a:t> in Franeker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FF2E7F-FC08-45F6-B785-08E21EED8E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'a </a:t>
            </a:r>
            <a:r>
              <a:rPr lang="nl-NL" i="1" dirty="0" err="1"/>
              <a:t>quintessential</a:t>
            </a:r>
            <a:r>
              <a:rPr lang="nl-NL" i="1" dirty="0"/>
              <a:t> </a:t>
            </a:r>
            <a:r>
              <a:rPr lang="nl-NL" i="1" dirty="0" err="1"/>
              <a:t>enlightend</a:t>
            </a:r>
            <a:r>
              <a:rPr lang="nl-NL" i="1" dirty="0"/>
              <a:t> </a:t>
            </a:r>
            <a:r>
              <a:rPr lang="nl-NL" i="1" dirty="0" err="1"/>
              <a:t>idea</a:t>
            </a:r>
            <a:r>
              <a:rPr lang="nl-NL" i="1" dirty="0"/>
              <a:t>’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2FE38A7-8E5F-426D-B052-33A4778A2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371474"/>
            <a:ext cx="7561262" cy="56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6AF926-AEB5-8B49-B4DC-879CEE291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2. Hoe werden verlichte ideeën tijdens de democratische revoluties in de</a:t>
            </a:r>
            <a:br>
              <a:rPr lang="nl-NL" dirty="0"/>
            </a:br>
            <a:r>
              <a:rPr lang="nl-NL" dirty="0"/>
              <a:t>Verenigde Staten en Frankrijk in de praktijk gebracht (1776–1813)?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5A65A9-4BEA-C84A-86CD-5518DC3FD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72DC6B-3F62-2B4D-94BC-8E2FF352E3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711224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eit Utrecht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u_powerpoint_sjabloon_NL_2019_logofied" id="{38B49AB6-DF24-CA45-AC2D-C675FD0A5EE5}" vid="{3C1377CE-2548-F043-A25A-53DEB95841C8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uu_powerpoint_sjabloon_NL_2019_logofied</Template>
  <TotalTime>0</TotalTime>
  <Words>551</Words>
  <Application>Microsoft Office PowerPoint</Application>
  <PresentationFormat>Aangepast</PresentationFormat>
  <Paragraphs>60</Paragraphs>
  <Slides>13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3" baseType="lpstr">
      <vt:lpstr>Merriweather Light</vt:lpstr>
      <vt:lpstr>Open Sans</vt:lpstr>
      <vt:lpstr>Merriweather Regular</vt:lpstr>
      <vt:lpstr>Muna</vt:lpstr>
      <vt:lpstr>Open Sans Light</vt:lpstr>
      <vt:lpstr>Avenir Next Demi Bold</vt:lpstr>
      <vt:lpstr>Calibri</vt:lpstr>
      <vt:lpstr>Arial</vt:lpstr>
      <vt:lpstr>Verdana</vt:lpstr>
      <vt:lpstr>Universiteit Utrecht</vt:lpstr>
      <vt:lpstr>Nascholing docenten geschiedenis </vt:lpstr>
      <vt:lpstr>Opening </vt:lpstr>
      <vt:lpstr>Discussie NRC April 2021 </vt:lpstr>
      <vt:lpstr>Jabik Veenbaas De Verlichting als kraamkamer</vt:lpstr>
      <vt:lpstr>1. Welke ideeën ontstonden tijdens de Verlichting over een meer rechtvaardige samenleving (1650-1789)?</vt:lpstr>
      <vt:lpstr>Verlichte ideeën</vt:lpstr>
      <vt:lpstr>‘the divine monochord’’  Robert Fludd</vt:lpstr>
      <vt:lpstr>Het planetarium van Eise Eisinga in Franeker </vt:lpstr>
      <vt:lpstr>2. Hoe werden verlichte ideeën tijdens de democratische revoluties in de Verenigde Staten en Frankrijk in de praktijk gebracht (1776–1813)?</vt:lpstr>
      <vt:lpstr>Amerikaanse en Franse Revolutie</vt:lpstr>
      <vt:lpstr>3. In welke mate bepaalden verlichtingsideeën de politieke cultuur in Europa (1813-1900)?</vt:lpstr>
      <vt:lpstr>Na 1800/1815:  - Reactie tegen de Verlichting - Voortzetting Verlichte ideeën 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Nascholingsworkshop  Historische Context Verlichting 1650 – 1900 Jeroen Koch</dc:title>
  <dc:subject/>
  <dc:creator>Reessink, N.R.A. (Niels)</dc:creator>
  <cp:keywords/>
  <dc:description/>
  <cp:lastModifiedBy>Reessink, N.R.A. (Niels)</cp:lastModifiedBy>
  <cp:revision>14</cp:revision>
  <dcterms:created xsi:type="dcterms:W3CDTF">2021-05-17T11:35:03Z</dcterms:created>
  <dcterms:modified xsi:type="dcterms:W3CDTF">2021-06-11T07:13:06Z</dcterms:modified>
  <cp:category/>
</cp:coreProperties>
</file>