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F161C-6334-4A7A-84F2-E306D53C885B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10B9C-1DA7-40CE-89A5-54031DBF7A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52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654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78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08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457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8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43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794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10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rmvullende afbeelding + bijschri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68300"/>
            <a:ext cx="11519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463" y="5948301"/>
            <a:ext cx="11519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&lt;Max. 40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68599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links,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6244" y="368301"/>
            <a:ext cx="7559293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363442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25" y="1664209"/>
            <a:ext cx="3635053" cy="4825493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et. </a:t>
            </a:r>
            <a:br>
              <a:rPr lang="nl-NL" noProof="0" dirty="0"/>
            </a:br>
            <a:r>
              <a:rPr lang="nl-NL" noProof="0" dirty="0"/>
              <a:t>&lt;Max. 40 woorden &gt; </a:t>
            </a:r>
          </a:p>
        </p:txBody>
      </p:sp>
    </p:spTree>
    <p:extLst>
      <p:ext uri="{BB962C8B-B14F-4D97-AF65-F5344CB8AC3E}">
        <p14:creationId xmlns:p14="http://schemas.microsoft.com/office/powerpoint/2010/main" val="21028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een teks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 des </a:t>
            </a:r>
            <a:r>
              <a:rPr lang="nl-NL" noProof="0" dirty="0" err="1"/>
              <a:t>earcit</a:t>
            </a:r>
            <a:r>
              <a:rPr lang="nl-NL" noProof="0" dirty="0"/>
              <a:t>, </a:t>
            </a:r>
            <a:r>
              <a:rPr lang="nl-NL" noProof="0" dirty="0" err="1"/>
              <a:t>ium</a:t>
            </a:r>
            <a:r>
              <a:rPr lang="nl-NL" noProof="0" dirty="0"/>
              <a:t> ad </a:t>
            </a:r>
            <a:r>
              <a:rPr lang="nl-NL" noProof="0" dirty="0" err="1"/>
              <a:t>quam</a:t>
            </a:r>
            <a:r>
              <a:rPr lang="nl-NL" noProof="0" dirty="0"/>
              <a:t> </a:t>
            </a:r>
            <a:r>
              <a:rPr lang="nl-NL" noProof="0" dirty="0" err="1"/>
              <a:t>faccupt</a:t>
            </a:r>
            <a:r>
              <a:rPr lang="nl-NL" noProof="0" dirty="0"/>
              <a:t> </a:t>
            </a:r>
            <a:r>
              <a:rPr lang="nl-NL" noProof="0" dirty="0" err="1"/>
              <a:t>atiature</a:t>
            </a:r>
            <a:r>
              <a:rPr lang="nl-NL" noProof="0" dirty="0"/>
              <a:t>, </a:t>
            </a:r>
            <a:r>
              <a:rPr lang="nl-NL" noProof="0" dirty="0" err="1"/>
              <a:t>qui</a:t>
            </a:r>
            <a:r>
              <a:rPr lang="nl-NL" noProof="0" dirty="0"/>
              <a:t> </a:t>
            </a:r>
            <a:r>
              <a:rPr lang="nl-NL" noProof="0" dirty="0" err="1"/>
              <a:t>officipis</a:t>
            </a:r>
            <a:r>
              <a:rPr lang="nl-NL" noProof="0" dirty="0"/>
              <a:t> </a:t>
            </a:r>
            <a:r>
              <a:rPr lang="nl-NL" noProof="0" dirty="0" err="1"/>
              <a:t>dolupta</a:t>
            </a:r>
            <a:r>
              <a:rPr lang="nl-NL" noProof="0" dirty="0"/>
              <a:t> </a:t>
            </a:r>
            <a:r>
              <a:rPr lang="nl-NL" noProof="0" dirty="0" err="1"/>
              <a:t>spereium</a:t>
            </a:r>
            <a:r>
              <a:rPr lang="nl-NL" noProof="0" dirty="0"/>
              <a:t> </a:t>
            </a:r>
            <a:r>
              <a:rPr lang="nl-NL" noProof="0" dirty="0" err="1"/>
              <a:t>quias</a:t>
            </a:r>
            <a:r>
              <a:rPr lang="nl-NL" noProof="0" dirty="0"/>
              <a:t> </a:t>
            </a:r>
            <a:r>
              <a:rPr lang="nl-NL" noProof="0" dirty="0" err="1"/>
              <a:t>sum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min </a:t>
            </a:r>
            <a:r>
              <a:rPr lang="nl-NL" noProof="0" dirty="0" err="1"/>
              <a:t>prae</a:t>
            </a:r>
            <a:r>
              <a:rPr lang="nl-NL" noProof="0" dirty="0"/>
              <a:t> nam </a:t>
            </a:r>
            <a:r>
              <a:rPr lang="nl-NL" noProof="0" dirty="0" err="1"/>
              <a:t>aut</a:t>
            </a:r>
            <a:r>
              <a:rPr lang="nl-NL" noProof="0" dirty="0"/>
              <a:t> que </a:t>
            </a:r>
            <a:r>
              <a:rPr lang="nl-NL" noProof="0" dirty="0" err="1"/>
              <a:t>nobitatur</a:t>
            </a:r>
            <a:r>
              <a:rPr lang="nl-NL" noProof="0" dirty="0"/>
              <a:t>, </a:t>
            </a:r>
            <a:r>
              <a:rPr lang="nl-NL" noProof="0" dirty="0" err="1"/>
              <a:t>cus</a:t>
            </a:r>
            <a:r>
              <a:rPr lang="nl-NL" noProof="0" dirty="0"/>
              <a:t> </a:t>
            </a:r>
            <a:r>
              <a:rPr lang="nl-NL" noProof="0" dirty="0" err="1"/>
              <a:t>eario</a:t>
            </a:r>
            <a:r>
              <a:rPr lang="nl-NL" noProof="0" dirty="0"/>
              <a:t> </a:t>
            </a:r>
            <a:r>
              <a:rPr lang="nl-NL" noProof="0" dirty="0" err="1"/>
              <a:t>omnihic</a:t>
            </a:r>
            <a:r>
              <a:rPr lang="nl-NL" noProof="0" dirty="0"/>
              <a:t> </a:t>
            </a:r>
            <a:r>
              <a:rPr lang="nl-NL" noProof="0" dirty="0" err="1"/>
              <a:t>aeruptur</a:t>
            </a:r>
            <a:r>
              <a:rPr lang="nl-NL" noProof="0" dirty="0"/>
              <a:t>, </a:t>
            </a:r>
            <a:r>
              <a:rPr lang="nl-NL" noProof="0" dirty="0" err="1"/>
              <a:t>sunt</a:t>
            </a:r>
            <a:r>
              <a:rPr lang="nl-NL" noProof="0" dirty="0"/>
              <a:t> </a:t>
            </a:r>
            <a:r>
              <a:rPr lang="nl-NL" noProof="0" dirty="0" err="1"/>
              <a:t>eruptat</a:t>
            </a:r>
            <a:r>
              <a:rPr lang="nl-NL" noProof="0" dirty="0"/>
              <a:t> </a:t>
            </a:r>
            <a:r>
              <a:rPr lang="nl-NL" noProof="0" dirty="0" err="1"/>
              <a:t>volorep</a:t>
            </a:r>
            <a:r>
              <a:rPr lang="nl-NL" noProof="0" dirty="0"/>
              <a:t>. &lt;Max. 70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64100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 +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5578609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99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 (Vul Naam Achternaam </a:t>
            </a:r>
            <a:br>
              <a:rPr lang="nl-NL" noProof="0" dirty="0"/>
            </a:br>
            <a:r>
              <a:rPr lang="nl-NL" noProof="0" dirty="0"/>
              <a:t>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41" y="368301"/>
            <a:ext cx="5580197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50" y="6001941"/>
            <a:ext cx="5578609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050" y="6219109"/>
            <a:ext cx="5578609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272333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wit + afbeeldin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9307" y="512911"/>
            <a:ext cx="1866421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DD maand JJJJ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646" y="1196750"/>
            <a:ext cx="5583014" cy="4603578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99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 die de aandacht vraagt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645" y="6084056"/>
            <a:ext cx="5583014" cy="217169"/>
          </a:xfrm>
          <a:prstGeom prst="rect">
            <a:avLst/>
          </a:prstGeom>
        </p:spPr>
        <p:txBody>
          <a:bodyPr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462" y="6309175"/>
            <a:ext cx="5580197" cy="270592"/>
          </a:xfrm>
          <a:prstGeom prst="rect">
            <a:avLst/>
          </a:prstGeom>
        </p:spPr>
        <p:txBody>
          <a:bodyPr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5341" y="1196751"/>
            <a:ext cx="5561152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id="{E9603F35-3EF2-CA47-993A-7691CF422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9353" y="501835"/>
            <a:ext cx="6818378" cy="227101"/>
          </a:xfrm>
          <a:prstGeom prst="rect">
            <a:avLst/>
          </a:prstGeom>
        </p:spPr>
        <p:txBody>
          <a:bodyPr/>
          <a:lstStyle>
            <a:lvl1pPr marL="0" marR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solidFill>
                  <a:schemeClr val="tx2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975AE5-2821-1849-B1D4-B58A7B209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2" y="1"/>
            <a:ext cx="3197496" cy="12687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95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20" orient="horz" pos="754" userDrawn="1">
          <p15:clr>
            <a:srgbClr val="FBAE40"/>
          </p15:clr>
        </p15:guide>
        <p15:guide id="21" orient="horz" pos="211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83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9" r:id="rId2"/>
    <p:sldLayoutId id="2147483708" r:id="rId3"/>
    <p:sldLayoutId id="2147483714" r:id="rId4"/>
    <p:sldLayoutId id="2147483707" r:id="rId5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C30404-884A-7F4F-814F-8629470C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4 december 2020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B18FBA-C09A-7144-B958-6775C078C2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Duitsland in Europa 1918-1991</a:t>
            </a:r>
            <a:br>
              <a:rPr lang="nl-NL" dirty="0"/>
            </a:br>
            <a:r>
              <a:rPr lang="nl-NL" sz="3599" dirty="0"/>
              <a:t>Historische context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E0D7D77-8CF7-0048-AC71-9390472712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Jacco </a:t>
            </a:r>
            <a:r>
              <a:rPr lang="nl-NL" dirty="0" err="1"/>
              <a:t>Pekelder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F2BF64-960C-3644-9CA4-7A4395D08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Universitair Hoofddocent, Geschiedenis van de Internationale Betrekkingen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FB660AF-0A71-3647-B364-48D7E6C64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Nascholing Duitsland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B37EC2E-D9E2-4141-8C27-4E4F6E06E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9" y="1089230"/>
            <a:ext cx="1534500" cy="66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6519B64-A932-D648-AA42-01090060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43" y="1010441"/>
            <a:ext cx="3829886" cy="4880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jdelijke aanduiding voor 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C95BD763-3202-7449-9FBF-8E1067DD340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426" b="2426"/>
          <a:stretch>
            <a:fillRect/>
          </a:stretch>
        </p:blipFill>
        <p:spPr>
          <a:xfrm>
            <a:off x="6096000" y="2284486"/>
            <a:ext cx="2855890" cy="27174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AD9FCB3B-94C0-6848-89C1-B034E8773175}"/>
              </a:ext>
            </a:extLst>
          </p:cNvPr>
          <p:cNvSpPr/>
          <p:nvPr/>
        </p:nvSpPr>
        <p:spPr>
          <a:xfrm>
            <a:off x="5916660" y="6212913"/>
            <a:ext cx="5938878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800" dirty="0"/>
              <a:t>Cover van de cd-single </a:t>
            </a:r>
            <a:r>
              <a:rPr lang="nl-NL" sz="800" i="1" dirty="0"/>
              <a:t>Deutschland </a:t>
            </a:r>
            <a:r>
              <a:rPr lang="nl-NL" sz="800" dirty="0"/>
              <a:t>(2019) van de band Rammstein met de Duitse </a:t>
            </a:r>
            <a:r>
              <a:rPr lang="nl-NL" sz="800" dirty="0" err="1"/>
              <a:t>acrice</a:t>
            </a:r>
            <a:r>
              <a:rPr lang="nl-NL" sz="800" dirty="0"/>
              <a:t> Ruby </a:t>
            </a:r>
            <a:r>
              <a:rPr lang="nl-NL" sz="800" dirty="0" err="1"/>
              <a:t>Commey</a:t>
            </a:r>
            <a:r>
              <a:rPr lang="nl-NL" sz="800" dirty="0"/>
              <a:t> als </a:t>
            </a:r>
            <a:r>
              <a:rPr lang="nl-NL" sz="800" dirty="0" err="1"/>
              <a:t>Germania</a:t>
            </a:r>
            <a:r>
              <a:rPr lang="nl-NL" sz="800" dirty="0"/>
              <a:t>, https://en.wikipedia.org/wiki/Deutschland_(song) (fair </a:t>
            </a:r>
            <a:r>
              <a:rPr lang="nl-NL" sz="800" dirty="0" err="1"/>
              <a:t>use</a:t>
            </a:r>
            <a:r>
              <a:rPr lang="nl-NL" sz="800" dirty="0"/>
              <a:t>);  https://</a:t>
            </a:r>
            <a:r>
              <a:rPr lang="nl-NL" sz="800" dirty="0" err="1"/>
              <a:t>commons.wikimedia.org</a:t>
            </a:r>
            <a:r>
              <a:rPr lang="nl-NL" sz="800" dirty="0"/>
              <a:t>/wiki/File:Lorenz_Clasen_1860_-_Germania_auf_der_Wacht_am_Rhein.png.</a:t>
            </a:r>
          </a:p>
        </p:txBody>
      </p:sp>
    </p:spTree>
    <p:extLst>
      <p:ext uri="{BB962C8B-B14F-4D97-AF65-F5344CB8AC3E}">
        <p14:creationId xmlns:p14="http://schemas.microsoft.com/office/powerpoint/2010/main" val="905182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uitzonderlijke van het joodse slachtofferschap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r>
              <a:rPr lang="nl-NL" dirty="0"/>
              <a:t>“Tot de […] slachtoffers behoorden […] degenen die niet tot de </a:t>
            </a:r>
            <a:r>
              <a:rPr lang="nl-NL" i="1" dirty="0" err="1"/>
              <a:t>Volksgemeinschaft</a:t>
            </a:r>
            <a:r>
              <a:rPr lang="nl-NL" i="1" dirty="0"/>
              <a:t> </a:t>
            </a:r>
            <a:r>
              <a:rPr lang="nl-NL" dirty="0"/>
              <a:t>behoorden. […] In het bijzonder joden werden overal systematisch uitgesloten van het openbare leven en uiteindelijk getransporteerd naar vernietigingskampen.”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71E21E-E9A5-BA46-93D6-13A18BAB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47" y="579068"/>
            <a:ext cx="4296531" cy="299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72F0F5C-E664-954B-B3ED-512E8936E820}"/>
              </a:ext>
            </a:extLst>
          </p:cNvPr>
          <p:cNvSpPr/>
          <p:nvPr/>
        </p:nvSpPr>
        <p:spPr>
          <a:xfrm>
            <a:off x="3578226" y="5870801"/>
            <a:ext cx="7851895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https://commons.wikimedia.org/wiki/File:Bundesarchiv_B_145_Bild-P046284,_Berlin,_Reichspr%C3%A4sidentenwahl,_Werbung_%22Stahlhelm%22.jpg; https://</a:t>
            </a:r>
            <a:r>
              <a:rPr lang="nl-NL" sz="1200" dirty="0" err="1"/>
              <a:t>commons.wikimedia.org</a:t>
            </a:r>
            <a:r>
              <a:rPr lang="nl-NL" sz="1200" dirty="0"/>
              <a:t>/wiki/File:Bundesarchiv_Bild_102-14468,_Berlin,_NS-Boykott_gegen_j%C3%BCdische_Gesch%C3%A4fte.jpg.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F8E02E8-9501-5C46-AB6B-8B5DA353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641" y="3160015"/>
            <a:ext cx="4114934" cy="2710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09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3EE33-9F4A-1542-935B-97482C353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742727" indent="-742727">
              <a:buFont typeface="+mj-lt"/>
              <a:buAutoNum type="arabicPeriod"/>
            </a:pPr>
            <a:r>
              <a:rPr lang="nl-NL" dirty="0"/>
              <a:t>De Republiek van Weimar en het Derde Rijk en hun verwevenheid met modernisering en crisis in Europa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CC76791F-0745-D54C-9A7A-1367742546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1" t="-4851" r="-29" b="-4849"/>
          <a:stretch/>
        </p:blipFill>
        <p:spPr>
          <a:xfrm>
            <a:off x="6275341" y="369098"/>
            <a:ext cx="5580197" cy="6119806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6CEC143-15FC-6F4B-B5F7-CC00B581E4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https://</a:t>
            </a:r>
            <a:r>
              <a:rPr lang="nl-NL" dirty="0" err="1"/>
              <a:t>commons.wikimedia.org</a:t>
            </a:r>
            <a:r>
              <a:rPr lang="nl-NL" dirty="0"/>
              <a:t>/wiki/File:Logo_Reichsbanner_2013.jpg</a:t>
            </a:r>
          </a:p>
        </p:txBody>
      </p:sp>
    </p:spTree>
    <p:extLst>
      <p:ext uri="{BB962C8B-B14F-4D97-AF65-F5344CB8AC3E}">
        <p14:creationId xmlns:p14="http://schemas.microsoft.com/office/powerpoint/2010/main" val="348061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B9A8C-F53A-8948-9EA9-834FAAD4C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590" y="1197556"/>
            <a:ext cx="10443910" cy="1253291"/>
          </a:xfrm>
        </p:spPr>
        <p:txBody>
          <a:bodyPr/>
          <a:lstStyle/>
          <a:p>
            <a:pPr marL="457063" indent="-457063">
              <a:buFont typeface="+mj-lt"/>
              <a:buAutoNum type="arabicPeriod"/>
            </a:pPr>
            <a:r>
              <a:rPr lang="nl-NL" dirty="0"/>
              <a:t>Wat leidde tot de opkomst van het nationaalsocialisme en welke gevolgen had dit voor Duitsland en Europa (1918-’45)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4ABB83-31EB-C444-A7FE-BC833242A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590" y="2450847"/>
            <a:ext cx="10443910" cy="3829940"/>
          </a:xfrm>
        </p:spPr>
        <p:txBody>
          <a:bodyPr/>
          <a:lstStyle/>
          <a:p>
            <a:r>
              <a:rPr lang="nl-NL" dirty="0"/>
              <a:t>Kenmerkende aspecten:</a:t>
            </a:r>
          </a:p>
          <a:p>
            <a:pPr marL="457063" indent="-457063">
              <a:buFont typeface="+mj-lt"/>
              <a:buAutoNum type="arabicPeriod" startAt="37"/>
            </a:pPr>
            <a:r>
              <a:rPr lang="nl-NL" dirty="0"/>
              <a:t>De rol van moderne propaganda- en communicatiemiddelen en vormen van massaorganisatie </a:t>
            </a:r>
          </a:p>
          <a:p>
            <a:pPr marL="457063" indent="-457063">
              <a:buFont typeface="+mj-lt"/>
              <a:buAutoNum type="arabicPeriod" startAt="37"/>
            </a:pPr>
            <a:r>
              <a:rPr lang="nl-NL" dirty="0"/>
              <a:t>Het in praktijk brengen van de totalitaire ideologieën communisme en fascisme/nationaalsocialisme </a:t>
            </a:r>
          </a:p>
          <a:p>
            <a:pPr marL="457063" indent="-457063">
              <a:buFont typeface="+mj-lt"/>
              <a:buAutoNum type="arabicPeriod" startAt="37"/>
            </a:pPr>
            <a:r>
              <a:rPr lang="nl-NL" dirty="0"/>
              <a:t>De crisis van het wereldkapitalisme </a:t>
            </a:r>
          </a:p>
          <a:p>
            <a:pPr marL="457063" indent="-457063">
              <a:buFont typeface="+mj-lt"/>
              <a:buAutoNum type="arabicPeriod" startAt="37"/>
            </a:pPr>
            <a:r>
              <a:rPr lang="nl-NL" dirty="0"/>
              <a:t>Het voeren van twee wereldoorlogen </a:t>
            </a:r>
          </a:p>
          <a:p>
            <a:pPr marL="457063" indent="-457063">
              <a:buFont typeface="+mj-lt"/>
              <a:buAutoNum type="arabicPeriod" startAt="37"/>
            </a:pPr>
            <a:r>
              <a:rPr lang="nl-NL" dirty="0"/>
              <a:t>Racisme en discriminatie die leidden tot genocide, in het bijzonder op de joden </a:t>
            </a:r>
          </a:p>
          <a:p>
            <a:pPr marL="457063" indent="-457063">
              <a:buFont typeface="+mj-lt"/>
              <a:buAutoNum type="arabicPeriod" startAt="37"/>
            </a:pPr>
            <a:r>
              <a:rPr lang="nl-NL" dirty="0"/>
              <a:t>De Duitse bezetting van Nederland</a:t>
            </a:r>
          </a:p>
        </p:txBody>
      </p:sp>
    </p:spTree>
    <p:extLst>
      <p:ext uri="{BB962C8B-B14F-4D97-AF65-F5344CB8AC3E}">
        <p14:creationId xmlns:p14="http://schemas.microsoft.com/office/powerpoint/2010/main" val="396383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persoon, buiten, gelijkmatig, kleding&#10;&#10;Automatisch gegenereerde beschrijving">
            <a:extLst>
              <a:ext uri="{FF2B5EF4-FFF2-40B4-BE49-F238E27FC236}">
                <a16:creationId xmlns:a16="http://schemas.microsoft.com/office/drawing/2014/main" id="{17F04872-80BE-ED47-B85D-B9AD3BFD9E9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149" r="-37"/>
          <a:stretch/>
        </p:blipFill>
        <p:spPr>
          <a:xfrm>
            <a:off x="8200328" y="369098"/>
            <a:ext cx="3655209" cy="522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Republiek zonder democraten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endParaRPr lang="nl-NL" dirty="0"/>
          </a:p>
          <a:p>
            <a:r>
              <a:rPr lang="nl-NL" dirty="0"/>
              <a:t>“Door tegenstand van de conservatieve elite en extremistische groepen van links en rechts was die democratie vanaf het begin wankel […] door de dolkstootlegende [,] de nederlaag in de Eerste Wereldoorlog en het opgelegde Verdrag van Versailles uit 1919.”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68A16C-DA1C-E642-AB70-E00022B35506}"/>
              </a:ext>
            </a:extLst>
          </p:cNvPr>
          <p:cNvSpPr txBox="1">
            <a:spLocks/>
          </p:cNvSpPr>
          <p:nvPr/>
        </p:nvSpPr>
        <p:spPr>
          <a:xfrm>
            <a:off x="4300980" y="5596671"/>
            <a:ext cx="7559293" cy="1094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https://commons.wikimedia.org/wiki/File:1924_(D)_Archives_1924_00_00_Deutschnationalen_Reichstag_1924_Wahlplakat_der_Deutsch-Nationalen_Deutschnationalen_Volkspartei_DNVP_Berlin_Dolchsto%C3%9Fl%C3%BCge_Dolchsto%C3%9Flegende_gegen_SPD_Low_res.jpg; re. https://</a:t>
            </a:r>
            <a:r>
              <a:rPr lang="nl-NL" sz="1200" dirty="0" err="1"/>
              <a:t>commons.wikimedia.org</a:t>
            </a:r>
            <a:r>
              <a:rPr lang="nl-NL" sz="1200" dirty="0"/>
              <a:t>/wiki/File:Bundesarchiv_Bild_146-1970-073-47,_Paul_v._Hindenburg,_Erich_Ludendorff.jpg</a:t>
            </a:r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8F44DA31-BD62-164A-A04B-66291214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980" y="369097"/>
            <a:ext cx="3440679" cy="522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98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persoon, kleding, foto, person&#10;&#10;Automatisch gegenereerde beschrijving">
            <a:extLst>
              <a:ext uri="{FF2B5EF4-FFF2-40B4-BE49-F238E27FC236}">
                <a16:creationId xmlns:a16="http://schemas.microsoft.com/office/drawing/2014/main" id="{3EF56E60-E34B-1F44-A3BC-02536B7C07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288" r="1" b="412"/>
          <a:stretch/>
        </p:blipFill>
        <p:spPr>
          <a:xfrm>
            <a:off x="7477260" y="530945"/>
            <a:ext cx="4376691" cy="434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Twee </a:t>
            </a:r>
            <a:r>
              <a:rPr lang="nl-NL" dirty="0" err="1"/>
              <a:t>Duitslanden</a:t>
            </a:r>
            <a:r>
              <a:rPr lang="nl-NL" dirty="0"/>
              <a:t>-these: SPD, </a:t>
            </a:r>
            <a:r>
              <a:rPr lang="nl-NL" dirty="0" err="1"/>
              <a:t>Stresemann</a:t>
            </a:r>
            <a:r>
              <a:rPr lang="nl-NL" dirty="0"/>
              <a:t> als ’t ‘goede’ Duitsland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“De Duitse economie had te lijden van de hoge herstelbetalingen en het verlies van grondstofrijke gebieden. Zij bloeide pas weer op dankzij het </a:t>
            </a:r>
            <a:r>
              <a:rPr lang="nl-NL" dirty="0" err="1"/>
              <a:t>Dawesplan</a:t>
            </a:r>
            <a:r>
              <a:rPr lang="nl-NL" dirty="0"/>
              <a:t> en de verzoeningspolitiek met Frankrijk.”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5FDFA1AA-C5D4-7240-BCE0-207FA2B7A8DF}"/>
              </a:ext>
            </a:extLst>
          </p:cNvPr>
          <p:cNvSpPr txBox="1">
            <a:spLocks/>
          </p:cNvSpPr>
          <p:nvPr/>
        </p:nvSpPr>
        <p:spPr>
          <a:xfrm>
            <a:off x="4294657" y="5810209"/>
            <a:ext cx="7559293" cy="678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Bundesarchiv</a:t>
            </a:r>
            <a:r>
              <a:rPr lang="nl-NL" sz="1200" dirty="0"/>
              <a:t>, </a:t>
            </a:r>
            <a:r>
              <a:rPr lang="nl-NL" sz="1200" dirty="0" err="1"/>
              <a:t>Bild</a:t>
            </a:r>
            <a:r>
              <a:rPr lang="nl-NL" sz="1200" dirty="0"/>
              <a:t> 102-00015 / CC-BY-SA 3.0, CC BY-SA 3.0 de, https://commons.wikimedia.org/w/index.php?curid=5478595; https://commons.wikimedia.org/wiki/File:Aristide_Briand_and_Gustav_Stresemann.jpg; </a:t>
            </a:r>
          </a:p>
        </p:txBody>
      </p:sp>
      <p:pic>
        <p:nvPicPr>
          <p:cNvPr id="11" name="Afbeelding 10" descr="Afbeelding met persoon, person, binnen, tafel&#10;&#10;Automatisch gegenereerde beschrijving">
            <a:extLst>
              <a:ext uri="{FF2B5EF4-FFF2-40B4-BE49-F238E27FC236}">
                <a16:creationId xmlns:a16="http://schemas.microsoft.com/office/drawing/2014/main" id="{1239048E-D96D-5347-942D-31033E93C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150" y="530945"/>
            <a:ext cx="2943997" cy="434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67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7C24BC-A770-0A4F-8137-B97A374F93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Boekcovers (fair </a:t>
            </a:r>
            <a:r>
              <a:rPr lang="nl-NL" dirty="0" err="1"/>
              <a:t>use</a:t>
            </a:r>
            <a:r>
              <a:rPr lang="nl-NL" dirty="0"/>
              <a:t>).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91575D2-6078-734E-A320-2C8BD8D74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3" y="325091"/>
            <a:ext cx="3537327" cy="541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1D8D26E-AA95-BD47-980C-1D3E19EB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330" y="336536"/>
            <a:ext cx="3462012" cy="542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1CE685-8AD1-3D46-A4D7-3C93047ED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823" y="335176"/>
            <a:ext cx="3325957" cy="543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32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kaart van de Republiek van Weimar en het Derde Rijk tussen 1919 en 1937&#10;&#10;Automatisch gegenereerde beschrijving">
            <a:extLst>
              <a:ext uri="{FF2B5EF4-FFF2-40B4-BE49-F238E27FC236}">
                <a16:creationId xmlns:a16="http://schemas.microsoft.com/office/drawing/2014/main" id="{D12E309F-46E3-2443-BF1C-8AA638FC20E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24182" t="-26" r="-26" b="-26"/>
          <a:stretch/>
        </p:blipFill>
        <p:spPr>
          <a:xfrm>
            <a:off x="4296245" y="369098"/>
            <a:ext cx="7559293" cy="6119806"/>
          </a:xfr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F5D2E24F-0F6D-43B0-A120-E91F415AE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051" y="372271"/>
            <a:ext cx="3634429" cy="1079719"/>
          </a:xfrm>
        </p:spPr>
        <p:txBody>
          <a:bodyPr/>
          <a:lstStyle/>
          <a:p>
            <a:r>
              <a:rPr lang="en-US" dirty="0" err="1"/>
              <a:t>Duitsland</a:t>
            </a:r>
            <a:r>
              <a:rPr lang="en-US" dirty="0"/>
              <a:t> in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 van 1937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C951CB5-2FE1-1745-A226-5A3592EAC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426" y="1664668"/>
            <a:ext cx="3635053" cy="4824237"/>
          </a:xfrm>
        </p:spPr>
        <p:txBody>
          <a:bodyPr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l-NL" dirty="0"/>
              <a:t>1918-1934: Federale structuur met </a:t>
            </a:r>
            <a:r>
              <a:rPr lang="nl-NL" i="1" dirty="0" err="1"/>
              <a:t>Länder</a:t>
            </a:r>
            <a:r>
              <a:rPr lang="nl-NL" dirty="0"/>
              <a:t> (deelstaten)</a:t>
            </a:r>
          </a:p>
          <a:p>
            <a:pPr>
              <a:spcAft>
                <a:spcPts val="600"/>
              </a:spcAft>
            </a:pPr>
            <a:r>
              <a:rPr lang="nl-NL" dirty="0"/>
              <a:t>1934: Gelijkschakeling van de </a:t>
            </a:r>
            <a:r>
              <a:rPr lang="nl-NL" dirty="0" err="1"/>
              <a:t>Länder</a:t>
            </a:r>
            <a:endParaRPr lang="nl-NL" dirty="0"/>
          </a:p>
          <a:p>
            <a:pPr>
              <a:spcAft>
                <a:spcPts val="600"/>
              </a:spcAft>
            </a:pPr>
            <a:r>
              <a:rPr lang="nl-NL" dirty="0"/>
              <a:t>1935: Saargebied terug in Duits bezit</a:t>
            </a:r>
          </a:p>
          <a:p>
            <a:pPr>
              <a:spcAft>
                <a:spcPts val="600"/>
              </a:spcAft>
            </a:pPr>
            <a:r>
              <a:rPr lang="nl-NL" dirty="0"/>
              <a:t>1936: Rijnland geremilitariseerd</a:t>
            </a:r>
          </a:p>
          <a:p>
            <a:pPr>
              <a:spcAft>
                <a:spcPts val="600"/>
              </a:spcAft>
            </a:pPr>
            <a:endParaRPr lang="nl-NL" sz="1200" dirty="0"/>
          </a:p>
          <a:p>
            <a:pPr>
              <a:spcAft>
                <a:spcPts val="600"/>
              </a:spcAft>
            </a:pPr>
            <a:endParaRPr lang="nl-NL" sz="1200" dirty="0"/>
          </a:p>
          <a:p>
            <a:pPr>
              <a:spcAft>
                <a:spcPts val="600"/>
              </a:spcAft>
            </a:pPr>
            <a:endParaRPr lang="nl-NL" sz="1200" dirty="0"/>
          </a:p>
          <a:p>
            <a:pPr>
              <a:spcAft>
                <a:spcPts val="600"/>
              </a:spcAft>
            </a:pPr>
            <a:endParaRPr lang="nl-NL" sz="1200" dirty="0"/>
          </a:p>
          <a:p>
            <a:pPr>
              <a:spcAft>
                <a:spcPts val="600"/>
              </a:spcAft>
            </a:pPr>
            <a:r>
              <a:rPr lang="nl-NL" sz="1200" dirty="0"/>
              <a:t>https://</a:t>
            </a:r>
            <a:r>
              <a:rPr lang="nl-NL" sz="1200" dirty="0" err="1"/>
              <a:t>commons.wikimedia.org</a:t>
            </a:r>
            <a:r>
              <a:rPr lang="nl-NL" sz="1200" dirty="0"/>
              <a:t>/wiki/File:Deutsches_Reich_2.png</a:t>
            </a:r>
          </a:p>
        </p:txBody>
      </p:sp>
    </p:spTree>
    <p:extLst>
      <p:ext uri="{BB962C8B-B14F-4D97-AF65-F5344CB8AC3E}">
        <p14:creationId xmlns:p14="http://schemas.microsoft.com/office/powerpoint/2010/main" val="324544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Modernisering, massapolitiek en </a:t>
            </a:r>
            <a:r>
              <a:rPr lang="nl-NL" i="1" dirty="0" err="1"/>
              <a:t>Volksgemeinschaft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“Door grootscheepse propaganda en paramilitair vertoon groeide deze ultrarechtse en antisemitische partij [=de NSDAP] uit tot een massaorganisatie.”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64486C-D292-E841-B64A-865BBA093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964" y="372272"/>
            <a:ext cx="3634428" cy="502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28FB7D0-FBAB-7343-85BF-A691377C9984}"/>
              </a:ext>
            </a:extLst>
          </p:cNvPr>
          <p:cNvSpPr/>
          <p:nvPr/>
        </p:nvSpPr>
        <p:spPr>
          <a:xfrm>
            <a:off x="4306633" y="6103631"/>
            <a:ext cx="7421649" cy="73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https://picryl.com/media/studenten-seid-propagandisten-des-fuhrers-hoch-u-fachschulen-bekennen-sich; Public Domain,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=70005681</a:t>
            </a:r>
          </a:p>
          <a:p>
            <a:endParaRPr lang="nl-NL" sz="1799" dirty="0"/>
          </a:p>
        </p:txBody>
      </p:sp>
      <p:pic>
        <p:nvPicPr>
          <p:cNvPr id="9" name="Afbeelding 8" descr="Afbeelding met tekst, buiten, foto, person&#10;&#10;Automatisch gegenereerde beschrijving">
            <a:extLst>
              <a:ext uri="{FF2B5EF4-FFF2-40B4-BE49-F238E27FC236}">
                <a16:creationId xmlns:a16="http://schemas.microsoft.com/office/drawing/2014/main" id="{4A6B495F-B739-BA44-8EA6-4F5891102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521" y="372272"/>
            <a:ext cx="3300071" cy="500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76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gelijkmatig, foto, groep&#10;&#10;Automatisch gegenereerde beschrijving">
            <a:extLst>
              <a:ext uri="{FF2B5EF4-FFF2-40B4-BE49-F238E27FC236}">
                <a16:creationId xmlns:a16="http://schemas.microsoft.com/office/drawing/2014/main" id="{23D72798-54E9-204A-B642-55358236A56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23709" r="7321"/>
          <a:stretch/>
        </p:blipFill>
        <p:spPr>
          <a:xfrm>
            <a:off x="7521060" y="507602"/>
            <a:ext cx="3434167" cy="344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Samengaan van oud- en nieuwrechts, van Pruisendom en Hitler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endParaRPr lang="nl-NL" dirty="0"/>
          </a:p>
          <a:p>
            <a:r>
              <a:rPr lang="nl-NL" dirty="0"/>
              <a:t>“Hitler beloofde dat hij alleen het land zou leiden naar welvaart en nationale eenheid […]. Nadat zijn partij bij verkiezingen de grootste was geworden werd hij in 1933 benoemd tot rijkskanselier. Met de machtigingswet […] kwam de Republiek van Weimar ten einde.”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6EF050F-2BC6-1843-9A81-FA3EA834D20B}"/>
              </a:ext>
            </a:extLst>
          </p:cNvPr>
          <p:cNvSpPr/>
          <p:nvPr/>
        </p:nvSpPr>
        <p:spPr>
          <a:xfrm>
            <a:off x="3888767" y="5459469"/>
            <a:ext cx="5349810" cy="101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Boekcover (fair </a:t>
            </a:r>
            <a:r>
              <a:rPr lang="nl-NL" sz="1200" dirty="0" err="1"/>
              <a:t>use</a:t>
            </a:r>
            <a:r>
              <a:rPr lang="nl-NL" sz="1200" dirty="0"/>
              <a:t>); https://commons.wikimedia.org/wiki/File:Bundesarchiv_Bild_102-14437,_Tag_von_Potsdam,_Adolf_Hitler,_Kronprinz_Wilhelm.jpg; Advertentie voor tv-serie Babylon Berlin van </a:t>
            </a:r>
            <a:r>
              <a:rPr lang="nl-NL" sz="1200" dirty="0" err="1"/>
              <a:t>Sky</a:t>
            </a:r>
            <a:r>
              <a:rPr lang="nl-NL" sz="1200" dirty="0"/>
              <a:t> en ARD, https://en.wikipedia.org/wiki/File:Babylon_Berlin.png (fair </a:t>
            </a:r>
            <a:r>
              <a:rPr lang="nl-NL" sz="1200" dirty="0" err="1"/>
              <a:t>use</a:t>
            </a:r>
            <a:r>
              <a:rPr lang="nl-NL" sz="1200" dirty="0"/>
              <a:t>).</a:t>
            </a:r>
          </a:p>
        </p:txBody>
      </p:sp>
      <p:pic>
        <p:nvPicPr>
          <p:cNvPr id="9" name="Afbeelding 8" descr="Afbeelding met gebouw, buiten, persoon, person&#10;&#10;Automatisch gegenereerde beschrijving">
            <a:extLst>
              <a:ext uri="{FF2B5EF4-FFF2-40B4-BE49-F238E27FC236}">
                <a16:creationId xmlns:a16="http://schemas.microsoft.com/office/drawing/2014/main" id="{3C102DCA-7207-444D-A693-3B0D1685B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480" y="496597"/>
            <a:ext cx="3431076" cy="345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9FE6198-A67A-1F49-A9E8-57B64476D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788" y="3429000"/>
            <a:ext cx="2145067" cy="310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706587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eit Utrecht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_powerpoint_sjabloon_NL_2019 fonts embedded" id="{56C58FB5-5930-0D41-9FE8-3EB126454648}" vid="{9757F8EC-D7E9-E749-9F31-489C8771D0E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Breedbeeld</PresentationFormat>
  <Paragraphs>67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8" baseType="lpstr">
      <vt:lpstr>Arial</vt:lpstr>
      <vt:lpstr>Calibri</vt:lpstr>
      <vt:lpstr>Merriweather Light</vt:lpstr>
      <vt:lpstr>Merriweather Regular</vt:lpstr>
      <vt:lpstr>Open Sans</vt:lpstr>
      <vt:lpstr>Open Sans Light</vt:lpstr>
      <vt:lpstr>Verdana</vt:lpstr>
      <vt:lpstr>Universiteit Utrecht</vt:lpstr>
      <vt:lpstr>Duitsland in Europa 1918-1991 Historische context</vt:lpstr>
      <vt:lpstr>De Republiek van Weimar en het Derde Rijk en hun verwevenheid met modernisering en crisis in Europa</vt:lpstr>
      <vt:lpstr>Wat leidde tot de opkomst van het nationaalsocialisme en welke gevolgen had dit voor Duitsland en Europa (1918-’45)</vt:lpstr>
      <vt:lpstr>Republiek zonder democraten</vt:lpstr>
      <vt:lpstr>Twee Duitslanden-these: SPD, Stresemann als ’t ‘goede’ Duitsland</vt:lpstr>
      <vt:lpstr>PowerPoint-presentatie</vt:lpstr>
      <vt:lpstr>Duitsland in zijn grenzen van 1937</vt:lpstr>
      <vt:lpstr>Modernisering, massapolitiek en Volksgemeinschaft</vt:lpstr>
      <vt:lpstr>Samengaan van oud- en nieuwrechts, van Pruisendom en Hitler</vt:lpstr>
      <vt:lpstr>Het uitzonderlijke van het joodse slachtofferschap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Reessink, N.R.A. (Niels)</dc:creator>
  <cp:lastModifiedBy>Reessink, N.R.A. (Niels)</cp:lastModifiedBy>
  <cp:revision>2</cp:revision>
  <dcterms:created xsi:type="dcterms:W3CDTF">2020-12-07T17:46:18Z</dcterms:created>
  <dcterms:modified xsi:type="dcterms:W3CDTF">2020-12-07T17:49:11Z</dcterms:modified>
</cp:coreProperties>
</file>