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E3D6-A9D7-4D26-BDAA-740AE046BFDD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4F77E-6E4B-46F6-B1F8-335C6E6E4A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74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6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3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0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0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6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7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463" y="5948301"/>
            <a:ext cx="11519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8599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6244" y="368301"/>
            <a:ext cx="755929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363442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25" y="1664209"/>
            <a:ext cx="3635053" cy="4825493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</p:spTree>
    <p:extLst>
      <p:ext uri="{BB962C8B-B14F-4D97-AF65-F5344CB8AC3E}">
        <p14:creationId xmlns:p14="http://schemas.microsoft.com/office/powerpoint/2010/main" val="210283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4100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099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41" y="368301"/>
            <a:ext cx="5580197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050" y="6001941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050" y="6219109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272333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9" r:id="rId2"/>
    <p:sldLayoutId id="2147483708" r:id="rId3"/>
    <p:sldLayoutId id="2147483714" r:id="rId4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3EE33-9F4A-1542-935B-97482C353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42727" indent="-742727">
              <a:buFont typeface="+mj-lt"/>
              <a:buAutoNum type="arabicPeriod" startAt="2"/>
            </a:pPr>
            <a:r>
              <a:rPr lang="nl-NL" dirty="0"/>
              <a:t>De Koude Oorlog en de integratie van Bondsrepubliek en DDR in beide blokken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69BAD16-A2AA-444D-87EE-CA0E202E61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2752" r="22752"/>
          <a:stretch>
            <a:fillRect/>
          </a:stretch>
        </p:blipFill>
        <p:spPr/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CEC143-15FC-6F4B-B5F7-CC00B581E4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051" y="6218383"/>
            <a:ext cx="5578609" cy="472513"/>
          </a:xfrm>
        </p:spPr>
        <p:txBody>
          <a:bodyPr/>
          <a:lstStyle/>
          <a:p>
            <a:r>
              <a:rPr lang="nl-NL" dirty="0"/>
              <a:t>https://</a:t>
            </a:r>
            <a:r>
              <a:rPr lang="nl-NL" dirty="0" err="1"/>
              <a:t>commons.wikimedia.org</a:t>
            </a:r>
            <a:r>
              <a:rPr lang="nl-NL" dirty="0"/>
              <a:t>/wiki/</a:t>
            </a:r>
            <a:r>
              <a:rPr lang="nl-NL" dirty="0" err="1"/>
              <a:t>File:German_Olympic_flag</a:t>
            </a:r>
            <a:r>
              <a:rPr lang="nl-NL" dirty="0"/>
              <a:t>_(1959-1968).</a:t>
            </a:r>
            <a:r>
              <a:rPr lang="nl-NL" dirty="0" err="1"/>
              <a:t>svg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727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B9A8C-F53A-8948-9EA9-834FAAD4C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90" y="1197556"/>
            <a:ext cx="10443910" cy="1253291"/>
          </a:xfrm>
        </p:spPr>
        <p:txBody>
          <a:bodyPr/>
          <a:lstStyle/>
          <a:p>
            <a:pPr marL="457063" indent="-457063">
              <a:buFont typeface="+mj-lt"/>
              <a:buAutoNum type="arabicPeriod" startAt="2"/>
            </a:pPr>
            <a:r>
              <a:rPr lang="nl-NL" dirty="0"/>
              <a:t>Hoezeer beïnvloedde het ontstaan en het verloop van de Koude Oorlog de geschiedenis van Duitsland na de Tweede Wereldoorlog (1945-1961)?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ABB83-31EB-C444-A7FE-BC833242A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590" y="2450847"/>
            <a:ext cx="10443910" cy="3829940"/>
          </a:xfrm>
        </p:spPr>
        <p:txBody>
          <a:bodyPr/>
          <a:lstStyle/>
          <a:p>
            <a:r>
              <a:rPr lang="nl-NL" dirty="0"/>
              <a:t>Kenmerkende aspecten:</a:t>
            </a:r>
          </a:p>
          <a:p>
            <a:pPr marL="457063" indent="-457063">
              <a:buFont typeface="+mj-lt"/>
              <a:buAutoNum type="arabicPeriod" startAt="37"/>
            </a:pPr>
            <a:r>
              <a:rPr lang="nl-NL" dirty="0"/>
              <a:t>De rol van moderne propaganda- en communicatiemiddelen en vormen van massaorganisatie </a:t>
            </a:r>
          </a:p>
          <a:p>
            <a:pPr marL="457063" indent="-457063">
              <a:buFont typeface="+mj-lt"/>
              <a:buAutoNum type="arabicPeriod" startAt="37"/>
            </a:pPr>
            <a:r>
              <a:rPr lang="nl-NL" dirty="0"/>
              <a:t>Het in praktijk brengen van de totalitaire ideologieën communisme en fascisme/nationaalsocialisme </a:t>
            </a:r>
          </a:p>
          <a:p>
            <a:pPr marL="457063" indent="-457063">
              <a:buFont typeface="+mj-lt"/>
              <a:buAutoNum type="arabicPeriod" startAt="45"/>
            </a:pPr>
            <a:r>
              <a:rPr lang="nl-NL" dirty="0"/>
              <a:t>De verdeling van de wereld in twee ideologische blokken in de greep van een wapenwedloop en de daaruit voortvloeiende dreiging van een atoomoorlog</a:t>
            </a:r>
          </a:p>
          <a:p>
            <a:pPr marL="457063" indent="-457063">
              <a:buFont typeface="+mj-lt"/>
              <a:buAutoNum type="arabicPeriod" startAt="47"/>
            </a:pPr>
            <a:r>
              <a:rPr lang="nl-NL" dirty="0"/>
              <a:t>De eenwording van Europa</a:t>
            </a:r>
          </a:p>
          <a:p>
            <a:pPr marL="457063" indent="-457063">
              <a:buFont typeface="+mj-lt"/>
              <a:buAutoNum type="arabicPeriod" startAt="47"/>
            </a:pPr>
            <a:r>
              <a:rPr lang="nl-NL" dirty="0"/>
              <a:t>De toenemende westerse welvaart die vanaf de jaren zestig van de 20</a:t>
            </a:r>
            <a:r>
              <a:rPr lang="nl-NL" baseline="30000" dirty="0"/>
              <a:t>e</a:t>
            </a:r>
            <a:r>
              <a:rPr lang="nl-NL" dirty="0"/>
              <a:t> eeuw aanleiding gaf tot ingrijpende sociaal-culturele veranderingsprocessen</a:t>
            </a:r>
          </a:p>
        </p:txBody>
      </p:sp>
    </p:spTree>
    <p:extLst>
      <p:ext uri="{BB962C8B-B14F-4D97-AF65-F5344CB8AC3E}">
        <p14:creationId xmlns:p14="http://schemas.microsoft.com/office/powerpoint/2010/main" val="286559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7484BC61-BE01-3D4D-A725-1049FF4A71E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2246" b="2246"/>
          <a:stretch>
            <a:fillRect/>
          </a:stretch>
        </p:blipFill>
        <p:spPr>
          <a:xfrm>
            <a:off x="4816642" y="369098"/>
            <a:ext cx="7038896" cy="569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5337148-5291-9340-9340-490AFDE7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Stunde</a:t>
            </a:r>
            <a:r>
              <a:rPr lang="nl-NL" dirty="0"/>
              <a:t> </a:t>
            </a:r>
            <a:r>
              <a:rPr lang="nl-NL" dirty="0" err="1"/>
              <a:t>null</a:t>
            </a:r>
            <a:r>
              <a:rPr lang="nl-NL" dirty="0"/>
              <a:t>? Mythe en realiteit van een nieuw begin voor Duitsland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EF620-2580-B141-B25F-2B8D60AAC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Uit de Historische context:</a:t>
            </a:r>
          </a:p>
          <a:p>
            <a:endParaRPr lang="nl-NL" dirty="0"/>
          </a:p>
          <a:p>
            <a:r>
              <a:rPr lang="nl-NL" dirty="0"/>
              <a:t>“Duitsland, dat zich in mei 1945 onvoorwaardelijk overgaf […] was sociaal, economisch, politiek en moreel ontwricht […]. Volgens afspraak verdeelden de geallieerden Duitsland in vier bezettingszones, waarin zij elk begonnen met denazificatie.”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DC81CB2-9CC3-7943-81D5-0F70F3BE2022}"/>
              </a:ext>
            </a:extLst>
          </p:cNvPr>
          <p:cNvSpPr/>
          <p:nvPr/>
        </p:nvSpPr>
        <p:spPr>
          <a:xfrm>
            <a:off x="4800049" y="6211976"/>
            <a:ext cx="6094413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https://</a:t>
            </a:r>
            <a:r>
              <a:rPr lang="nl-NL" sz="1200" dirty="0" err="1"/>
              <a:t>commons.wikimedia.org</a:t>
            </a:r>
            <a:r>
              <a:rPr lang="nl-NL" sz="1200" dirty="0"/>
              <a:t>/wiki/File:Map-Germany-1945.svg</a:t>
            </a:r>
          </a:p>
        </p:txBody>
      </p:sp>
    </p:spTree>
    <p:extLst>
      <p:ext uri="{BB962C8B-B14F-4D97-AF65-F5344CB8AC3E}">
        <p14:creationId xmlns:p14="http://schemas.microsoft.com/office/powerpoint/2010/main" val="184276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337148-5291-9340-9340-490AFDE7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Berlijn hoofdstad van de Koude Oorlog: van Blokkade tot Muur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EF620-2580-B141-B25F-2B8D60AAC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Uit de Historische context:</a:t>
            </a:r>
          </a:p>
          <a:p>
            <a:r>
              <a:rPr lang="nl-NL" dirty="0"/>
              <a:t>“Tijdens de Blokkade van Berlijn in 1948 wisten de Amerikanen West-Berlijn door een luchtbrug te behouden. […] Op zoek naar politieke en economische vrijheden vluchtten DDR-burgers naar het Westen, hetgeen met de bouw van de Berlijnse muur in 1961 stopte.”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DF1A0B4-6A5D-1046-A6A2-376215D4741E}"/>
              </a:ext>
            </a:extLst>
          </p:cNvPr>
          <p:cNvSpPr/>
          <p:nvPr/>
        </p:nvSpPr>
        <p:spPr>
          <a:xfrm>
            <a:off x="3972479" y="6208802"/>
            <a:ext cx="6094413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https://www.airforcemuseum.co.nz/blog/the-berlin-airlift-seventy-years-on/; https://</a:t>
            </a:r>
            <a:r>
              <a:rPr lang="nl-NL" sz="1200" dirty="0" err="1"/>
              <a:t>commons.wikimedia.org</a:t>
            </a:r>
            <a:r>
              <a:rPr lang="nl-NL" sz="1200" dirty="0"/>
              <a:t>/wiki/File:Berlin_Wall_death_strip,_1977.jpg. </a:t>
            </a:r>
          </a:p>
        </p:txBody>
      </p:sp>
      <p:pic>
        <p:nvPicPr>
          <p:cNvPr id="7" name="Afbeelding 6" descr="Afbeelding met buiten, hek, gebouw, gras&#10;&#10;Automatisch gegenereerde beschrijving">
            <a:extLst>
              <a:ext uri="{FF2B5EF4-FFF2-40B4-BE49-F238E27FC236}">
                <a16:creationId xmlns:a16="http://schemas.microsoft.com/office/drawing/2014/main" id="{63057FBA-2E1B-0B4F-AB0B-08E1B114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708" y="2744940"/>
            <a:ext cx="4648867" cy="346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1948 Christmas card from RAF Fassberg, Germany. The cover illustrates the air bridge from Fassberg to Berlin. From the collection of the Air Force Museum of New Zealand.">
            <a:extLst>
              <a:ext uri="{FF2B5EF4-FFF2-40B4-BE49-F238E27FC236}">
                <a16:creationId xmlns:a16="http://schemas.microsoft.com/office/drawing/2014/main" id="{3C42E213-9432-BF43-948A-C267C4095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4437" r="6288" b="5900"/>
          <a:stretch/>
        </p:blipFill>
        <p:spPr bwMode="auto">
          <a:xfrm>
            <a:off x="4169133" y="748843"/>
            <a:ext cx="4050390" cy="291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6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gebouw, buiten, persoon, groot&#10;&#10;Automatisch gegenereerde beschrijving">
            <a:extLst>
              <a:ext uri="{FF2B5EF4-FFF2-40B4-BE49-F238E27FC236}">
                <a16:creationId xmlns:a16="http://schemas.microsoft.com/office/drawing/2014/main" id="{6E7AF8CC-E32B-8148-99F8-163D7831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937" y="1864756"/>
            <a:ext cx="4585957" cy="385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5337148-5291-9340-9340-490AFDE7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Amerika als Europese mogendheid: promotor van samenwerking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EF620-2580-B141-B25F-2B8D60AAC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Uit de Historische context:</a:t>
            </a:r>
          </a:p>
          <a:p>
            <a:r>
              <a:rPr lang="nl-NL" dirty="0"/>
              <a:t>“Door verschil in opvatting over de opbouw van naoorlogs Europa en het bewaren van vrede rezen er spanningen [.] Met de Trumandoctrine, het Marshallplan en het stimuleren van Europese eenwording wilden de Verenigde Staten een dam opwerpen tegen communistische expansie.”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4A7E4AD-5144-294C-83D7-54E966C8C23D}"/>
              </a:ext>
            </a:extLst>
          </p:cNvPr>
          <p:cNvSpPr/>
          <p:nvPr/>
        </p:nvSpPr>
        <p:spPr>
          <a:xfrm>
            <a:off x="4516994" y="5842742"/>
            <a:ext cx="7200900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https://commons.wikimedia.org/wiki/File:Aankomst_Winston_Churchill_op_vliegveld_Valkenburg_voor_bezoek_Europcongres_in_D,_Bestanddeelnr_136-1225.jpg; https://</a:t>
            </a:r>
            <a:r>
              <a:rPr lang="nl-NL" sz="1200" dirty="0" err="1"/>
              <a:t>commons.wikimedia.org</a:t>
            </a:r>
            <a:r>
              <a:rPr lang="nl-NL" sz="1200" dirty="0"/>
              <a:t>/wiki/File:Congres_van_Europa_in_de_Ridderzaal._Overzicht,_Bestanddeelnr_934-6838.jpg</a:t>
            </a:r>
          </a:p>
        </p:txBody>
      </p:sp>
      <p:pic>
        <p:nvPicPr>
          <p:cNvPr id="7" name="Afbeelding 6" descr="Afbeelding met buiten, persoon, gebouw, staand&#10;&#10;Automatisch gegenereerde beschrijving">
            <a:extLst>
              <a:ext uri="{FF2B5EF4-FFF2-40B4-BE49-F238E27FC236}">
                <a16:creationId xmlns:a16="http://schemas.microsoft.com/office/drawing/2014/main" id="{653AAB8C-D3EA-764B-BE7A-C10C29C42C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7" t="2435" r="5020" b="1461"/>
          <a:stretch/>
        </p:blipFill>
        <p:spPr>
          <a:xfrm>
            <a:off x="4516993" y="554930"/>
            <a:ext cx="3253384" cy="450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02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337148-5291-9340-9340-490AFDE7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i="1" dirty="0" err="1"/>
              <a:t>Westintegration</a:t>
            </a:r>
            <a:r>
              <a:rPr lang="nl-NL" dirty="0"/>
              <a:t>, </a:t>
            </a:r>
            <a:r>
              <a:rPr lang="nl-NL" i="1" dirty="0" err="1"/>
              <a:t>Wirtschaftswunder</a:t>
            </a:r>
            <a:r>
              <a:rPr lang="nl-NL" dirty="0"/>
              <a:t> en </a:t>
            </a:r>
            <a:r>
              <a:rPr lang="nl-NL" i="1" dirty="0" err="1"/>
              <a:t>Wir</a:t>
            </a:r>
            <a:r>
              <a:rPr lang="nl-NL" i="1" dirty="0"/>
              <a:t> </a:t>
            </a:r>
            <a:r>
              <a:rPr lang="nl-NL" i="1" dirty="0" err="1"/>
              <a:t>sind</a:t>
            </a:r>
            <a:r>
              <a:rPr lang="nl-NL" i="1" dirty="0"/>
              <a:t> wieder </a:t>
            </a:r>
            <a:r>
              <a:rPr lang="nl-NL" i="1" dirty="0" err="1"/>
              <a:t>wer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EF620-2580-B141-B25F-2B8D60AAC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Uit de Historische context:</a:t>
            </a:r>
          </a:p>
          <a:p>
            <a:r>
              <a:rPr lang="nl-NL" dirty="0"/>
              <a:t>“Door het beleid van </a:t>
            </a:r>
            <a:r>
              <a:rPr lang="nl-NL" dirty="0" err="1"/>
              <a:t>Adenauer</a:t>
            </a:r>
            <a:r>
              <a:rPr lang="nl-NL" dirty="0"/>
              <a:t> […] ontwikkelde West-Duitsland zich in de jaren 1950 tot een stabiele democratie. [Hij] erkende de DDR niet […]. Mede door de nadruk te leggen op stabiliteit […] verschoof […] de kritische confrontatie met het naziverleden snel naar de achtergrond.”</a:t>
            </a:r>
          </a:p>
        </p:txBody>
      </p:sp>
      <p:pic>
        <p:nvPicPr>
          <p:cNvPr id="3074" name="Picture 2" descr="De laatste lichting, Malte Herwig |">
            <a:extLst>
              <a:ext uri="{FF2B5EF4-FFF2-40B4-BE49-F238E27FC236}">
                <a16:creationId xmlns:a16="http://schemas.microsoft.com/office/drawing/2014/main" id="{5A1C1C66-A43A-A542-B2AE-4479639E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525" y="618991"/>
            <a:ext cx="3530503" cy="562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boek, person, persoon&#10;&#10;Automatisch gegenereerde beschrijving">
            <a:extLst>
              <a:ext uri="{FF2B5EF4-FFF2-40B4-BE49-F238E27FC236}">
                <a16:creationId xmlns:a16="http://schemas.microsoft.com/office/drawing/2014/main" id="{4DC5353C-A836-F947-8869-5067BCBC6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257" y="618992"/>
            <a:ext cx="3068540" cy="435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BD5AFBE-9D9D-7A4D-8275-15641138B30D}"/>
              </a:ext>
            </a:extLst>
          </p:cNvPr>
          <p:cNvSpPr/>
          <p:nvPr/>
        </p:nvSpPr>
        <p:spPr>
          <a:xfrm>
            <a:off x="3972479" y="6108111"/>
            <a:ext cx="4352047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https://commons.wikimedia.org/wiki/File:CDU_Wahlkampfplakat_-_kaspl001.JPG; boekcover (fair </a:t>
            </a:r>
            <a:r>
              <a:rPr lang="nl-NL" sz="1200" dirty="0" err="1"/>
              <a:t>use</a:t>
            </a:r>
            <a:r>
              <a:rPr lang="nl-NL" sz="1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746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337148-5291-9340-9340-490AFDE7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Sovjet-Duitsland met antifascistisch zelfbeeld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EF620-2580-B141-B25F-2B8D60AAC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Uit de Historische context:</a:t>
            </a:r>
          </a:p>
          <a:p>
            <a:r>
              <a:rPr lang="nl-NL" dirty="0"/>
              <a:t>“De DDR profileerde zich als ideologische erfgenaam van het communistische verzet tegen de nazi’s. […] Onder </a:t>
            </a:r>
            <a:r>
              <a:rPr lang="nl-NL" dirty="0" err="1"/>
              <a:t>Ulbricht</a:t>
            </a:r>
            <a:r>
              <a:rPr lang="nl-NL" dirty="0"/>
              <a:t> werd de DDR […] een totalitaire dictatuur naar voorbeeld van de Sovjet-Unie. Vooral na de mislukte opstand in 1953 stond haar bevolking onder strenge controle van de </a:t>
            </a:r>
            <a:r>
              <a:rPr lang="nl-NL" i="1" dirty="0" err="1"/>
              <a:t>Staatssicherheitsdienst</a:t>
            </a:r>
            <a:r>
              <a:rPr lang="nl-NL" dirty="0"/>
              <a:t>.”</a:t>
            </a:r>
          </a:p>
        </p:txBody>
      </p:sp>
      <p:pic>
        <p:nvPicPr>
          <p:cNvPr id="6" name="Afbeelding 5" descr="Afbeelding met buiten, gebouw, weg, voorzijde&#10;&#10;Automatisch gegenereerde beschrijving">
            <a:extLst>
              <a:ext uri="{FF2B5EF4-FFF2-40B4-BE49-F238E27FC236}">
                <a16:creationId xmlns:a16="http://schemas.microsoft.com/office/drawing/2014/main" id="{D0F8197E-99D2-F74C-B338-F13A34DB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75" y="372271"/>
            <a:ext cx="3596051" cy="5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A63230D-C7DB-914B-851A-EF023E470C00}"/>
              </a:ext>
            </a:extLst>
          </p:cNvPr>
          <p:cNvSpPr/>
          <p:nvPr/>
        </p:nvSpPr>
        <p:spPr>
          <a:xfrm>
            <a:off x="4297974" y="5979024"/>
            <a:ext cx="7556600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https://commons.wikimedia.org/wiki/File:Buchenwald,_Denkmal_v._Prof.Cremers_002.JPG; </a:t>
            </a:r>
            <a:r>
              <a:rPr lang="nl-NL" sz="1200" dirty="0" err="1"/>
              <a:t>By</a:t>
            </a:r>
            <a:r>
              <a:rPr lang="nl-NL" sz="1200" dirty="0"/>
              <a:t> </a:t>
            </a:r>
            <a:r>
              <a:rPr lang="nl-NL" sz="1200" dirty="0" err="1"/>
              <a:t>CMSgt</a:t>
            </a:r>
            <a:r>
              <a:rPr lang="nl-NL" sz="1200" dirty="0"/>
              <a:t>. Don Sutherland - http://</a:t>
            </a:r>
            <a:r>
              <a:rPr lang="nl-NL" sz="1200" dirty="0" err="1"/>
              <a:t>www.defenseimagery.mil</a:t>
            </a:r>
            <a:r>
              <a:rPr lang="nl-NL" sz="1200" dirty="0"/>
              <a:t>; VIRIN: DF-ST-89-04331, Public Domain, https://</a:t>
            </a:r>
            <a:r>
              <a:rPr lang="nl-NL" sz="1200" dirty="0" err="1"/>
              <a:t>commons.wikimedia.org</a:t>
            </a:r>
            <a:r>
              <a:rPr lang="nl-NL" sz="1200" dirty="0"/>
              <a:t>/w/</a:t>
            </a:r>
            <a:r>
              <a:rPr lang="nl-NL" sz="1200" dirty="0" err="1"/>
              <a:t>index.php?curid</a:t>
            </a:r>
            <a:r>
              <a:rPr lang="nl-NL" sz="1200" dirty="0"/>
              <a:t>=10027897.</a:t>
            </a:r>
          </a:p>
        </p:txBody>
      </p:sp>
      <p:pic>
        <p:nvPicPr>
          <p:cNvPr id="9" name="Afbeelding 8" descr="Afbeelding met gebouw, buiten, persoon, straat&#10;&#10;Automatisch gegenereerde beschrijving">
            <a:extLst>
              <a:ext uri="{FF2B5EF4-FFF2-40B4-BE49-F238E27FC236}">
                <a16:creationId xmlns:a16="http://schemas.microsoft.com/office/drawing/2014/main" id="{7F78C6AD-C196-E64A-8127-B9AC62284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62" r="20401"/>
          <a:stretch/>
        </p:blipFill>
        <p:spPr>
          <a:xfrm>
            <a:off x="8088949" y="2085493"/>
            <a:ext cx="3765625" cy="368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77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7C24BC-A770-0A4F-8137-B97A374F93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Boekcovers (fair </a:t>
            </a:r>
            <a:r>
              <a:rPr lang="nl-NL" dirty="0" err="1"/>
              <a:t>use</a:t>
            </a:r>
            <a:r>
              <a:rPr lang="nl-NL" dirty="0"/>
              <a:t>).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4CD509C-3BEF-994D-BFA3-69FD1B3A2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80" y="572244"/>
            <a:ext cx="3275362" cy="518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EE359F-B541-5246-9885-7BE1611BD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32" y="572244"/>
            <a:ext cx="3347442" cy="518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65374B4-0821-7448-B696-BD5574B1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61" y="572244"/>
            <a:ext cx="3380152" cy="518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76015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sjabloon_NL_2019 fonts embedded" id="{56C58FB5-5930-0D41-9FE8-3EB126454648}" vid="{9757F8EC-D7E9-E749-9F31-489C8771D0E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Breedbeeld</PresentationFormat>
  <Paragraphs>39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Merriweather Light</vt:lpstr>
      <vt:lpstr>Merriweather Regular</vt:lpstr>
      <vt:lpstr>Open Sans</vt:lpstr>
      <vt:lpstr>Open Sans Light</vt:lpstr>
      <vt:lpstr>Verdana</vt:lpstr>
      <vt:lpstr>Universiteit Utrecht</vt:lpstr>
      <vt:lpstr>De Koude Oorlog en de integratie van Bondsrepubliek en DDR in beide blokken</vt:lpstr>
      <vt:lpstr>Hoezeer beïnvloedde het ontstaan en het verloop van de Koude Oorlog de geschiedenis van Duitsland na de Tweede Wereldoorlog (1945-1961)?</vt:lpstr>
      <vt:lpstr>Stunde null? Mythe en realiteit van een nieuw begin voor Duitsland</vt:lpstr>
      <vt:lpstr>Berlijn hoofdstad van de Koude Oorlog: van Blokkade tot Muur</vt:lpstr>
      <vt:lpstr>Amerika als Europese mogendheid: promotor van samenwerking</vt:lpstr>
      <vt:lpstr>Westintegration, Wirtschaftswunder en Wir sind wieder wer</vt:lpstr>
      <vt:lpstr>Sovjet-Duitsland met antifascistisch zelfbeeld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Reessink, N.R.A. (Niels)</dc:creator>
  <cp:lastModifiedBy>Reessink, N.R.A. (Niels)</cp:lastModifiedBy>
  <cp:revision>3</cp:revision>
  <dcterms:created xsi:type="dcterms:W3CDTF">2020-12-07T17:47:09Z</dcterms:created>
  <dcterms:modified xsi:type="dcterms:W3CDTF">2020-12-07T17:49:54Z</dcterms:modified>
</cp:coreProperties>
</file>