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4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37F82-7192-4808-9DC4-924024C82DA6}" type="datetimeFigureOut">
              <a:rPr lang="nl-NL" smtClean="0"/>
              <a:t>7-12-2020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98B89-B73B-468E-990C-0EDE06C91D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13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91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7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33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69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56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806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279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2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94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142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9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2" y="1"/>
            <a:ext cx="3197496" cy="1268759"/>
          </a:xfrm>
          <a:prstGeom prst="rect">
            <a:avLst/>
          </a:prstGeom>
          <a:ln>
            <a:noFill/>
          </a:ln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3DDE77D-D71F-704C-A2D4-463407928C14}"/>
              </a:ext>
            </a:extLst>
          </p:cNvPr>
          <p:cNvSpPr txBox="1"/>
          <p:nvPr/>
        </p:nvSpPr>
        <p:spPr>
          <a:xfrm>
            <a:off x="4314210" y="5861671"/>
            <a:ext cx="3528665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Universiteit Utrecht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3AA642-5FC3-A649-8D82-91CB9D7210E1}"/>
              </a:ext>
            </a:extLst>
          </p:cNvPr>
          <p:cNvSpPr/>
          <p:nvPr/>
        </p:nvSpPr>
        <p:spPr>
          <a:xfrm>
            <a:off x="2317148" y="3267706"/>
            <a:ext cx="7522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informatie in deze presentatie is met zorg samengesteld, </a:t>
            </a:r>
            <a:b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maar er kunnen geen rechten ontleend worden aan de inhoud.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F262F07-769F-7344-8831-7C11624C7EB8}"/>
              </a:ext>
            </a:extLst>
          </p:cNvPr>
          <p:cNvSpPr/>
          <p:nvPr userDrawn="1"/>
        </p:nvSpPr>
        <p:spPr>
          <a:xfrm>
            <a:off x="10302605" y="521644"/>
            <a:ext cx="1552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200" b="0" i="0" u="none" kern="1200" cap="all" baseline="0" noProof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87726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7" pos="6198" userDrawn="1">
          <p15:clr>
            <a:srgbClr val="FBAE40"/>
          </p15:clr>
        </p15:guide>
        <p15:guide id="8" pos="6288" userDrawn="1">
          <p15:clr>
            <a:srgbClr val="FBAE40"/>
          </p15:clr>
        </p15:guide>
        <p15:guide id="10" pos="3863" userDrawn="1">
          <p15:clr>
            <a:srgbClr val="FBAE40"/>
          </p15:clr>
        </p15:guide>
        <p15:guide id="11" pos="3772" userDrawn="1">
          <p15:clr>
            <a:srgbClr val="FBAE40"/>
          </p15:clr>
        </p15:guide>
        <p15:guide id="12" pos="2661" userDrawn="1">
          <p15:clr>
            <a:srgbClr val="FBAE40"/>
          </p15:clr>
        </p15:guide>
        <p15:guide id="13" pos="2570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346" userDrawn="1">
          <p15:clr>
            <a:srgbClr val="FBAE40"/>
          </p15:clr>
        </p15:guide>
        <p15:guide id="16" orient="horz" pos="754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22" pos="5133" userDrawn="1">
          <p15:clr>
            <a:srgbClr val="FBAE40"/>
          </p15:clr>
        </p15:guide>
        <p15:guide id="23" pos="5042" userDrawn="1">
          <p15:clr>
            <a:srgbClr val="FBAE40"/>
          </p15:clr>
        </p15:guide>
        <p15:guide id="24" orient="horz" pos="377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rmvullende afbeelding + bijschri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463" y="368300"/>
            <a:ext cx="11519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463" y="5948301"/>
            <a:ext cx="11519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&lt;Max. 40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68599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links,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6244" y="368301"/>
            <a:ext cx="7559293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3634429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425" y="1664209"/>
            <a:ext cx="3635053" cy="4825493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et. </a:t>
            </a:r>
            <a:br>
              <a:rPr lang="nl-NL" noProof="0" dirty="0"/>
            </a:br>
            <a:r>
              <a:rPr lang="nl-NL" noProof="0" dirty="0"/>
              <a:t>&lt;Max. 40 woorden &gt; </a:t>
            </a:r>
          </a:p>
        </p:txBody>
      </p:sp>
    </p:spTree>
    <p:extLst>
      <p:ext uri="{BB962C8B-B14F-4D97-AF65-F5344CB8AC3E}">
        <p14:creationId xmlns:p14="http://schemas.microsoft.com/office/powerpoint/2010/main" val="21028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een teks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199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 des </a:t>
            </a:r>
            <a:r>
              <a:rPr lang="nl-NL" noProof="0" dirty="0" err="1"/>
              <a:t>earcit</a:t>
            </a:r>
            <a:r>
              <a:rPr lang="nl-NL" noProof="0" dirty="0"/>
              <a:t>, </a:t>
            </a:r>
            <a:r>
              <a:rPr lang="nl-NL" noProof="0" dirty="0" err="1"/>
              <a:t>ium</a:t>
            </a:r>
            <a:r>
              <a:rPr lang="nl-NL" noProof="0" dirty="0"/>
              <a:t> ad </a:t>
            </a:r>
            <a:r>
              <a:rPr lang="nl-NL" noProof="0" dirty="0" err="1"/>
              <a:t>quam</a:t>
            </a:r>
            <a:r>
              <a:rPr lang="nl-NL" noProof="0" dirty="0"/>
              <a:t> </a:t>
            </a:r>
            <a:r>
              <a:rPr lang="nl-NL" noProof="0" dirty="0" err="1"/>
              <a:t>faccupt</a:t>
            </a:r>
            <a:r>
              <a:rPr lang="nl-NL" noProof="0" dirty="0"/>
              <a:t> </a:t>
            </a:r>
            <a:r>
              <a:rPr lang="nl-NL" noProof="0" dirty="0" err="1"/>
              <a:t>atiature</a:t>
            </a:r>
            <a:r>
              <a:rPr lang="nl-NL" noProof="0" dirty="0"/>
              <a:t>, </a:t>
            </a:r>
            <a:r>
              <a:rPr lang="nl-NL" noProof="0" dirty="0" err="1"/>
              <a:t>qui</a:t>
            </a:r>
            <a:r>
              <a:rPr lang="nl-NL" noProof="0" dirty="0"/>
              <a:t> </a:t>
            </a:r>
            <a:r>
              <a:rPr lang="nl-NL" noProof="0" dirty="0" err="1"/>
              <a:t>officipis</a:t>
            </a:r>
            <a:r>
              <a:rPr lang="nl-NL" noProof="0" dirty="0"/>
              <a:t> </a:t>
            </a:r>
            <a:r>
              <a:rPr lang="nl-NL" noProof="0" dirty="0" err="1"/>
              <a:t>dolupta</a:t>
            </a:r>
            <a:r>
              <a:rPr lang="nl-NL" noProof="0" dirty="0"/>
              <a:t> </a:t>
            </a:r>
            <a:r>
              <a:rPr lang="nl-NL" noProof="0" dirty="0" err="1"/>
              <a:t>spereium</a:t>
            </a:r>
            <a:r>
              <a:rPr lang="nl-NL" noProof="0" dirty="0"/>
              <a:t> </a:t>
            </a:r>
            <a:r>
              <a:rPr lang="nl-NL" noProof="0" dirty="0" err="1"/>
              <a:t>quias</a:t>
            </a:r>
            <a:r>
              <a:rPr lang="nl-NL" noProof="0" dirty="0"/>
              <a:t> </a:t>
            </a:r>
            <a:r>
              <a:rPr lang="nl-NL" noProof="0" dirty="0" err="1"/>
              <a:t>sum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min </a:t>
            </a:r>
            <a:r>
              <a:rPr lang="nl-NL" noProof="0" dirty="0" err="1"/>
              <a:t>prae</a:t>
            </a:r>
            <a:r>
              <a:rPr lang="nl-NL" noProof="0" dirty="0"/>
              <a:t> nam </a:t>
            </a:r>
            <a:r>
              <a:rPr lang="nl-NL" noProof="0" dirty="0" err="1"/>
              <a:t>aut</a:t>
            </a:r>
            <a:r>
              <a:rPr lang="nl-NL" noProof="0" dirty="0"/>
              <a:t> que </a:t>
            </a:r>
            <a:r>
              <a:rPr lang="nl-NL" noProof="0" dirty="0" err="1"/>
              <a:t>nobitatur</a:t>
            </a:r>
            <a:r>
              <a:rPr lang="nl-NL" noProof="0" dirty="0"/>
              <a:t>, </a:t>
            </a:r>
            <a:r>
              <a:rPr lang="nl-NL" noProof="0" dirty="0" err="1"/>
              <a:t>cus</a:t>
            </a:r>
            <a:r>
              <a:rPr lang="nl-NL" noProof="0" dirty="0"/>
              <a:t> </a:t>
            </a:r>
            <a:r>
              <a:rPr lang="nl-NL" noProof="0" dirty="0" err="1"/>
              <a:t>eario</a:t>
            </a:r>
            <a:r>
              <a:rPr lang="nl-NL" noProof="0" dirty="0"/>
              <a:t> </a:t>
            </a:r>
            <a:r>
              <a:rPr lang="nl-NL" noProof="0" dirty="0" err="1"/>
              <a:t>omnihic</a:t>
            </a:r>
            <a:r>
              <a:rPr lang="nl-NL" noProof="0" dirty="0"/>
              <a:t> </a:t>
            </a:r>
            <a:r>
              <a:rPr lang="nl-NL" noProof="0" dirty="0" err="1"/>
              <a:t>aeruptur</a:t>
            </a:r>
            <a:r>
              <a:rPr lang="nl-NL" noProof="0" dirty="0"/>
              <a:t>, </a:t>
            </a:r>
            <a:r>
              <a:rPr lang="nl-NL" noProof="0" dirty="0" err="1"/>
              <a:t>sunt</a:t>
            </a:r>
            <a:r>
              <a:rPr lang="nl-NL" noProof="0" dirty="0"/>
              <a:t> </a:t>
            </a:r>
            <a:r>
              <a:rPr lang="nl-NL" noProof="0" dirty="0" err="1"/>
              <a:t>eruptat</a:t>
            </a:r>
            <a:r>
              <a:rPr lang="nl-NL" noProof="0" dirty="0"/>
              <a:t> </a:t>
            </a:r>
            <a:r>
              <a:rPr lang="nl-NL" noProof="0" dirty="0" err="1"/>
              <a:t>volorep</a:t>
            </a:r>
            <a:r>
              <a:rPr lang="nl-NL" noProof="0" dirty="0"/>
              <a:t>. &lt;Max. 70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64100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 +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050" y="371475"/>
            <a:ext cx="5578609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099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 (Vul Naam Achternaam </a:t>
            </a:r>
            <a:br>
              <a:rPr lang="nl-NL" noProof="0" dirty="0"/>
            </a:br>
            <a:r>
              <a:rPr lang="nl-NL" noProof="0" dirty="0"/>
              <a:t>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41" y="368301"/>
            <a:ext cx="5580197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050" y="6001941"/>
            <a:ext cx="5578609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050" y="6219109"/>
            <a:ext cx="5578609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272333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212" userDrawn="1">
          <p15:clr>
            <a:srgbClr val="FBAE40"/>
          </p15:clr>
        </p15:guide>
        <p15:guide id="3" pos="7468" userDrawn="1">
          <p15:clr>
            <a:srgbClr val="FBAE40"/>
          </p15:clr>
        </p15:guide>
        <p15:guide id="4" orient="horz" pos="436" userDrawn="1">
          <p15:clr>
            <a:srgbClr val="FBAE40"/>
          </p15:clr>
        </p15:guide>
        <p15:guide id="5" orient="horz" pos="4088" userDrawn="1">
          <p15:clr>
            <a:srgbClr val="FBAE40"/>
          </p15:clr>
        </p15:guide>
        <p15:guide id="6" pos="5178" userDrawn="1">
          <p15:clr>
            <a:srgbClr val="FBAE40"/>
          </p15:clr>
        </p15:guide>
        <p15:guide id="7" pos="6220" userDrawn="1">
          <p15:clr>
            <a:srgbClr val="FBAE40"/>
          </p15:clr>
        </p15:guide>
        <p15:guide id="8" pos="6424" userDrawn="1">
          <p15:clr>
            <a:srgbClr val="FBAE40"/>
          </p15:clr>
        </p15:guide>
        <p15:guide id="9" pos="4974" userDrawn="1">
          <p15:clr>
            <a:srgbClr val="FBAE40"/>
          </p15:clr>
        </p15:guide>
        <p15:guide id="10" pos="3953" userDrawn="1">
          <p15:clr>
            <a:srgbClr val="FBAE40"/>
          </p15:clr>
        </p15:guide>
        <p15:guide id="11" pos="3727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2502" userDrawn="1">
          <p15:clr>
            <a:srgbClr val="FBAE40"/>
          </p15:clr>
        </p15:guide>
        <p15:guide id="14" pos="1460" userDrawn="1">
          <p15:clr>
            <a:srgbClr val="FBAE40"/>
          </p15:clr>
        </p15:guide>
        <p15:guide id="15" pos="1256" userDrawn="1">
          <p15:clr>
            <a:srgbClr val="FBAE40"/>
          </p15:clr>
        </p15:guide>
        <p15:guide id="17" orient="horz" pos="2115" userDrawn="1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83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2" r:id="rId2"/>
    <p:sldLayoutId id="2147483709" r:id="rId3"/>
    <p:sldLayoutId id="2147483708" r:id="rId4"/>
    <p:sldLayoutId id="2147483714" r:id="rId5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Xa0opVMGlT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hyperlink" Target="https://www.youtube.com/watch?v=DTBnOoBEJP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watch?v=9tj54f-B-9E" TargetMode="Externa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jstor.org/stable/pdf/48581351.pdf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3EE33-9F4A-1542-935B-97482C353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742727" indent="-742727">
              <a:buFont typeface="+mj-lt"/>
              <a:buAutoNum type="arabicPeriod" startAt="3"/>
            </a:pPr>
            <a:r>
              <a:rPr lang="nl-NL" dirty="0"/>
              <a:t>Via Europese integratie, internationale ontspanning en democratisering naar eenwording van Duitsland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6CEC143-15FC-6F4B-B5F7-CC00B581E4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https://</a:t>
            </a:r>
            <a:r>
              <a:rPr lang="nl-NL" dirty="0" err="1"/>
              <a:t>commons.wikimedia.org</a:t>
            </a:r>
            <a:r>
              <a:rPr lang="nl-NL" dirty="0"/>
              <a:t>/wiki/File:Reichtagbau001.jpg</a:t>
            </a:r>
          </a:p>
        </p:txBody>
      </p:sp>
      <p:pic>
        <p:nvPicPr>
          <p:cNvPr id="11" name="Tijdelijke aanduiding voor afbeelding 10" descr="Afbeelding met buiten, vrachtwagen, gebouw, weg&#10;&#10;Automatisch gegenereerde beschrijving">
            <a:extLst>
              <a:ext uri="{FF2B5EF4-FFF2-40B4-BE49-F238E27FC236}">
                <a16:creationId xmlns:a16="http://schemas.microsoft.com/office/drawing/2014/main" id="{8B71772C-9779-CF48-957D-4B0825397F0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22877" t="2295" r="18722" b="1862"/>
          <a:stretch/>
        </p:blipFill>
        <p:spPr>
          <a:xfrm>
            <a:off x="6275341" y="369098"/>
            <a:ext cx="5580197" cy="6119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92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683D94C-ECCA-E84F-AA53-7BAB264B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38" y="617261"/>
            <a:ext cx="2657793" cy="376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68CFC07-ED48-8540-95DD-41DA98F1A6D7}"/>
              </a:ext>
            </a:extLst>
          </p:cNvPr>
          <p:cNvSpPr/>
          <p:nvPr/>
        </p:nvSpPr>
        <p:spPr>
          <a:xfrm>
            <a:off x="597178" y="4486871"/>
            <a:ext cx="3017917" cy="175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99" dirty="0"/>
              <a:t>Tentoonstelling op school? Bestel gratis de A1-posters van de ook Engelstalige expositie op: https://</a:t>
            </a:r>
            <a:r>
              <a:rPr lang="nl-NL" sz="1799" dirty="0" err="1"/>
              <a:t>www.umbruch-ost.de</a:t>
            </a:r>
            <a:r>
              <a:rPr lang="nl-NL" sz="1799" dirty="0"/>
              <a:t>/</a:t>
            </a:r>
            <a:r>
              <a:rPr lang="nl-NL" sz="1799" dirty="0" err="1"/>
              <a:t>uebersetzungen.html</a:t>
            </a:r>
            <a:endParaRPr lang="nl-NL" sz="1799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A1672D-C01B-2448-AFC3-3870F762F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854" y="617261"/>
            <a:ext cx="3234349" cy="510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F785778E-0343-554D-AEF7-773CBF965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800" y="617260"/>
            <a:ext cx="3395064" cy="5119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EE01DB13-EE62-3E4E-808E-31F5F3B01723}"/>
              </a:ext>
            </a:extLst>
          </p:cNvPr>
          <p:cNvSpPr txBox="1">
            <a:spLocks/>
          </p:cNvSpPr>
          <p:nvPr/>
        </p:nvSpPr>
        <p:spPr>
          <a:xfrm>
            <a:off x="4473854" y="5970111"/>
            <a:ext cx="7534045" cy="541258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kern="1200" baseline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1200"/>
              <a:t>Boekcovers (fair use).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348489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8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B9A8C-F53A-8948-9EA9-834FAAD4C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590" y="1197556"/>
            <a:ext cx="10443910" cy="1253291"/>
          </a:xfrm>
        </p:spPr>
        <p:txBody>
          <a:bodyPr/>
          <a:lstStyle/>
          <a:p>
            <a:pPr marL="457063" indent="-457063">
              <a:buFont typeface="+mj-lt"/>
              <a:buAutoNum type="arabicPeriod" startAt="3"/>
            </a:pPr>
            <a:r>
              <a:rPr lang="nl-NL" dirty="0"/>
              <a:t>Wat verklaart de hereniging van de beide </a:t>
            </a:r>
            <a:r>
              <a:rPr lang="nl-NL" dirty="0" err="1"/>
              <a:t>Duitslanden</a:t>
            </a:r>
            <a:r>
              <a:rPr lang="nl-NL" dirty="0"/>
              <a:t> en hun succesvolle integratie in Europa (1961-1991)?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4ABB83-31EB-C444-A7FE-BC833242A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590" y="2450847"/>
            <a:ext cx="10443910" cy="3829940"/>
          </a:xfrm>
        </p:spPr>
        <p:txBody>
          <a:bodyPr/>
          <a:lstStyle/>
          <a:p>
            <a:r>
              <a:rPr lang="nl-NL" dirty="0"/>
              <a:t>Kenmerkende aspecten:</a:t>
            </a:r>
          </a:p>
          <a:p>
            <a:pPr marL="457063" indent="-457063">
              <a:buFont typeface="+mj-lt"/>
              <a:buAutoNum type="arabicPeriod" startAt="45"/>
            </a:pPr>
            <a:r>
              <a:rPr lang="nl-NL" dirty="0"/>
              <a:t>De verdeling van de wereld in twee ideologische blokken in de greep van een wapenwedloop en de daaruit voortvloeiende dreiging van een atoomoorlog</a:t>
            </a:r>
          </a:p>
          <a:p>
            <a:pPr marL="457063" indent="-457063">
              <a:buFont typeface="+mj-lt"/>
              <a:buAutoNum type="arabicPeriod" startAt="47"/>
            </a:pPr>
            <a:r>
              <a:rPr lang="nl-NL" dirty="0"/>
              <a:t>De eenwording van Europa</a:t>
            </a:r>
          </a:p>
          <a:p>
            <a:pPr marL="457063" indent="-457063">
              <a:buFont typeface="+mj-lt"/>
              <a:buAutoNum type="arabicPeriod" startAt="47"/>
            </a:pPr>
            <a:r>
              <a:rPr lang="nl-NL" dirty="0"/>
              <a:t>De toenemende westerse welvaart die vanaf de jaren zestig van de 20</a:t>
            </a:r>
            <a:r>
              <a:rPr lang="nl-NL" baseline="30000" dirty="0"/>
              <a:t>e</a:t>
            </a:r>
            <a:r>
              <a:rPr lang="nl-NL" dirty="0"/>
              <a:t> eeuw aanleiding gaf tot ingrijpende sociaal-culturele veranderingsprocessen</a:t>
            </a:r>
          </a:p>
        </p:txBody>
      </p:sp>
    </p:spTree>
    <p:extLst>
      <p:ext uri="{BB962C8B-B14F-4D97-AF65-F5344CB8AC3E}">
        <p14:creationId xmlns:p14="http://schemas.microsoft.com/office/powerpoint/2010/main" val="369626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i="1" dirty="0"/>
              <a:t>Wandel </a:t>
            </a:r>
            <a:r>
              <a:rPr lang="nl-NL" i="1" dirty="0" err="1"/>
              <a:t>durch</a:t>
            </a:r>
            <a:r>
              <a:rPr lang="nl-NL" i="1" dirty="0"/>
              <a:t> </a:t>
            </a:r>
            <a:r>
              <a:rPr lang="nl-NL" i="1" dirty="0" err="1"/>
              <a:t>Annäherung</a:t>
            </a:r>
            <a:r>
              <a:rPr lang="nl-NL" dirty="0"/>
              <a:t>: Kennedy, Brandt … en Egon </a:t>
            </a:r>
            <a:r>
              <a:rPr lang="nl-NL" dirty="0" err="1"/>
              <a:t>Bahr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r>
              <a:rPr lang="nl-NL" dirty="0"/>
              <a:t>“Tijdens deze detente probeerde Brandt met zijn </a:t>
            </a:r>
            <a:r>
              <a:rPr lang="nl-NL" i="1" dirty="0" err="1"/>
              <a:t>Ostpolitik</a:t>
            </a:r>
            <a:r>
              <a:rPr lang="nl-NL" i="1" dirty="0"/>
              <a:t> </a:t>
            </a:r>
            <a:r>
              <a:rPr lang="nl-NL" dirty="0"/>
              <a:t>de relatie met de DDR en andere Oost-Europese landen te verbeteren. In 1972 erkenden de BRD en de DDR elkaar als gelijkwaardige staten in de internationale politiek. Toch hield de[BRD] vast aan [de] Duitse eenheid.”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64D8C8E-0EF0-4B4C-9F39-5BE5A83913AD}"/>
              </a:ext>
            </a:extLst>
          </p:cNvPr>
          <p:cNvSpPr/>
          <p:nvPr/>
        </p:nvSpPr>
        <p:spPr>
          <a:xfrm>
            <a:off x="4364567" y="6006341"/>
            <a:ext cx="7313112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Bundesarchiv</a:t>
            </a:r>
            <a:r>
              <a:rPr lang="nl-NL" sz="1200" dirty="0"/>
              <a:t>, B 145 Bild-F030521-0007 / </a:t>
            </a:r>
            <a:r>
              <a:rPr lang="nl-NL" sz="1200" dirty="0" err="1"/>
              <a:t>Reineke</a:t>
            </a:r>
            <a:r>
              <a:rPr lang="nl-NL" sz="1200" dirty="0"/>
              <a:t> / CC-BY-SA 3.0, CC BY-SA 3.0 de,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=5454606; https://</a:t>
            </a:r>
            <a:r>
              <a:rPr lang="nl-NL" sz="1200" dirty="0" err="1"/>
              <a:t>commons.wikimedia.org</a:t>
            </a:r>
            <a:r>
              <a:rPr lang="nl-NL" sz="1200" dirty="0"/>
              <a:t>/wiki/File:Kennedy,_Brandt_und_Adenauer_-_geo.hlipp.de_-_26870.jpg; Von </a:t>
            </a:r>
            <a:r>
              <a:rPr lang="nl-NL" sz="1200" dirty="0" err="1"/>
              <a:t>Szczebrzeszynski</a:t>
            </a:r>
            <a:r>
              <a:rPr lang="nl-NL" sz="1200" dirty="0"/>
              <a:t> - </a:t>
            </a:r>
            <a:r>
              <a:rPr lang="nl-NL" sz="1200" dirty="0" err="1"/>
              <a:t>Selbst</a:t>
            </a:r>
            <a:r>
              <a:rPr lang="nl-NL" sz="1200" dirty="0"/>
              <a:t> </a:t>
            </a:r>
            <a:r>
              <a:rPr lang="nl-NL" sz="1200" dirty="0" err="1"/>
              <a:t>fotografiert</a:t>
            </a:r>
            <a:r>
              <a:rPr lang="nl-NL" sz="1200" dirty="0"/>
              <a:t>, </a:t>
            </a:r>
            <a:r>
              <a:rPr lang="nl-NL" sz="1200" dirty="0" err="1"/>
              <a:t>Gemeinfrei</a:t>
            </a:r>
            <a:r>
              <a:rPr lang="nl-NL" sz="1200" dirty="0"/>
              <a:t>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=7185794.</a:t>
            </a:r>
          </a:p>
        </p:txBody>
      </p:sp>
      <p:pic>
        <p:nvPicPr>
          <p:cNvPr id="7" name="Afbeelding 6" descr="Afbeelding met gebouw, buiten, person, oud&#10;&#10;Automatisch gegenereerde beschrijving">
            <a:extLst>
              <a:ext uri="{FF2B5EF4-FFF2-40B4-BE49-F238E27FC236}">
                <a16:creationId xmlns:a16="http://schemas.microsoft.com/office/drawing/2014/main" id="{D4391817-0EFA-EA4C-B5D6-C6F0BA6F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873" y="2715677"/>
            <a:ext cx="2481710" cy="329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hlinkClick r:id="rId4"/>
            <a:extLst>
              <a:ext uri="{FF2B5EF4-FFF2-40B4-BE49-F238E27FC236}">
                <a16:creationId xmlns:a16="http://schemas.microsoft.com/office/drawing/2014/main" id="{36C6CADA-9762-354B-91E7-2BDB8093E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731" y="435255"/>
            <a:ext cx="3933852" cy="214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DE4865B-6051-2949-8030-C1949E4044C0}"/>
              </a:ext>
            </a:extLst>
          </p:cNvPr>
          <p:cNvSpPr txBox="1"/>
          <p:nvPr/>
        </p:nvSpPr>
        <p:spPr>
          <a:xfrm>
            <a:off x="7827435" y="2289458"/>
            <a:ext cx="3850244" cy="246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err="1">
                <a:solidFill>
                  <a:schemeClr val="bg1"/>
                </a:solidFill>
              </a:rPr>
              <a:t>Youtube</a:t>
            </a:r>
            <a:r>
              <a:rPr lang="nl-NL" sz="1600" dirty="0">
                <a:solidFill>
                  <a:schemeClr val="bg1"/>
                </a:solidFill>
              </a:rPr>
              <a:t> clip: Brandts </a:t>
            </a:r>
            <a:r>
              <a:rPr lang="nl-NL" sz="1600" i="1" dirty="0" err="1">
                <a:solidFill>
                  <a:schemeClr val="bg1"/>
                </a:solidFill>
              </a:rPr>
              <a:t>Kniefall</a:t>
            </a:r>
            <a:r>
              <a:rPr lang="nl-NL" sz="1600" dirty="0">
                <a:solidFill>
                  <a:schemeClr val="bg1"/>
                </a:solidFill>
              </a:rPr>
              <a:t>, Warschau, 1970</a:t>
            </a:r>
            <a:endParaRPr lang="nl-NL" sz="1600" dirty="0"/>
          </a:p>
        </p:txBody>
      </p:sp>
      <p:pic>
        <p:nvPicPr>
          <p:cNvPr id="12" name="Afbeelding 11" descr="Afbeelding met persoon, foto, groep, mensen&#10;&#10;Automatisch gegenereerde beschrijving">
            <a:extLst>
              <a:ext uri="{FF2B5EF4-FFF2-40B4-BE49-F238E27FC236}">
                <a16:creationId xmlns:a16="http://schemas.microsoft.com/office/drawing/2014/main" id="{E656C49F-84B6-5F47-8A00-C13E86F85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568" y="2715677"/>
            <a:ext cx="4334102" cy="325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 descr="Afbeelding met persoon, person, stropdas, kostuum&#10;&#10;Automatisch gegenereerde beschrijving">
            <a:extLst>
              <a:ext uri="{FF2B5EF4-FFF2-40B4-BE49-F238E27FC236}">
                <a16:creationId xmlns:a16="http://schemas.microsoft.com/office/drawing/2014/main" id="{86F31BBE-F9FD-F741-BEF7-69A353406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791" y="435254"/>
            <a:ext cx="1513281" cy="210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56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Bloeitijd en verdorring: de DDR onder </a:t>
            </a:r>
            <a:r>
              <a:rPr lang="nl-NL" dirty="0" err="1"/>
              <a:t>Honecker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r>
              <a:rPr lang="nl-NL" dirty="0"/>
              <a:t>“DDR-leider </a:t>
            </a:r>
            <a:r>
              <a:rPr lang="nl-NL" dirty="0" err="1"/>
              <a:t>Honecker</a:t>
            </a:r>
            <a:r>
              <a:rPr lang="nl-NL" dirty="0"/>
              <a:t> stond open voor de </a:t>
            </a:r>
            <a:r>
              <a:rPr lang="nl-NL" i="1" dirty="0" err="1"/>
              <a:t>Ostpolitik</a:t>
            </a:r>
            <a:r>
              <a:rPr lang="nl-NL" i="1" dirty="0"/>
              <a:t> </a:t>
            </a:r>
            <a:r>
              <a:rPr lang="nl-NL" dirty="0"/>
              <a:t>maar zag de Duitse deling als definitief. [….] In de tweede helft van de jaren 1980 probeerde Gorbatsjov de Sovjet-Unie […] te hervormen. […] De DDR-leiding keerde zich af van deze liberale koers […] omdat zij de gevolgen van hervormingen vreesde.”</a:t>
            </a:r>
          </a:p>
        </p:txBody>
      </p:sp>
      <p:pic>
        <p:nvPicPr>
          <p:cNvPr id="7" name="Afbeelding 6" descr="Afbeelding met tekst, dragen, person&#10;&#10;Automatisch gegenereerde beschrijving">
            <a:extLst>
              <a:ext uri="{FF2B5EF4-FFF2-40B4-BE49-F238E27FC236}">
                <a16:creationId xmlns:a16="http://schemas.microsoft.com/office/drawing/2014/main" id="{FF03AA8F-0A45-044E-94C5-79DDC9C08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523" y="485461"/>
            <a:ext cx="3339114" cy="200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C655472-6B95-4B47-B0AD-60EE82BEB229}"/>
              </a:ext>
            </a:extLst>
          </p:cNvPr>
          <p:cNvSpPr/>
          <p:nvPr/>
        </p:nvSpPr>
        <p:spPr>
          <a:xfrm>
            <a:off x="4503446" y="6001449"/>
            <a:ext cx="7192389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 err="1"/>
              <a:t>By</a:t>
            </a:r>
            <a:r>
              <a:rPr lang="nl-NL" sz="1200" dirty="0"/>
              <a:t> Taxiarchos228 - </a:t>
            </a:r>
            <a:r>
              <a:rPr lang="nl-NL" sz="1200" dirty="0" err="1"/>
              <a:t>Own</a:t>
            </a:r>
            <a:r>
              <a:rPr lang="nl-NL" sz="1200" dirty="0"/>
              <a:t> </a:t>
            </a:r>
            <a:r>
              <a:rPr lang="nl-NL" sz="1200" dirty="0" err="1"/>
              <a:t>work</a:t>
            </a:r>
            <a:r>
              <a:rPr lang="nl-NL" sz="1200" dirty="0"/>
              <a:t>, FAL,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=2195616; Public Domain, https://commons.wikimedia.org/w/index.php?curid=1253611; </a:t>
            </a:r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Bundesarchiv</a:t>
            </a:r>
            <a:r>
              <a:rPr lang="nl-NL" sz="1200" dirty="0"/>
              <a:t>, </a:t>
            </a:r>
            <a:r>
              <a:rPr lang="nl-NL" sz="1200" dirty="0" err="1"/>
              <a:t>Bild</a:t>
            </a:r>
            <a:r>
              <a:rPr lang="nl-NL" sz="1200" dirty="0"/>
              <a:t> 183-1986-0416-418 / CC-BY-SA 3.0, CC BY-SA 3.0 de,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=5345338. </a:t>
            </a:r>
          </a:p>
        </p:txBody>
      </p:sp>
      <p:pic>
        <p:nvPicPr>
          <p:cNvPr id="10" name="Afbeelding 9" descr="Afbeelding met buiten, gebouw, paal, straat&#10;&#10;Automatisch gegenereerde beschrijving">
            <a:extLst>
              <a:ext uri="{FF2B5EF4-FFF2-40B4-BE49-F238E27FC236}">
                <a16:creationId xmlns:a16="http://schemas.microsoft.com/office/drawing/2014/main" id="{6F28C3B7-730F-224F-8811-C4787572E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208" y="485461"/>
            <a:ext cx="2060328" cy="544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 descr="Afbeelding met persoon, buiten, gebouw, groep&#10;&#10;Automatisch gegenereerde beschrijving">
            <a:extLst>
              <a:ext uri="{FF2B5EF4-FFF2-40B4-BE49-F238E27FC236}">
                <a16:creationId xmlns:a16="http://schemas.microsoft.com/office/drawing/2014/main" id="{696AE87D-99F1-FC43-8718-3721B3BC2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523" y="2754357"/>
            <a:ext cx="3339114" cy="320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74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Protestbeweging, links terrorisme en de lange weg naar de Bondsdag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“Kritiek van jongeren op de consumptiecultuur en de beperkt gebleven denazificatie ontaardde in de BRD in deze tijd in links terrorisme. Groepen die hiervoor verantwoordelijk waren, zoals de </a:t>
            </a:r>
            <a:r>
              <a:rPr lang="nl-NL" dirty="0" err="1"/>
              <a:t>Baader-Meinhof</a:t>
            </a:r>
            <a:r>
              <a:rPr lang="nl-NL" dirty="0"/>
              <a:t> </a:t>
            </a:r>
            <a:r>
              <a:rPr lang="nl-NL" dirty="0" err="1"/>
              <a:t>Gruppe</a:t>
            </a:r>
            <a:r>
              <a:rPr lang="nl-NL" dirty="0"/>
              <a:t>, ontvingen steun vanuit de DDR.”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08B208F-D1C4-804E-BFF9-5350A69A262E}"/>
              </a:ext>
            </a:extLst>
          </p:cNvPr>
          <p:cNvSpPr/>
          <p:nvPr/>
        </p:nvSpPr>
        <p:spPr>
          <a:xfrm>
            <a:off x="3972479" y="5654949"/>
            <a:ext cx="7973955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https://commons.wikimedia.org/wiki/File:Anti_Amerikaanse_demonstratie_in_Amsterdam,_de_West-Berlijnse_student_Rudi_Dutsc,_Bestanddeelnr_921-1000.jpg; </a:t>
            </a:r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Ratatosk</a:t>
            </a:r>
            <a:r>
              <a:rPr lang="nl-NL" sz="1200" dirty="0"/>
              <a:t> - </a:t>
            </a:r>
            <a:r>
              <a:rPr lang="nl-NL" sz="1200" dirty="0" err="1"/>
              <a:t>original</a:t>
            </a:r>
            <a:r>
              <a:rPr lang="nl-NL" sz="1200" dirty="0"/>
              <a:t> WMF-file </a:t>
            </a:r>
            <a:r>
              <a:rPr lang="nl-NL" sz="1200" dirty="0" err="1"/>
              <a:t>from</a:t>
            </a:r>
            <a:r>
              <a:rPr lang="nl-NL" sz="1200" dirty="0"/>
              <a:t> http://</a:t>
            </a:r>
            <a:r>
              <a:rPr lang="nl-NL" sz="1200" dirty="0" err="1"/>
              <a:t>www.rafinfo.de</a:t>
            </a:r>
            <a:r>
              <a:rPr lang="nl-NL" sz="1200" dirty="0"/>
              <a:t>/</a:t>
            </a:r>
            <a:r>
              <a:rPr lang="nl-NL" sz="1200" dirty="0" err="1"/>
              <a:t>archiv</a:t>
            </a:r>
            <a:r>
              <a:rPr lang="nl-NL" sz="1200" dirty="0"/>
              <a:t>/</a:t>
            </a:r>
            <a:r>
              <a:rPr lang="nl-NL" sz="1200" dirty="0" err="1"/>
              <a:t>logo.php?pic</a:t>
            </a:r>
            <a:r>
              <a:rPr lang="nl-NL" sz="1200" dirty="0"/>
              <a:t>=logo03.wmf, </a:t>
            </a:r>
            <a:r>
              <a:rPr lang="nl-NL" sz="1200" dirty="0" err="1"/>
              <a:t>converted</a:t>
            </a:r>
            <a:r>
              <a:rPr lang="nl-NL" sz="1200" dirty="0"/>
              <a:t> </a:t>
            </a:r>
            <a:r>
              <a:rPr lang="nl-NL" sz="1200" dirty="0" err="1"/>
              <a:t>to</a:t>
            </a:r>
            <a:r>
              <a:rPr lang="nl-NL" sz="1200" dirty="0"/>
              <a:t> SVG, Public Domain, https://commons.wikimedia.org/w/index.php?curid=1302390; </a:t>
            </a:r>
            <a:r>
              <a:rPr lang="nl-NL" sz="1200" dirty="0" err="1"/>
              <a:t>Fahndungsplakat</a:t>
            </a:r>
            <a:r>
              <a:rPr lang="nl-NL" sz="1200" dirty="0"/>
              <a:t>, public domain.</a:t>
            </a:r>
          </a:p>
        </p:txBody>
      </p:sp>
      <p:pic>
        <p:nvPicPr>
          <p:cNvPr id="14" name="Afbeelding 13" descr="Afbeelding met tekst, krant&#10;&#10;Automatisch gegenereerde beschrijving">
            <a:extLst>
              <a:ext uri="{FF2B5EF4-FFF2-40B4-BE49-F238E27FC236}">
                <a16:creationId xmlns:a16="http://schemas.microsoft.com/office/drawing/2014/main" id="{A060C23B-60AE-9E47-B61D-8721CE37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203" y="2439903"/>
            <a:ext cx="3595906" cy="308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0303066-2DC0-994B-95CA-8FE8B6E88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186" y="179435"/>
            <a:ext cx="2588248" cy="254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 descr="Afbeelding met persoon, foto, groep, poseren&#10;&#10;Automatisch gegenereerde beschrijving">
            <a:extLst>
              <a:ext uri="{FF2B5EF4-FFF2-40B4-BE49-F238E27FC236}">
                <a16:creationId xmlns:a16="http://schemas.microsoft.com/office/drawing/2014/main" id="{7128E8F6-1D9C-7845-A1F6-28E605972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86" y="369096"/>
            <a:ext cx="3396220" cy="512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98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i="1" dirty="0"/>
              <a:t>Ist es </a:t>
            </a:r>
            <a:r>
              <a:rPr lang="nl-NL" i="1" dirty="0" err="1"/>
              <a:t>so</a:t>
            </a:r>
            <a:r>
              <a:rPr lang="nl-NL" i="1" dirty="0"/>
              <a:t>, </a:t>
            </a:r>
            <a:r>
              <a:rPr lang="nl-NL" i="1" dirty="0" err="1"/>
              <a:t>dass</a:t>
            </a:r>
            <a:r>
              <a:rPr lang="nl-NL" i="1" dirty="0"/>
              <a:t> morgen der 17. Juni </a:t>
            </a:r>
            <a:r>
              <a:rPr lang="nl-NL" i="1" dirty="0" err="1"/>
              <a:t>ausbricht</a:t>
            </a:r>
            <a:r>
              <a:rPr lang="nl-NL" i="1" dirty="0"/>
              <a:t>?</a:t>
            </a:r>
            <a:r>
              <a:rPr lang="nl-NL" dirty="0"/>
              <a:t>: het einde van de DDR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  <a:endParaRPr lang="nl-NL" dirty="0"/>
          </a:p>
          <a:p>
            <a:r>
              <a:rPr lang="nl-NL" dirty="0"/>
              <a:t>“Veel inwoners van de DDR […] waren ontevreden. In 1989 ontstond een protestbeweging voor meer vrijheid en politieke hervormingen in de DDR. Via enkele Oost-Europese landen […] trokken veel DDR-burgers naar het Westen. Op 9 november 1989 viel de Berlijnse muur.”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2BF3A30-81F7-DC43-90DC-CEF7ABAC9B75}"/>
              </a:ext>
            </a:extLst>
          </p:cNvPr>
          <p:cNvSpPr/>
          <p:nvPr/>
        </p:nvSpPr>
        <p:spPr>
          <a:xfrm>
            <a:off x="4098004" y="6075282"/>
            <a:ext cx="809241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 err="1"/>
              <a:t>By</a:t>
            </a:r>
            <a:r>
              <a:rPr lang="nl-NL" sz="1200" dirty="0"/>
              <a:t> </a:t>
            </a:r>
            <a:r>
              <a:rPr lang="nl-NL" sz="1200" dirty="0" err="1"/>
              <a:t>Bundesarchiv</a:t>
            </a:r>
            <a:r>
              <a:rPr lang="nl-NL" sz="1200" dirty="0"/>
              <a:t>, </a:t>
            </a:r>
            <a:r>
              <a:rPr lang="nl-NL" sz="1200" dirty="0" err="1"/>
              <a:t>Bild</a:t>
            </a:r>
            <a:r>
              <a:rPr lang="nl-NL" sz="1200" dirty="0"/>
              <a:t> 183-1989-1030-033 / CC-BY-SA 3.0, CC BY-SA 3.0 de,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=5347528 ; </a:t>
            </a:r>
            <a:r>
              <a:rPr lang="nl-NL" sz="1200" dirty="0" err="1"/>
              <a:t>By</a:t>
            </a:r>
            <a:r>
              <a:rPr lang="nl-NL" sz="1200" dirty="0"/>
              <a:t> Post office of </a:t>
            </a:r>
            <a:r>
              <a:rPr lang="nl-NL" sz="1200" dirty="0" err="1"/>
              <a:t>the</a:t>
            </a:r>
            <a:r>
              <a:rPr lang="nl-NL" sz="1200" dirty="0"/>
              <a:t> GDR - Post office of </a:t>
            </a:r>
            <a:r>
              <a:rPr lang="nl-NL" sz="1200" dirty="0" err="1"/>
              <a:t>the</a:t>
            </a:r>
            <a:r>
              <a:rPr lang="nl-NL" sz="1200" dirty="0"/>
              <a:t> GDR, Public Domain, https://</a:t>
            </a:r>
            <a:r>
              <a:rPr lang="nl-NL" sz="1200" dirty="0" err="1"/>
              <a:t>commons.wikimedia.org</a:t>
            </a:r>
            <a:r>
              <a:rPr lang="nl-NL" sz="1200" dirty="0"/>
              <a:t>/w/</a:t>
            </a:r>
            <a:r>
              <a:rPr lang="nl-NL" sz="1200" dirty="0" err="1"/>
              <a:t>index.php?curid</a:t>
            </a:r>
            <a:r>
              <a:rPr lang="nl-NL" sz="1200" dirty="0"/>
              <a:t>=4467086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8AD44E-0DA8-DA47-BBDE-12C860D82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25" y="459636"/>
            <a:ext cx="2777626" cy="277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 descr="Afbeelding met persoon, buiten, foto, menigte&#10;&#10;Automatisch gegenereerde beschrijving">
            <a:extLst>
              <a:ext uri="{FF2B5EF4-FFF2-40B4-BE49-F238E27FC236}">
                <a16:creationId xmlns:a16="http://schemas.microsoft.com/office/drawing/2014/main" id="{328617DA-6792-F841-BC7E-76CCEB7FAA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43"/>
          <a:stretch/>
        </p:blipFill>
        <p:spPr>
          <a:xfrm>
            <a:off x="4098004" y="459637"/>
            <a:ext cx="4351070" cy="277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 descr="Afbeelding met persoon, vasthouden, person, dragen&#10;&#10;Automatisch gegenereerde beschrijving">
            <a:hlinkClick r:id="rId5"/>
            <a:extLst>
              <a:ext uri="{FF2B5EF4-FFF2-40B4-BE49-F238E27FC236}">
                <a16:creationId xmlns:a16="http://schemas.microsoft.com/office/drawing/2014/main" id="{08505E37-1AA8-8442-9755-109E480A2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004" y="3343293"/>
            <a:ext cx="4351070" cy="226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D7A9CB7-4838-A947-BDF1-FED7D74B5381}"/>
              </a:ext>
            </a:extLst>
          </p:cNvPr>
          <p:cNvSpPr txBox="1"/>
          <p:nvPr/>
        </p:nvSpPr>
        <p:spPr>
          <a:xfrm>
            <a:off x="4536752" y="3427572"/>
            <a:ext cx="3473572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799" dirty="0">
                <a:solidFill>
                  <a:schemeClr val="bg1"/>
                </a:solidFill>
              </a:rPr>
              <a:t>YouTube clip over de </a:t>
            </a:r>
            <a:r>
              <a:rPr lang="nl-NL" sz="1799" i="1" dirty="0" err="1">
                <a:solidFill>
                  <a:schemeClr val="bg1"/>
                </a:solidFill>
              </a:rPr>
              <a:t>Mauerfall</a:t>
            </a:r>
            <a:r>
              <a:rPr lang="nl-NL" sz="1799" dirty="0">
                <a:solidFill>
                  <a:schemeClr val="bg1"/>
                </a:solidFill>
              </a:rPr>
              <a:t>, 1989</a:t>
            </a:r>
          </a:p>
        </p:txBody>
      </p:sp>
      <p:pic>
        <p:nvPicPr>
          <p:cNvPr id="14" name="Afbeelding 13" descr="Afbeelding met persoon, person, binnen, tafel&#10;&#10;Automatisch gegenereerde beschrijving">
            <a:hlinkClick r:id="rId7"/>
            <a:extLst>
              <a:ext uri="{FF2B5EF4-FFF2-40B4-BE49-F238E27FC236}">
                <a16:creationId xmlns:a16="http://schemas.microsoft.com/office/drawing/2014/main" id="{8E55ED5C-0830-DA4E-8C8D-2FF07CBB0B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565"/>
          <a:stretch/>
        </p:blipFill>
        <p:spPr>
          <a:xfrm>
            <a:off x="9076324" y="3343293"/>
            <a:ext cx="2777626" cy="226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DE37A88-500D-E346-8900-F2EF8A06801A}"/>
              </a:ext>
            </a:extLst>
          </p:cNvPr>
          <p:cNvSpPr txBox="1"/>
          <p:nvPr/>
        </p:nvSpPr>
        <p:spPr>
          <a:xfrm>
            <a:off x="9626403" y="3419169"/>
            <a:ext cx="2091491" cy="55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799" dirty="0">
                <a:solidFill>
                  <a:schemeClr val="bg1"/>
                </a:solidFill>
              </a:rPr>
              <a:t>YouTube clip over de besluitvorming, 1989</a:t>
            </a:r>
          </a:p>
        </p:txBody>
      </p:sp>
    </p:spTree>
    <p:extLst>
      <p:ext uri="{BB962C8B-B14F-4D97-AF65-F5344CB8AC3E}">
        <p14:creationId xmlns:p14="http://schemas.microsoft.com/office/powerpoint/2010/main" val="359529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Prijs voor hereniging? Duitslands diepere integratie in de EU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  <a:endParaRPr lang="nl-NL" dirty="0"/>
          </a:p>
          <a:p>
            <a:r>
              <a:rPr lang="nl-NL" dirty="0"/>
              <a:t>“[Op 3 oktober 1990] werd Duitsland herenigd […]. Met het uiteenvallen van de Sovjet- Unie kwam in 1991 de Koude Oorlog ten einde. In ruil voor Franse steun voor de hereniging en de uitbreiding van de [EU] met [Oost-Europese] landen […] accepteerde Bondskanselier Kohl de invoering van de Euro.”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8BE8A2-812F-3141-BDA1-F5BD4FE2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203" y="372271"/>
            <a:ext cx="4223320" cy="294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Jack Black as Lemuel Gulliver in Gulliver's Travels (2010)">
            <a:extLst>
              <a:ext uri="{FF2B5EF4-FFF2-40B4-BE49-F238E27FC236}">
                <a16:creationId xmlns:a16="http://schemas.microsoft.com/office/drawing/2014/main" id="{A0EDC7A1-9156-0043-ACD1-FD3B9AB6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052" y="3512162"/>
            <a:ext cx="5583624" cy="237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8693CC1-02BB-D040-BE0E-7CE1F05B2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225" y="1966793"/>
            <a:ext cx="3671452" cy="137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E513F34-5D0D-6E49-9C13-D762E181E0A0}"/>
              </a:ext>
            </a:extLst>
          </p:cNvPr>
          <p:cNvSpPr/>
          <p:nvPr/>
        </p:nvSpPr>
        <p:spPr>
          <a:xfrm>
            <a:off x="3647287" y="6105606"/>
            <a:ext cx="836439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spc="-1" dirty="0">
                <a:solidFill>
                  <a:srgbClr val="000000"/>
                </a:solidFill>
              </a:rPr>
              <a:t>https://</a:t>
            </a:r>
            <a:r>
              <a:rPr lang="nl-NL" sz="1200" spc="-1" dirty="0" err="1">
                <a:solidFill>
                  <a:srgbClr val="000000"/>
                </a:solidFill>
              </a:rPr>
              <a:t>commons.wikimedia.org</a:t>
            </a:r>
            <a:r>
              <a:rPr lang="nl-NL" sz="1200" spc="-1" dirty="0">
                <a:solidFill>
                  <a:srgbClr val="000000"/>
                </a:solidFill>
              </a:rPr>
              <a:t>/wiki/File:Bundesarchiv_B_145_Bild-F076604-0021,_Frankreich,_Staatsbesuch_Bundeskanzler_Kohl.jpg; Zoris </a:t>
            </a:r>
            <a:r>
              <a:rPr lang="nl-NL" sz="1200" spc="-1" dirty="0" err="1">
                <a:solidFill>
                  <a:srgbClr val="000000"/>
                </a:solidFill>
              </a:rPr>
              <a:t>Trömm</a:t>
            </a:r>
            <a:r>
              <a:rPr lang="nl-NL" sz="1200" spc="-1" dirty="0">
                <a:solidFill>
                  <a:srgbClr val="000000"/>
                </a:solidFill>
              </a:rPr>
              <a:t>, https://</a:t>
            </a:r>
            <a:r>
              <a:rPr lang="nl-NL" sz="1200" spc="-1" dirty="0" err="1">
                <a:solidFill>
                  <a:srgbClr val="000000"/>
                </a:solidFill>
              </a:rPr>
              <a:t>commons.wikimedia.org</a:t>
            </a:r>
            <a:r>
              <a:rPr lang="nl-NL" sz="1200" spc="-1" dirty="0">
                <a:solidFill>
                  <a:srgbClr val="000000"/>
                </a:solidFill>
              </a:rPr>
              <a:t>/wiki/</a:t>
            </a:r>
            <a:r>
              <a:rPr lang="nl-NL" sz="1200" spc="-1" dirty="0" err="1">
                <a:solidFill>
                  <a:srgbClr val="000000"/>
                </a:solidFill>
              </a:rPr>
              <a:t>File:Nie-wieder-Deutschland.png</a:t>
            </a:r>
            <a:r>
              <a:rPr lang="nl-NL" sz="1200" spc="-1" dirty="0">
                <a:solidFill>
                  <a:srgbClr val="000000"/>
                </a:solidFill>
              </a:rPr>
              <a:t> ; movie </a:t>
            </a:r>
            <a:r>
              <a:rPr lang="nl-NL" sz="1200" spc="-1" dirty="0" err="1">
                <a:solidFill>
                  <a:srgbClr val="000000"/>
                </a:solidFill>
              </a:rPr>
              <a:t>still</a:t>
            </a:r>
            <a:r>
              <a:rPr lang="nl-NL" sz="1200" spc="-1" dirty="0">
                <a:solidFill>
                  <a:srgbClr val="000000"/>
                </a:solidFill>
              </a:rPr>
              <a:t> (fair </a:t>
            </a:r>
            <a:r>
              <a:rPr lang="nl-NL" sz="1200" spc="-1" dirty="0" err="1">
                <a:solidFill>
                  <a:srgbClr val="000000"/>
                </a:solidFill>
              </a:rPr>
              <a:t>use</a:t>
            </a:r>
            <a:r>
              <a:rPr lang="nl-NL" sz="1200" spc="-1" dirty="0">
                <a:solidFill>
                  <a:srgbClr val="000000"/>
                </a:solidFill>
              </a:rPr>
              <a:t>).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556387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7C24BC-A770-0A4F-8137-B97A374F93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Tijdschriftcovers (fair </a:t>
            </a:r>
            <a:r>
              <a:rPr lang="nl-NL" dirty="0" err="1"/>
              <a:t>use</a:t>
            </a:r>
            <a:r>
              <a:rPr lang="nl-NL" dirty="0"/>
              <a:t>); Flickr; artikel over Duits leiderschap in Atlantisch Perspectief, 2017; </a:t>
            </a:r>
            <a:r>
              <a:rPr lang="nl-NL" dirty="0">
                <a:hlinkClick r:id="rId3"/>
              </a:rPr>
              <a:t>https://www.jstor.org/stable/pdf/48581351.pdf</a:t>
            </a:r>
            <a:r>
              <a:rPr lang="nl-NL" dirty="0"/>
              <a:t>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EBF7A2-E485-AE4E-9D3A-3474AF42B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621" y="257177"/>
            <a:ext cx="2857397" cy="373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 descr="Afbeelding met persoon, binnen, person, foto&#10;&#10;Automatisch gegenereerde beschrijving">
            <a:extLst>
              <a:ext uri="{FF2B5EF4-FFF2-40B4-BE49-F238E27FC236}">
                <a16:creationId xmlns:a16="http://schemas.microsoft.com/office/drawing/2014/main" id="{08F2AF62-C7D8-B445-9111-C2E656724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855" y="257176"/>
            <a:ext cx="2817968" cy="373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 descr="Afbeelding met gebouw, teken, zitten, tafel&#10;&#10;Automatisch gegenereerde beschrijving">
            <a:extLst>
              <a:ext uri="{FF2B5EF4-FFF2-40B4-BE49-F238E27FC236}">
                <a16:creationId xmlns:a16="http://schemas.microsoft.com/office/drawing/2014/main" id="{32B8A6C6-83BE-EF4E-90BC-6E5BF4441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442" y="257176"/>
            <a:ext cx="2807775" cy="373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fbeelding 11" descr="Afbeelding met persoon, vasthouden, voorzijde, vrouw&#10;&#10;Automatisch gegenereerde beschrijving">
            <a:extLst>
              <a:ext uri="{FF2B5EF4-FFF2-40B4-BE49-F238E27FC236}">
                <a16:creationId xmlns:a16="http://schemas.microsoft.com/office/drawing/2014/main" id="{AF042B89-ACDA-7441-92F9-1C811B534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63" y="257177"/>
            <a:ext cx="2817967" cy="3732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F99FB21-C0DE-B249-B087-B5A56DF6854A}"/>
              </a:ext>
            </a:extLst>
          </p:cNvPr>
          <p:cNvSpPr txBox="1"/>
          <p:nvPr/>
        </p:nvSpPr>
        <p:spPr>
          <a:xfrm flipH="1">
            <a:off x="365104" y="3643689"/>
            <a:ext cx="1006965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799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F1AB0C0-DEF4-7E4B-8767-8434AAD039C6}"/>
              </a:ext>
            </a:extLst>
          </p:cNvPr>
          <p:cNvSpPr txBox="1"/>
          <p:nvPr/>
        </p:nvSpPr>
        <p:spPr>
          <a:xfrm flipH="1">
            <a:off x="3244050" y="3643689"/>
            <a:ext cx="1006965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799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A3763F1-F335-1349-972D-4E48604F7993}"/>
              </a:ext>
            </a:extLst>
          </p:cNvPr>
          <p:cNvSpPr txBox="1"/>
          <p:nvPr/>
        </p:nvSpPr>
        <p:spPr>
          <a:xfrm flipH="1">
            <a:off x="6244881" y="3643689"/>
            <a:ext cx="1006965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799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8D0FF4D-307B-AF4B-9341-ACF82AB8642A}"/>
              </a:ext>
            </a:extLst>
          </p:cNvPr>
          <p:cNvSpPr txBox="1"/>
          <p:nvPr/>
        </p:nvSpPr>
        <p:spPr>
          <a:xfrm flipH="1">
            <a:off x="9195660" y="3643689"/>
            <a:ext cx="1006965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799" dirty="0">
                <a:solidFill>
                  <a:schemeClr val="bg1"/>
                </a:solidFill>
              </a:rPr>
              <a:t>2018</a:t>
            </a:r>
          </a:p>
        </p:txBody>
      </p:sp>
      <p:pic>
        <p:nvPicPr>
          <p:cNvPr id="18" name="Afbeelding 17" descr="Afbeelding met tekst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B05E1058-77D8-8441-97DB-173CEAE3E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8839" y="4150463"/>
            <a:ext cx="4306379" cy="19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Afbeelding 19" descr="Afbeelding met binnen, zitten, tafel, foto&#10;&#10;Automatisch gegenereerde beschrijving">
            <a:extLst>
              <a:ext uri="{FF2B5EF4-FFF2-40B4-BE49-F238E27FC236}">
                <a16:creationId xmlns:a16="http://schemas.microsoft.com/office/drawing/2014/main" id="{00BDAD3A-2687-B143-827D-C38757A61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9855" y="4143253"/>
            <a:ext cx="1367539" cy="1946916"/>
          </a:xfrm>
          <a:prstGeom prst="rect">
            <a:avLst/>
          </a:prstGeom>
        </p:spPr>
      </p:pic>
      <p:pic>
        <p:nvPicPr>
          <p:cNvPr id="25" name="Afbeelding 24" descr="Afbeelding met persoon, person, buiten, mensen&#10;&#10;Automatisch gegenereerde beschrijving">
            <a:extLst>
              <a:ext uri="{FF2B5EF4-FFF2-40B4-BE49-F238E27FC236}">
                <a16:creationId xmlns:a16="http://schemas.microsoft.com/office/drawing/2014/main" id="{8CBAD2F7-4446-D643-BC8B-FE7ADBF2FC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4335" y="4184559"/>
            <a:ext cx="2817967" cy="1864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39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337148-5291-9340-9340-490AFDE7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kloof tussen Oost en West en de recente politieke polarisatie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EF620-2580-B141-B25F-2B8D60AAC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Uit de Historische context:</a:t>
            </a:r>
            <a:endParaRPr lang="nl-NL" dirty="0"/>
          </a:p>
          <a:p>
            <a:r>
              <a:rPr lang="nl-NL" dirty="0"/>
              <a:t>“Op binnenlands gebied worstelde het nieuwe Duitsland met de integratie van de voormalige DDR: Oost-Duitsland kampte met de economische en mentale gevolgen van het totalitaire regime. Naast de hereniging vormde ook immigratie een uitdaging voor de Duitse democratie.”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7F3E2B-1B38-8C47-8724-20A0A82A6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7" b="15537"/>
          <a:stretch/>
        </p:blipFill>
        <p:spPr>
          <a:xfrm>
            <a:off x="7142813" y="461528"/>
            <a:ext cx="4766543" cy="218188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895A0E-F65D-8843-BF8A-4EB9FCE8D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095" y="2747785"/>
            <a:ext cx="4217533" cy="2815203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0E90346-500D-5A45-9581-479D693D9F3A}"/>
              </a:ext>
            </a:extLst>
          </p:cNvPr>
          <p:cNvSpPr/>
          <p:nvPr/>
        </p:nvSpPr>
        <p:spPr>
          <a:xfrm>
            <a:off x="3647287" y="6029148"/>
            <a:ext cx="7834341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spc="-1" dirty="0">
                <a:solidFill>
                  <a:srgbClr val="000000"/>
                </a:solidFill>
              </a:rPr>
              <a:t>https://commons.wikimedia.org/wiki/File:Europawahl_2019_in_Deutschland_%E2%80%93_Vorl%C3%A4ufiges_Ergebnis_der_AfD_(%25).svg; https://commons.wikimedia.org/wiki/File:AfD-Bundestagsfraktion-Logo.png; https://</a:t>
            </a:r>
            <a:r>
              <a:rPr lang="nl-NL" sz="1200" spc="-1" dirty="0" err="1">
                <a:solidFill>
                  <a:srgbClr val="000000"/>
                </a:solidFill>
              </a:rPr>
              <a:t>commons.wikimedia.org</a:t>
            </a:r>
            <a:r>
              <a:rPr lang="nl-NL" sz="1200" spc="-1" dirty="0">
                <a:solidFill>
                  <a:srgbClr val="000000"/>
                </a:solidFill>
              </a:rPr>
              <a:t>/wiki/File:Nichtmituns_to_Wir_haben_Platz_demonstration_Berlin_2020-02-08_02.jpg.</a:t>
            </a:r>
            <a:endParaRPr lang="nl-NL" sz="1200" dirty="0"/>
          </a:p>
        </p:txBody>
      </p:sp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DAEC2056-9BC5-4B44-9526-70558B9B2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05"/>
          <a:stretch/>
        </p:blipFill>
        <p:spPr>
          <a:xfrm>
            <a:off x="3647287" y="352647"/>
            <a:ext cx="3495527" cy="437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F193B7B-82CB-0D44-90D0-D9E3FE38D574}"/>
              </a:ext>
            </a:extLst>
          </p:cNvPr>
          <p:cNvSpPr txBox="1"/>
          <p:nvPr/>
        </p:nvSpPr>
        <p:spPr>
          <a:xfrm>
            <a:off x="4091163" y="4746059"/>
            <a:ext cx="2852948" cy="8307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1799" dirty="0"/>
              <a:t>Aandeel </a:t>
            </a:r>
            <a:r>
              <a:rPr lang="nl-NL" sz="1799" dirty="0" err="1"/>
              <a:t>AfD</a:t>
            </a:r>
            <a:r>
              <a:rPr lang="nl-NL" sz="1799" dirty="0"/>
              <a:t> per stad en regio, verkiezingen Europees Parlement, 2019</a:t>
            </a:r>
          </a:p>
        </p:txBody>
      </p:sp>
    </p:spTree>
    <p:extLst>
      <p:ext uri="{BB962C8B-B14F-4D97-AF65-F5344CB8AC3E}">
        <p14:creationId xmlns:p14="http://schemas.microsoft.com/office/powerpoint/2010/main" val="273995629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eit Utrecht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_powerpoint_sjabloon_NL_2019 fonts embedded" id="{56C58FB5-5930-0D41-9FE8-3EB126454648}" vid="{9757F8EC-D7E9-E749-9F31-489C8771D0E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1062</Words>
  <Application>Microsoft Office PowerPoint</Application>
  <PresentationFormat>Breedbeeld</PresentationFormat>
  <Paragraphs>55</Paragraphs>
  <Slides>11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Arial</vt:lpstr>
      <vt:lpstr>Calibri</vt:lpstr>
      <vt:lpstr>Merriweather Light</vt:lpstr>
      <vt:lpstr>Merriweather Regular</vt:lpstr>
      <vt:lpstr>Open Sans</vt:lpstr>
      <vt:lpstr>Open Sans Light</vt:lpstr>
      <vt:lpstr>Verdana</vt:lpstr>
      <vt:lpstr>Universiteit Utrecht</vt:lpstr>
      <vt:lpstr>Via Europese integratie, internationale ontspanning en democratisering naar eenwording van Duitsland</vt:lpstr>
      <vt:lpstr>Wat verklaart de hereniging van de beide Duitslanden en hun succesvolle integratie in Europa (1961-1991)?</vt:lpstr>
      <vt:lpstr>Wandel durch Annäherung: Kennedy, Brandt … en Egon Bahr</vt:lpstr>
      <vt:lpstr>Bloeitijd en verdorring: de DDR onder Honecker</vt:lpstr>
      <vt:lpstr>Protestbeweging, links terrorisme en de lange weg naar de Bondsdag</vt:lpstr>
      <vt:lpstr>Ist es so, dass morgen der 17. Juni ausbricht?: het einde van de DDR</vt:lpstr>
      <vt:lpstr>Prijs voor hereniging? Duitslands diepere integratie in de EU</vt:lpstr>
      <vt:lpstr>PowerPoint-presentatie</vt:lpstr>
      <vt:lpstr>De kloof tussen Oost en West en de recente politieke polarisatie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Europese integratie, internationale ontspanning en democratisering naar eenwording van Duitsland</dc:title>
  <dc:creator>Reessink, N.R.A. (Niels)</dc:creator>
  <cp:lastModifiedBy>Reessink, N.R.A. (Niels)</cp:lastModifiedBy>
  <cp:revision>1</cp:revision>
  <dcterms:created xsi:type="dcterms:W3CDTF">2020-12-07T17:48:23Z</dcterms:created>
  <dcterms:modified xsi:type="dcterms:W3CDTF">2020-12-07T17:48:59Z</dcterms:modified>
</cp:coreProperties>
</file>