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1" r:id="rId13"/>
    <p:sldId id="265" r:id="rId14"/>
    <p:sldId id="268" r:id="rId15"/>
    <p:sldId id="274" r:id="rId16"/>
    <p:sldId id="269" r:id="rId17"/>
    <p:sldId id="270" r:id="rId18"/>
    <p:sldId id="272" r:id="rId19"/>
    <p:sldId id="273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2B609-6B14-446C-991F-F7E56AA09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9AA79FB-2491-4CC9-B73B-6FA33ABCC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EBEC3-87C9-4AF6-BDD5-29D4D842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88E980-D93D-4E35-88DA-CB6E3850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DC2E93-65FC-48EB-8C15-346CE099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892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94E3F-0AFA-4E23-A4F9-768451D9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2E4E96-7482-498C-9D99-1BF5A8942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76AD01-5794-42E7-B40B-9B5FB00C0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71EDA6-EF41-4597-9102-B24ACF26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DD5A6A-9D76-421C-815D-DED9C221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87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4F7904C-3D55-47E4-AE0F-1317947EF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F80ED7D-5B74-495B-B4AC-CE487C4B3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70D08C-748F-45E7-801E-861E55EF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3B8EA-3472-4F33-8930-06C5F0CB7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7E0DF5-D89D-41D1-A70C-738CAD177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095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90352-F4DC-467C-B207-3C955538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8E90C8-51D5-475E-B90E-062279524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3D6F0D-05EB-429B-A2F1-6F45AF02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40DF1A-ECC5-45B4-BDB6-B4C349AEE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DE6BC6-0BEC-4FD6-BA1F-6C62C1A4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92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A62D8-348C-48C1-8026-A43A3DE5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8ABBD4-9889-4336-A58D-2CC486AA8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D199D9-1DD8-47B2-ADD2-CB13D7955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9F0448-8BF5-4863-A5F9-EC3E1B2F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B77AA1-9646-48B4-AEF8-41B1E206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85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58B03-5F76-4F64-BDE7-7A41F148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F9F33F-E741-4BE7-BF44-CB4649BDA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DBB40DA-1088-438A-9AF6-727AF21E1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2C27DF-5068-4920-9209-41DD4185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A58B3DC-8FF0-46DD-B106-D68770AC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EF569A-F92A-4AFB-849F-A3B28A38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91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AC434-3813-4614-89B3-CBF20222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18EC58-E4F8-4025-B6B6-F2146CFFE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F4B6605-9D09-49DA-B0CD-469C68CD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B3BE2C9-FF6D-4D35-BB29-2FA034778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D96972F-FE25-4161-B016-7CEC09A9B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046825C-5293-42D0-8361-E3DE931B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71438A2-C41F-4D09-98B6-D10D3A98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45BDCC0-42BC-4844-9672-79CCC9E5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80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AB1D8-B885-4955-8D4D-F569272A9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CCB97BB-7873-4E76-8286-901BE537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E84650-201D-49BA-8E6D-5F46EDBA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2C6517-F361-43C2-B446-C2F1D302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53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1F76859-07C4-4810-9AA2-DB441A1D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4C98F61-BDBC-487B-881E-37CC3B2DA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A998DC-FFEC-4465-94EB-3A8ADA23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95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5E507A-3EB4-497C-A9A3-11CB5844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FA3DA7-6F6A-406A-9972-A52FE309C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AA3C0C-221B-482C-9781-7886D2065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19360F-5B90-4889-A93F-25375F73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365F8D-1666-4618-A966-5BEA5889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86356F-E3B5-414C-9EF3-D474BE0E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37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73049-71A7-4DDA-A8BF-A278FD7D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DF089A0-44FC-403F-AA03-CE54500E7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B7FE8AD-2761-49A7-A7E0-0C0A6A73B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D3082BF-B424-473A-911E-407050E34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AC0AC1-45B2-493F-A1FC-1510D7AC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E897A4-A57A-41A0-9ADD-290D797E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92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9A53539-94F7-4AFA-83E3-299645C6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478056-43A1-410A-9027-64604D664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A2364E-B37E-4EE1-B71F-FBF1E2185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D6045-155C-4E64-A533-8A87473DCA44}" type="datetimeFigureOut">
              <a:rPr lang="nl-NL" smtClean="0"/>
              <a:t>31-3-2021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CF70A0-76EC-40B4-B6D0-865B6BE85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910711-BF15-42F3-A076-21535D3FC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4C8B-2482-4549-8693-C40202558E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280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js.ugent.be/hmgog/article/view/3625/3620" TargetMode="External"/><Relationship Id="rId2" Type="http://schemas.openxmlformats.org/officeDocument/2006/relationships/hyperlink" Target="https://www.standaard.be/cnt/dst22122000_074?adh_i=&amp;imai=&amp;articlehash=64CC24A3E8A21DEACFA8643E83128F25BF9E8B553BECA409E11D14E4AD9E2CAC9D218C20B02D2EE3970FA2892CD1E70AA373561247D3B05C3DBE00D6C806C91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bnl.org/tekst/plei001snee01_01/plei001snee01_01_0030.ph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994CAE-81F4-47FD-95A3-659175263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903" y="949325"/>
            <a:ext cx="8071706" cy="2387600"/>
          </a:xfrm>
        </p:spPr>
        <p:txBody>
          <a:bodyPr>
            <a:normAutofit/>
          </a:bodyPr>
          <a:lstStyle/>
          <a:p>
            <a:pPr algn="l"/>
            <a:r>
              <a:rPr lang="nl-NL" sz="6600" dirty="0">
                <a:solidFill>
                  <a:schemeClr val="bg1"/>
                </a:solidFill>
              </a:rPr>
              <a:t>Maria van</a:t>
            </a:r>
            <a:br>
              <a:rPr lang="nl-NL" sz="6600" dirty="0">
                <a:solidFill>
                  <a:schemeClr val="bg1"/>
                </a:solidFill>
              </a:rPr>
            </a:br>
            <a:r>
              <a:rPr lang="nl-NL" sz="6600" dirty="0">
                <a:solidFill>
                  <a:schemeClr val="bg1"/>
                </a:solidFill>
              </a:rPr>
              <a:t>Bourgondië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004DC5C-7E71-4626-B86D-D3670EC1E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2902" y="3429000"/>
            <a:ext cx="8071697" cy="1655762"/>
          </a:xfrm>
        </p:spPr>
        <p:txBody>
          <a:bodyPr>
            <a:normAutofit/>
          </a:bodyPr>
          <a:lstStyle/>
          <a:p>
            <a:pPr algn="l"/>
            <a:r>
              <a:rPr lang="nl-NL" sz="3200">
                <a:solidFill>
                  <a:schemeClr val="bg1"/>
                </a:solidFill>
              </a:rPr>
              <a:t>James Kennedy</a:t>
            </a:r>
          </a:p>
          <a:p>
            <a:pPr algn="l"/>
            <a:r>
              <a:rPr lang="nl-NL" sz="3200">
                <a:solidFill>
                  <a:schemeClr val="bg1"/>
                </a:solidFill>
              </a:rPr>
              <a:t>31 maart 2021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4EDA4B-B479-4B2D-A41F-EA8D1922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814" y="605514"/>
            <a:ext cx="5201132" cy="52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1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B5B33B-AD04-4D56-94A8-B30866F8B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707132"/>
            <a:ext cx="366712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Snelle Franse inval</a:t>
            </a:r>
            <a:b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 Lodewijk XI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EA0BBE40-C6B5-41C1-B43D-089B2080A8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206" y="115193"/>
            <a:ext cx="4457070" cy="66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9600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69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Groot Privilege - Wikipedia">
            <a:extLst>
              <a:ext uri="{FF2B5EF4-FFF2-40B4-BE49-F238E27FC236}">
                <a16:creationId xmlns:a16="http://schemas.microsoft.com/office/drawing/2014/main" id="{25B14EE3-0C80-4DF8-BAFC-06D8235E31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676400"/>
            <a:ext cx="2827338" cy="3668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4850A454-47A6-484A-88DB-F3EDAE88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676400"/>
            <a:ext cx="4379913" cy="3668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2C45E3-85C8-4A68-A278-9D7C3DEEC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496" y="1282700"/>
            <a:ext cx="2799907" cy="4455416"/>
          </a:xfrm>
        </p:spPr>
        <p:txBody>
          <a:bodyPr anchor="ctr">
            <a:normAutofit/>
          </a:bodyPr>
          <a:lstStyle/>
          <a:p>
            <a:r>
              <a:rPr lang="nl-NL" sz="4000"/>
              <a:t>Maria tekent Groot Privilege</a:t>
            </a:r>
          </a:p>
        </p:txBody>
      </p:sp>
    </p:spTree>
    <p:extLst>
      <p:ext uri="{BB962C8B-B14F-4D97-AF65-F5344CB8AC3E}">
        <p14:creationId xmlns:p14="http://schemas.microsoft.com/office/powerpoint/2010/main" val="2709898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121812-E26C-4812-B1C5-94D5417B5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Later erg belangrijk voor de Opstand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A513EF6-6CBF-4040-9B4A-20B53ED2D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280" y="1127934"/>
            <a:ext cx="6436548" cy="460213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44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047653-9029-4E1B-8C79-1B10A474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nl-NL" sz="3800">
                <a:solidFill>
                  <a:schemeClr val="bg1"/>
                </a:solidFill>
              </a:rPr>
              <a:t>Met wie moet en mag Maria trouwen?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F99F4F-6A66-417A-B001-9727049EB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</a:rPr>
              <a:t>Maria en Maximiliaan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</a:rPr>
              <a:t>(</a:t>
            </a:r>
            <a:r>
              <a:rPr lang="nl-NL" sz="2000" dirty="0" err="1">
                <a:solidFill>
                  <a:schemeClr val="bg1"/>
                </a:solidFill>
              </a:rPr>
              <a:t>Jordaens</a:t>
            </a:r>
            <a:r>
              <a:rPr lang="nl-NL" sz="2000">
                <a:solidFill>
                  <a:schemeClr val="bg1"/>
                </a:solidFill>
              </a:rPr>
              <a:t>)</a:t>
            </a:r>
            <a:endParaRPr lang="nl-NL" sz="2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6287B763-96BC-4768-AD91-450754AB8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1" r="4956" b="-2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75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D1448C-2168-495A-80B5-8CB569FB6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nl-NL" sz="3800">
                <a:solidFill>
                  <a:schemeClr val="bg1"/>
                </a:solidFill>
              </a:rPr>
              <a:t>Een nieuw leven na het huwelijk: drie kinderen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2" name="Content Placeholder 11271">
            <a:extLst>
              <a:ext uri="{FF2B5EF4-FFF2-40B4-BE49-F238E27FC236}">
                <a16:creationId xmlns:a16="http://schemas.microsoft.com/office/drawing/2014/main" id="{7DF136C6-A400-49D1-BD92-4B207D664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Dochter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Margaretha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werd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doorgewinterde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bestuurder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tegenstelling</a:t>
            </a:r>
            <a:r>
              <a:rPr lang="en-US" dirty="0">
                <a:solidFill>
                  <a:schemeClr val="bg1"/>
                </a:solidFill>
              </a:rPr>
              <a:t> tot </a:t>
            </a:r>
            <a:r>
              <a:rPr lang="en-US" dirty="0" err="1">
                <a:solidFill>
                  <a:schemeClr val="bg1"/>
                </a:solidFill>
              </a:rPr>
              <a:t>vroeggestorven</a:t>
            </a:r>
            <a:r>
              <a:rPr lang="en-US" dirty="0">
                <a:solidFill>
                  <a:schemeClr val="bg1"/>
                </a:solidFill>
              </a:rPr>
              <a:t> zoon </a:t>
            </a:r>
            <a:r>
              <a:rPr lang="en-US" dirty="0" err="1">
                <a:solidFill>
                  <a:schemeClr val="bg1"/>
                </a:solidFill>
              </a:rPr>
              <a:t>Filips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Schone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 descr="Filips de Schone (1478-1506) - Habsburgse vorst | Historiek">
            <a:extLst>
              <a:ext uri="{FF2B5EF4-FFF2-40B4-BE49-F238E27FC236}">
                <a16:creationId xmlns:a16="http://schemas.microsoft.com/office/drawing/2014/main" id="{7F1D68FD-97C8-4341-B315-304DF63CF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0496"/>
          <a:stretch/>
        </p:blipFill>
        <p:spPr bwMode="auto">
          <a:xfrm>
            <a:off x="6525453" y="1"/>
            <a:ext cx="5666547" cy="339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>
            <a:extLst>
              <a:ext uri="{FF2B5EF4-FFF2-40B4-BE49-F238E27FC236}">
                <a16:creationId xmlns:a16="http://schemas.microsoft.com/office/drawing/2014/main" id="{CBCCEAD7-B8B2-4696-9D2B-32906B439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0" r="-2" b="39965"/>
          <a:stretch/>
        </p:blipFill>
        <p:spPr bwMode="auto">
          <a:xfrm>
            <a:off x="6522277" y="3398024"/>
            <a:ext cx="5669723" cy="34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234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FD2103-132B-4393-AD97-AA82A54CC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dirty="0" err="1">
                <a:solidFill>
                  <a:schemeClr val="bg1"/>
                </a:solidFill>
              </a:rPr>
              <a:t>Getijdenboek</a:t>
            </a:r>
            <a:r>
              <a:rPr lang="en-US" sz="5000" dirty="0">
                <a:solidFill>
                  <a:schemeClr val="bg1"/>
                </a:solidFill>
              </a:rPr>
              <a:t> – </a:t>
            </a:r>
            <a:r>
              <a:rPr lang="en-US" sz="5000" dirty="0" err="1">
                <a:solidFill>
                  <a:schemeClr val="bg1"/>
                </a:solidFill>
              </a:rPr>
              <a:t>vroomheid</a:t>
            </a:r>
            <a:r>
              <a:rPr lang="en-US" sz="5000" dirty="0">
                <a:solidFill>
                  <a:schemeClr val="bg1"/>
                </a:solidFill>
              </a:rPr>
              <a:t>, </a:t>
            </a:r>
            <a:r>
              <a:rPr lang="en-US" sz="5000" dirty="0" err="1">
                <a:solidFill>
                  <a:schemeClr val="bg1"/>
                </a:solidFill>
              </a:rPr>
              <a:t>rijkdom</a:t>
            </a:r>
            <a:r>
              <a:rPr lang="en-US" sz="5000" dirty="0">
                <a:solidFill>
                  <a:schemeClr val="bg1"/>
                </a:solidFill>
              </a:rPr>
              <a:t> </a:t>
            </a:r>
            <a:r>
              <a:rPr lang="en-US" sz="5000" dirty="0" err="1">
                <a:solidFill>
                  <a:schemeClr val="bg1"/>
                </a:solidFill>
              </a:rPr>
              <a:t>en</a:t>
            </a:r>
            <a:r>
              <a:rPr lang="en-US" sz="5000" dirty="0">
                <a:solidFill>
                  <a:schemeClr val="bg1"/>
                </a:solidFill>
              </a:rPr>
              <a:t> </a:t>
            </a:r>
            <a:r>
              <a:rPr lang="en-US" sz="5000" dirty="0" err="1">
                <a:solidFill>
                  <a:schemeClr val="bg1"/>
                </a:solidFill>
              </a:rPr>
              <a:t>cultureel</a:t>
            </a:r>
            <a:r>
              <a:rPr lang="en-US" sz="5000" dirty="0">
                <a:solidFill>
                  <a:schemeClr val="bg1"/>
                </a:solidFill>
              </a:rPr>
              <a:t> </a:t>
            </a:r>
            <a:r>
              <a:rPr lang="en-US" sz="5000" dirty="0" err="1">
                <a:solidFill>
                  <a:schemeClr val="bg1"/>
                </a:solidFill>
              </a:rPr>
              <a:t>hoogstandje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C8B169E-144E-46FB-935F-3CFB47E321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r="-1" b="-1"/>
          <a:stretch/>
        </p:blipFill>
        <p:spPr bwMode="auto">
          <a:xfrm>
            <a:off x="7115177" y="115193"/>
            <a:ext cx="4950618" cy="66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96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C9F21E-178A-4ED4-ADFD-0806A24A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45055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>
                <a:solidFill>
                  <a:schemeClr val="bg1"/>
                </a:solidFill>
              </a:rPr>
              <a:t>Liefhebben van natuur: schaatsen en de jacht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F9BD25-9D10-4962-9A09-1458123DD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3" y="3902075"/>
            <a:ext cx="4505552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Schaats van walvisbot; Barre, Maria op paard met haar valk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F8FBCB6-D228-4FCE-904A-A2FC806A9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805" y="3165909"/>
            <a:ext cx="3408121" cy="24027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2CF0933-D159-4C68-938E-16A88CC0D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93" y="959602"/>
            <a:ext cx="3105975" cy="20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89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9CBD49-A42E-422F-A3B0-C2DED5AA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5" y="707132"/>
            <a:ext cx="30622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Tragische dood na ongeval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3F165A2-CB62-44B9-B24B-E3FA60DC2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452" r="-1" b="6083"/>
          <a:stretch/>
        </p:blipFill>
        <p:spPr>
          <a:xfrm>
            <a:off x="5748338" y="1"/>
            <a:ext cx="6443662" cy="3209924"/>
          </a:xfrm>
          <a:prstGeom prst="rect">
            <a:avLst/>
          </a:prstGeom>
        </p:spPr>
      </p:pic>
      <p:pic>
        <p:nvPicPr>
          <p:cNvPr id="13314" name="Picture 2" descr="Adieulied van Maria van Bourgondië">
            <a:extLst>
              <a:ext uri="{FF2B5EF4-FFF2-40B4-BE49-F238E27FC236}">
                <a16:creationId xmlns:a16="http://schemas.microsoft.com/office/drawing/2014/main" id="{DDEDE899-69A0-49D0-AED5-1C48182C7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" r="-1" b="-1"/>
          <a:stretch/>
        </p:blipFill>
        <p:spPr bwMode="auto">
          <a:xfrm>
            <a:off x="5748338" y="3209924"/>
            <a:ext cx="6443662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28875" y="3209925"/>
            <a:ext cx="9763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751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123E0C-0CBC-465B-AD0F-C0C727C5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Jonge vrouw, korte leven, maar rol in een kantelmoment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AED476-FA30-4C23-9D26-A625B89F9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Botsing tussen steden en rijken 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Laat zien wie bestuurt en wie telt</a:t>
            </a:r>
          </a:p>
          <a:p>
            <a:pPr marL="0" indent="0"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Door de geschiedenis van een markante vrouw die ook geschiedenis maakte</a:t>
            </a:r>
          </a:p>
        </p:txBody>
      </p:sp>
    </p:spTree>
    <p:extLst>
      <p:ext uri="{BB962C8B-B14F-4D97-AF65-F5344CB8AC3E}">
        <p14:creationId xmlns:p14="http://schemas.microsoft.com/office/powerpoint/2010/main" val="4255290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1DB3F4-D092-42A8-84C4-49BB1892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nl-NL" sz="7400" dirty="0">
                <a:solidFill>
                  <a:schemeClr val="bg1"/>
                </a:solidFill>
              </a:rPr>
              <a:t>Literatuur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7DB8CC-E42A-49CD-B056-AA06CF572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 fontScale="85000" lnSpcReduction="20000"/>
          </a:bodyPr>
          <a:lstStyle/>
          <a:p>
            <a:endParaRPr lang="nl-NL" sz="11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1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500" b="0" i="0" dirty="0">
                <a:solidFill>
                  <a:schemeClr val="bg1"/>
                </a:solidFill>
                <a:effectLst/>
              </a:rPr>
              <a:t>Blockmans, W.P. (red.),.</a:t>
            </a:r>
            <a:r>
              <a:rPr lang="nl-NL" sz="1500" b="0" i="1" dirty="0">
                <a:solidFill>
                  <a:schemeClr val="bg1"/>
                </a:solidFill>
                <a:effectLst/>
              </a:rPr>
              <a:t>1477. Het algemene en de gewestelijke privilegiën van Maria van Bourgondië voor de Nederlanden</a:t>
            </a:r>
            <a:r>
              <a:rPr lang="nl-NL" sz="1500" b="0" i="0" dirty="0">
                <a:solidFill>
                  <a:schemeClr val="bg1"/>
                </a:solidFill>
                <a:effectLst/>
              </a:rPr>
              <a:t> (Kortrijk-</a:t>
            </a:r>
            <a:r>
              <a:rPr lang="nl-NL" sz="1500" b="0" i="0" dirty="0" err="1">
                <a:solidFill>
                  <a:schemeClr val="bg1"/>
                </a:solidFill>
                <a:effectLst/>
              </a:rPr>
              <a:t>Heule</a:t>
            </a:r>
            <a:r>
              <a:rPr lang="nl-NL" sz="1500" b="0" i="0" dirty="0">
                <a:solidFill>
                  <a:schemeClr val="bg1"/>
                </a:solidFill>
                <a:effectLst/>
              </a:rPr>
              <a:t>, 1985).</a:t>
            </a:r>
            <a:endParaRPr lang="nl-NL" sz="1500" dirty="0">
              <a:solidFill>
                <a:schemeClr val="bg1"/>
              </a:solidFill>
            </a:endParaRPr>
          </a:p>
          <a:p>
            <a:r>
              <a:rPr lang="nl-NL" sz="1500" dirty="0">
                <a:solidFill>
                  <a:schemeClr val="bg1"/>
                </a:solidFill>
              </a:rPr>
              <a:t>Donder, Vic de. ‘De erfenis van Maria van Bourgondië’, </a:t>
            </a:r>
            <a:r>
              <a:rPr lang="nl-NL" sz="1500" i="1" dirty="0">
                <a:solidFill>
                  <a:schemeClr val="bg1"/>
                </a:solidFill>
              </a:rPr>
              <a:t>De Standaard</a:t>
            </a:r>
            <a:r>
              <a:rPr lang="nl-NL" sz="1500" dirty="0">
                <a:solidFill>
                  <a:schemeClr val="bg1"/>
                </a:solidFill>
              </a:rPr>
              <a:t>, 22 december 2020; </a:t>
            </a:r>
            <a:r>
              <a:rPr lang="nl-NL" sz="1500" dirty="0">
                <a:solidFill>
                  <a:schemeClr val="bg1"/>
                </a:solidFill>
                <a:hlinkClick r:id="rId2"/>
              </a:rPr>
              <a:t>https://www.standaard.be/cnt/dst22122000_074?adh_i=&amp;imai=&amp;articlehash=64CC24A3E8A21DEACFA8643E83128F25BF9E8B553BECA409E11D14E4AD9E2CAC9D218C20B02D2EE3970FA2892CD1E70AA373561247D3B05C3DBE00D6C806C911</a:t>
            </a:r>
            <a:endParaRPr lang="nl-NL" sz="1500" b="0" i="0" dirty="0">
              <a:solidFill>
                <a:schemeClr val="bg1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500" b="0" i="0" dirty="0">
                <a:solidFill>
                  <a:schemeClr val="bg1"/>
                </a:solidFill>
                <a:effectLst/>
              </a:rPr>
              <a:t>Jansen, H.P.H. ‘Maria van Bourgondië’, in: C.A. </a:t>
            </a:r>
            <a:r>
              <a:rPr lang="nl-NL" sz="1500" b="0" i="0" dirty="0" err="1">
                <a:solidFill>
                  <a:schemeClr val="bg1"/>
                </a:solidFill>
                <a:effectLst/>
              </a:rPr>
              <a:t>Tamse</a:t>
            </a:r>
            <a:r>
              <a:rPr lang="nl-NL" sz="1500" b="0" i="0" dirty="0">
                <a:solidFill>
                  <a:schemeClr val="bg1"/>
                </a:solidFill>
                <a:effectLst/>
              </a:rPr>
              <a:t> (red.), </a:t>
            </a:r>
            <a:r>
              <a:rPr lang="nl-NL" sz="1500" b="0" i="1" dirty="0">
                <a:solidFill>
                  <a:schemeClr val="bg1"/>
                </a:solidFill>
                <a:effectLst/>
              </a:rPr>
              <a:t>Vrouwen in het landsbestuur</a:t>
            </a:r>
            <a:r>
              <a:rPr lang="nl-NL" sz="1500" b="0" i="0" dirty="0">
                <a:solidFill>
                  <a:schemeClr val="bg1"/>
                </a:solidFill>
                <a:effectLst/>
              </a:rPr>
              <a:t> (Den Haag, 1982) 37-48.</a:t>
            </a:r>
            <a:endParaRPr lang="nl-NL" sz="1500" dirty="0">
              <a:solidFill>
                <a:schemeClr val="bg1"/>
              </a:solidFill>
            </a:endParaRPr>
          </a:p>
          <a:p>
            <a:r>
              <a:rPr lang="nl-NL" sz="1500" dirty="0" err="1">
                <a:solidFill>
                  <a:schemeClr val="bg1"/>
                </a:solidFill>
              </a:rPr>
              <a:t>Lievois</a:t>
            </a:r>
            <a:r>
              <a:rPr lang="nl-NL" sz="1500" dirty="0">
                <a:solidFill>
                  <a:schemeClr val="bg1"/>
                </a:solidFill>
              </a:rPr>
              <a:t>, Daniel en Jelle </a:t>
            </a:r>
            <a:r>
              <a:rPr lang="nl-NL" sz="1500" dirty="0" err="1">
                <a:solidFill>
                  <a:schemeClr val="bg1"/>
                </a:solidFill>
              </a:rPr>
              <a:t>Haemers</a:t>
            </a:r>
            <a:r>
              <a:rPr lang="nl-NL" sz="1500" dirty="0">
                <a:solidFill>
                  <a:schemeClr val="bg1"/>
                </a:solidFill>
              </a:rPr>
              <a:t>. ‘Maria van Bourgondië in Hof ten Walle’, </a:t>
            </a:r>
            <a:r>
              <a:rPr lang="nl-NL" sz="1500" b="0" i="1" dirty="0">
                <a:solidFill>
                  <a:schemeClr val="bg1"/>
                </a:solidFill>
                <a:effectLst/>
              </a:rPr>
              <a:t>Handelingen N.R. LXVIII,</a:t>
            </a:r>
            <a:r>
              <a:rPr lang="nl-NL" sz="1500" b="0" i="0" dirty="0">
                <a:solidFill>
                  <a:schemeClr val="bg1"/>
                </a:solidFill>
                <a:effectLst/>
              </a:rPr>
              <a:t> Vol 68 (2014); </a:t>
            </a:r>
            <a:r>
              <a:rPr lang="nl-NL" sz="1500" dirty="0">
                <a:solidFill>
                  <a:schemeClr val="bg1"/>
                </a:solidFill>
                <a:hlinkClick r:id="rId3"/>
              </a:rPr>
              <a:t>https://ojs.ugent.be/hmgog/article/view/3625/3620</a:t>
            </a:r>
            <a:endParaRPr lang="nl-NL" sz="1500" dirty="0">
              <a:solidFill>
                <a:schemeClr val="bg1"/>
              </a:solidFill>
            </a:endParaRPr>
          </a:p>
          <a:p>
            <a:r>
              <a:rPr lang="nl-NL" sz="1500" dirty="0">
                <a:solidFill>
                  <a:schemeClr val="bg1"/>
                </a:solidFill>
              </a:rPr>
              <a:t>Loo, Bart de. </a:t>
            </a:r>
            <a:r>
              <a:rPr lang="nl-NL" sz="1500" i="1" dirty="0">
                <a:solidFill>
                  <a:schemeClr val="bg1"/>
                </a:solidFill>
              </a:rPr>
              <a:t>De Bourgondiërs </a:t>
            </a:r>
            <a:r>
              <a:rPr lang="nl-NL" sz="1500" dirty="0">
                <a:solidFill>
                  <a:schemeClr val="bg1"/>
                </a:solidFill>
              </a:rPr>
              <a:t>(Amsterdam, 2019), Hoofdstuk 4 (‘Een beslissend jaar, 1482’).</a:t>
            </a:r>
          </a:p>
          <a:p>
            <a:r>
              <a:rPr lang="nl-NL" sz="1500" dirty="0">
                <a:solidFill>
                  <a:schemeClr val="bg1"/>
                </a:solidFill>
              </a:rPr>
              <a:t>Pleij, Herman. </a:t>
            </a:r>
            <a:r>
              <a:rPr lang="nl-NL" sz="1500" i="1" dirty="0">
                <a:solidFill>
                  <a:schemeClr val="bg1"/>
                </a:solidFill>
              </a:rPr>
              <a:t>De sneeuwpoppen van 1511. Stadscultuur in de late middeleeuwen </a:t>
            </a:r>
            <a:r>
              <a:rPr lang="nl-NL" sz="1500" dirty="0">
                <a:solidFill>
                  <a:schemeClr val="bg1"/>
                </a:solidFill>
              </a:rPr>
              <a:t>(Amsterdam, 1998); </a:t>
            </a:r>
            <a:r>
              <a:rPr lang="nl-NL" sz="1500" dirty="0">
                <a:solidFill>
                  <a:schemeClr val="bg1"/>
                </a:solidFill>
                <a:hlinkClick r:id="rId4"/>
              </a:rPr>
              <a:t>https://www.dbnl.org/tekst/plei001snee01_01/plei001snee01_01_0030.php</a:t>
            </a:r>
            <a:endParaRPr lang="nl-NL" sz="1500" dirty="0">
              <a:solidFill>
                <a:schemeClr val="bg1"/>
              </a:solidFill>
            </a:endParaRPr>
          </a:p>
          <a:p>
            <a:r>
              <a:rPr lang="nl-NL" sz="1500" b="0" i="0" dirty="0" err="1">
                <a:solidFill>
                  <a:schemeClr val="bg1"/>
                </a:solidFill>
                <a:effectLst/>
              </a:rPr>
              <a:t>Smeyers</a:t>
            </a:r>
            <a:r>
              <a:rPr lang="nl-NL" sz="1500" b="0" i="0" dirty="0">
                <a:solidFill>
                  <a:schemeClr val="bg1"/>
                </a:solidFill>
                <a:effectLst/>
              </a:rPr>
              <a:t>, Maurits. </a:t>
            </a:r>
            <a:r>
              <a:rPr lang="nl-NL" sz="1500" b="0" i="1" dirty="0">
                <a:solidFill>
                  <a:schemeClr val="bg1"/>
                </a:solidFill>
                <a:effectLst/>
              </a:rPr>
              <a:t>Vlaamse Miniaturen van de 8e tot het midden van de 16e eeuw</a:t>
            </a:r>
            <a:r>
              <a:rPr lang="nl-NL" sz="1500" dirty="0">
                <a:solidFill>
                  <a:schemeClr val="bg1"/>
                </a:solidFill>
              </a:rPr>
              <a:t> </a:t>
            </a:r>
            <a:r>
              <a:rPr lang="nl-NL" sz="1500" b="0" i="0" dirty="0">
                <a:solidFill>
                  <a:schemeClr val="bg1"/>
                </a:solidFill>
                <a:effectLst/>
              </a:rPr>
              <a:t>(Leuven, 1998).</a:t>
            </a:r>
          </a:p>
          <a:p>
            <a:pPr marL="0" indent="0">
              <a:buNone/>
            </a:pPr>
            <a:endParaRPr lang="nl-NL" sz="11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nl-NL" sz="1100" dirty="0">
              <a:solidFill>
                <a:schemeClr val="bg1"/>
              </a:solidFill>
            </a:endParaRPr>
          </a:p>
          <a:p>
            <a:endParaRPr lang="nl-NL" sz="1100" dirty="0">
              <a:solidFill>
                <a:schemeClr val="bg1"/>
              </a:solidFill>
            </a:endParaRPr>
          </a:p>
          <a:p>
            <a:endParaRPr lang="nl-N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6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02B3F2-8A15-46CC-98B9-2E405110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FB9DE02-2E45-407C-86CB-9C98C4C7A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06" r="26094" b="-1"/>
          <a:stretch/>
        </p:blipFill>
        <p:spPr>
          <a:xfrm>
            <a:off x="1371601" y="1371599"/>
            <a:ext cx="2057400" cy="4114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168544-607B-491A-8601-3087D0FC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8703" y="1"/>
            <a:ext cx="7423298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8D274C-8F50-4269-BACC-EACCAC6F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287" y="784747"/>
            <a:ext cx="5667269" cy="1375720"/>
          </a:xfrm>
        </p:spPr>
        <p:txBody>
          <a:bodyPr anchor="b">
            <a:normAutofit/>
          </a:bodyPr>
          <a:lstStyle/>
          <a:p>
            <a:pPr algn="ctr"/>
            <a:r>
              <a:rPr kumimoji="0" lang="nl-NL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(4) Tijd van steden en staten – hoge en late middeleeuwen </a:t>
            </a:r>
            <a:r>
              <a:rPr kumimoji="0" lang="nl-NL" sz="30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1000 tot 1500</a:t>
            </a:r>
            <a:endParaRPr lang="nl-NL" sz="300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BF5720-CB2D-4B58-9FB3-A09C21606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287" y="2447337"/>
            <a:ext cx="5667269" cy="35392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br>
              <a:rPr kumimoji="0" lang="nl-NL" sz="20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</a:b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De opkomst van de stedelijke burgerij en de toenemende zelfstandigheid van steden.</a:t>
            </a:r>
            <a:b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</a:br>
            <a:b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</a:b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Het begin van staatsvorming en centralisatie (waaronder die van de Bourgondische hertogen)</a:t>
            </a:r>
          </a:p>
          <a:p>
            <a:pPr marL="0" indent="0">
              <a:buNone/>
            </a:pPr>
            <a:endParaRPr lang="nl-NL" sz="2000">
              <a:solidFill>
                <a:schemeClr val="bg1"/>
              </a:solidFill>
              <a:latin typeface="Lato"/>
              <a:ea typeface="+mj-ea"/>
              <a:cs typeface="+mj-cs"/>
            </a:endParaRPr>
          </a:p>
          <a:p>
            <a:pPr marL="0" indent="0">
              <a:buNone/>
            </a:pPr>
            <a:r>
              <a:rPr lang="nl-NL" sz="2000">
                <a:solidFill>
                  <a:schemeClr val="bg1"/>
                </a:solidFill>
                <a:latin typeface="Lato"/>
                <a:ea typeface="+mj-ea"/>
                <a:cs typeface="+mj-cs"/>
              </a:rPr>
              <a:t>Maria belichaamt aanvaring tussen deze ‘aspecten’</a:t>
            </a:r>
            <a:endParaRPr lang="nl-NL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0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90F0F6B-6429-445B-BC0A-8E5E65E0D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1307" r="-1" b="616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1030" name="Picture 6" descr="Bij de Kamervoorzitter">
            <a:extLst>
              <a:ext uri="{FF2B5EF4-FFF2-40B4-BE49-F238E27FC236}">
                <a16:creationId xmlns:a16="http://schemas.microsoft.com/office/drawing/2014/main" id="{F6A982B5-C53A-4FCE-A33A-21D58F21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4" r="-1" b="17677"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7029D7-83D3-4DAE-A67A-9599F9B10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Twee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hoofdlijnen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van de canon: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1BB377-DF07-4767-8EDE-93D57557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Wie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telt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er mee?</a:t>
            </a:r>
          </a:p>
          <a:p>
            <a:pPr marL="0" indent="0">
              <a:buNone/>
            </a:pPr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Wie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bestuurt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er?	 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5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597D41-294D-40B7-9DB8-562142B5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900" dirty="0" err="1">
                <a:solidFill>
                  <a:schemeClr val="bg1"/>
                </a:solidFill>
              </a:rPr>
              <a:t>Waarom</a:t>
            </a:r>
            <a:r>
              <a:rPr lang="en-US" sz="3900" dirty="0">
                <a:solidFill>
                  <a:schemeClr val="bg1"/>
                </a:solidFill>
              </a:rPr>
              <a:t> </a:t>
            </a:r>
            <a:r>
              <a:rPr lang="en-US" sz="3900" dirty="0" err="1">
                <a:solidFill>
                  <a:schemeClr val="bg1"/>
                </a:solidFill>
              </a:rPr>
              <a:t>deze</a:t>
            </a:r>
            <a:r>
              <a:rPr lang="en-US" sz="3900" dirty="0">
                <a:solidFill>
                  <a:schemeClr val="bg1"/>
                </a:solidFill>
              </a:rPr>
              <a:t> </a:t>
            </a:r>
            <a:r>
              <a:rPr lang="en-US" sz="3900" dirty="0" err="1">
                <a:solidFill>
                  <a:schemeClr val="bg1"/>
                </a:solidFill>
              </a:rPr>
              <a:t>jongste</a:t>
            </a:r>
            <a:r>
              <a:rPr lang="en-US" sz="3900" dirty="0">
                <a:solidFill>
                  <a:schemeClr val="bg1"/>
                </a:solidFill>
              </a:rPr>
              <a:t> lid van de canon?</a:t>
            </a:r>
            <a:br>
              <a:rPr lang="en-US" sz="3900" dirty="0">
                <a:solidFill>
                  <a:schemeClr val="bg1"/>
                </a:solidFill>
              </a:rPr>
            </a:br>
            <a:br>
              <a:rPr lang="en-US" sz="3900" dirty="0">
                <a:solidFill>
                  <a:schemeClr val="bg1"/>
                </a:solidFill>
              </a:rPr>
            </a:br>
            <a:r>
              <a:rPr lang="en-US" sz="3900" dirty="0">
                <a:solidFill>
                  <a:schemeClr val="bg1"/>
                </a:solidFill>
              </a:rPr>
              <a:t>Op </a:t>
            </a:r>
            <a:r>
              <a:rPr lang="en-US" sz="3900" dirty="0" err="1">
                <a:solidFill>
                  <a:schemeClr val="bg1"/>
                </a:solidFill>
              </a:rPr>
              <a:t>haar</a:t>
            </a:r>
            <a:r>
              <a:rPr lang="en-US" sz="3900" dirty="0">
                <a:solidFill>
                  <a:schemeClr val="bg1"/>
                </a:solidFill>
              </a:rPr>
              <a:t> 25ste </a:t>
            </a:r>
            <a:r>
              <a:rPr lang="en-US" sz="3900" dirty="0" err="1">
                <a:solidFill>
                  <a:schemeClr val="bg1"/>
                </a:solidFill>
              </a:rPr>
              <a:t>overleden</a:t>
            </a:r>
            <a:endParaRPr lang="en-US" sz="3900" dirty="0">
              <a:solidFill>
                <a:schemeClr val="bg1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1A1F42B-F3FB-4971-8144-BEE14B6F2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13712" b="5293"/>
          <a:stretch/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79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2C4209-E3A8-49C4-B83B-7709D4377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nl-NL" sz="5600">
                <a:solidFill>
                  <a:schemeClr val="bg1"/>
                </a:solidFill>
              </a:rPr>
              <a:t>Tegenstelling van haar leven: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BA96F3-BE74-41B3-9976-A6903CA52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Rijkste erfgenaam van Europa, hooggeboren, pittige maar sympathieke persoonlijkheid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Positie als vrouw door gender-verhoudingen zwak, verder uitgedaagd door onverwachte crisis</a:t>
            </a:r>
          </a:p>
          <a:p>
            <a:pPr marL="0" indent="0"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Toch is haar tijd als laatste Bourgondische hertog(in) bepalend geweest, ondanks en dankzij haar  </a:t>
            </a:r>
          </a:p>
        </p:txBody>
      </p:sp>
    </p:spTree>
    <p:extLst>
      <p:ext uri="{BB962C8B-B14F-4D97-AF65-F5344CB8AC3E}">
        <p14:creationId xmlns:p14="http://schemas.microsoft.com/office/powerpoint/2010/main" val="328485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84B00A-F2F8-476A-9396-6FA2E42F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nl-NL" sz="3800">
                <a:solidFill>
                  <a:schemeClr val="bg1"/>
                </a:solidFill>
              </a:rPr>
              <a:t>Geboren in bijna koninklijke familie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Content Placeholder 4105">
            <a:extLst>
              <a:ext uri="{FF2B5EF4-FFF2-40B4-BE49-F238E27FC236}">
                <a16:creationId xmlns:a16="http://schemas.microsoft.com/office/drawing/2014/main" id="{392E554B-0A60-42D3-BF5B-CA1A42C84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Grootvader</a:t>
            </a:r>
            <a:r>
              <a:rPr lang="en-US" dirty="0">
                <a:solidFill>
                  <a:schemeClr val="bg1"/>
                </a:solidFill>
              </a:rPr>
              <a:t> Philips de Goede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Moeder Isabelle de Bourbon</a:t>
            </a:r>
          </a:p>
          <a:p>
            <a:r>
              <a:rPr lang="en-US" dirty="0">
                <a:solidFill>
                  <a:schemeClr val="bg1"/>
                </a:solidFill>
              </a:rPr>
              <a:t>Vader Karel de </a:t>
            </a:r>
            <a:r>
              <a:rPr lang="en-US" dirty="0" err="1">
                <a:solidFill>
                  <a:schemeClr val="bg1"/>
                </a:solidFill>
              </a:rPr>
              <a:t>Stoute</a:t>
            </a:r>
            <a:endParaRPr lang="en-US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Philip the Good - Wikipedia">
            <a:extLst>
              <a:ext uri="{FF2B5EF4-FFF2-40B4-BE49-F238E27FC236}">
                <a16:creationId xmlns:a16="http://schemas.microsoft.com/office/drawing/2014/main" id="{9050CC66-A5F3-4C11-A695-9F335D3AD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2" r="-1" b="43332"/>
          <a:stretch/>
        </p:blipFill>
        <p:spPr bwMode="auto">
          <a:xfrm>
            <a:off x="6525453" y="1"/>
            <a:ext cx="5666547" cy="339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>
            <a:extLst>
              <a:ext uri="{FF2B5EF4-FFF2-40B4-BE49-F238E27FC236}">
                <a16:creationId xmlns:a16="http://schemas.microsoft.com/office/drawing/2014/main" id="{B07CA96D-63E4-4C1D-8287-550627427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1" b="10879"/>
          <a:stretch/>
        </p:blipFill>
        <p:spPr bwMode="auto">
          <a:xfrm>
            <a:off x="6522277" y="3398024"/>
            <a:ext cx="5669723" cy="34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8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7B8611-982D-4902-81E5-53C3CF9E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Residenties in Gorinchem en Gent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2" name="Content Placeholder 5131">
            <a:extLst>
              <a:ext uri="{FF2B5EF4-FFF2-40B4-BE49-F238E27FC236}">
                <a16:creationId xmlns:a16="http://schemas.microsoft.com/office/drawing/2014/main" id="{2272730A-9729-4E10-B79D-8A236E402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Maria </a:t>
            </a:r>
            <a:r>
              <a:rPr lang="en-US" dirty="0" err="1">
                <a:solidFill>
                  <a:schemeClr val="bg1"/>
                </a:solidFill>
              </a:rPr>
              <a:t>maakt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snel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haar</a:t>
            </a:r>
            <a:r>
              <a:rPr lang="en-US" dirty="0">
                <a:solidFill>
                  <a:schemeClr val="bg1"/>
                </a:solidFill>
              </a:rPr>
              <a:t> bed </a:t>
            </a:r>
            <a:r>
              <a:rPr lang="en-US" dirty="0" err="1">
                <a:solidFill>
                  <a:schemeClr val="bg1"/>
                </a:solidFill>
              </a:rPr>
              <a:t>kapot</a:t>
            </a:r>
            <a:r>
              <a:rPr lang="en-US" dirty="0">
                <a:solidFill>
                  <a:schemeClr val="bg1"/>
                </a:solidFill>
              </a:rPr>
              <a:t>; </a:t>
            </a:r>
            <a:r>
              <a:rPr lang="en-US" dirty="0" err="1">
                <a:solidFill>
                  <a:schemeClr val="bg1"/>
                </a:solidFill>
              </a:rPr>
              <a:t>wilde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geest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122" name="Picture 2" descr="Een maquette van de Blauwe Toren,">
            <a:extLst>
              <a:ext uri="{FF2B5EF4-FFF2-40B4-BE49-F238E27FC236}">
                <a16:creationId xmlns:a16="http://schemas.microsoft.com/office/drawing/2014/main" id="{0C40471C-27C8-49EC-85BF-914C7258A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4" b="3"/>
          <a:stretch/>
        </p:blipFill>
        <p:spPr bwMode="auto">
          <a:xfrm>
            <a:off x="6525453" y="1"/>
            <a:ext cx="5666547" cy="339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Prinsenhof (Gent) - Wikipedia">
            <a:extLst>
              <a:ext uri="{FF2B5EF4-FFF2-40B4-BE49-F238E27FC236}">
                <a16:creationId xmlns:a16="http://schemas.microsoft.com/office/drawing/2014/main" id="{1ACD2FD9-1D1A-405D-9866-F19088B1C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r="2" b="34883"/>
          <a:stretch/>
        </p:blipFill>
        <p:spPr bwMode="auto">
          <a:xfrm>
            <a:off x="6522277" y="3398024"/>
            <a:ext cx="5669723" cy="34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526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894118-A05F-4F44-B72C-E99907D4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nl-NL" sz="2800">
                <a:solidFill>
                  <a:schemeClr val="bg1"/>
                </a:solidFill>
              </a:rPr>
              <a:t>Tot 1477 had Maria een aangenaam leven; maar deed ze er politiek toe?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8D4BA1-744C-40B7-9F7E-1442CD110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Betekenis te zien door:</a:t>
            </a:r>
          </a:p>
          <a:p>
            <a:pPr marL="0" indent="0"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Margaretha van York</a:t>
            </a:r>
          </a:p>
          <a:p>
            <a:pPr marL="0" indent="0"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en </a:t>
            </a:r>
          </a:p>
          <a:p>
            <a:pPr marL="0" indent="0"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Frederik III</a:t>
            </a:r>
          </a:p>
        </p:txBody>
      </p:sp>
      <p:pic>
        <p:nvPicPr>
          <p:cNvPr id="7" name="Picture 2" descr="Margaretha van York">
            <a:extLst>
              <a:ext uri="{FF2B5EF4-FFF2-40B4-BE49-F238E27FC236}">
                <a16:creationId xmlns:a16="http://schemas.microsoft.com/office/drawing/2014/main" id="{93D74FA2-FFF3-41E4-949B-AFE9F0C7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8960" y="369913"/>
            <a:ext cx="1601105" cy="27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A38FCC9-B8F4-45E6-9BBD-5C5FB8611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7566" y="3730267"/>
            <a:ext cx="1830829" cy="27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36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F24216-EFD7-4AE0-A664-F37DA34B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Alles veranderd te Nancy op 5 januari 1477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26CB6F-BDD1-4B91-8792-13C4B018B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454" y="3840156"/>
            <a:ext cx="4605340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 err="1">
                <a:solidFill>
                  <a:schemeClr val="bg1"/>
                </a:solidFill>
              </a:rPr>
              <a:t>Feyen</a:t>
            </a:r>
            <a:r>
              <a:rPr lang="en-US" sz="2000" dirty="0">
                <a:solidFill>
                  <a:schemeClr val="bg1"/>
                </a:solidFill>
              </a:rPr>
              <a:t>-Perrin)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F039829-A67B-459E-BE4D-80AA31730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r="7511" b="-3"/>
          <a:stretch/>
        </p:blipFill>
        <p:spPr bwMode="auto">
          <a:xfrm>
            <a:off x="5800734" y="1057275"/>
            <a:ext cx="5917401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3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Microsoft Office PowerPoint</Application>
  <PresentationFormat>Breedbeeld</PresentationFormat>
  <Paragraphs>66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6" baseType="lpstr">
      <vt:lpstr>Arial</vt:lpstr>
      <vt:lpstr>Arial</vt:lpstr>
      <vt:lpstr>Calibri</vt:lpstr>
      <vt:lpstr>Calibri Light</vt:lpstr>
      <vt:lpstr>Lato</vt:lpstr>
      <vt:lpstr>Tw Cen MT</vt:lpstr>
      <vt:lpstr>Kantoorthema</vt:lpstr>
      <vt:lpstr>Maria van Bourgondië</vt:lpstr>
      <vt:lpstr>(4) Tijd van steden en staten – hoge en late middeleeuwen 1000 tot 1500</vt:lpstr>
      <vt:lpstr>Twee hoofdlijnen van de canon:</vt:lpstr>
      <vt:lpstr>Waarom deze jongste lid van de canon?  Op haar 25ste overleden</vt:lpstr>
      <vt:lpstr>Tegenstelling van haar leven:</vt:lpstr>
      <vt:lpstr>Geboren in bijna koninklijke familie</vt:lpstr>
      <vt:lpstr>Residenties in Gorinchem en Gent</vt:lpstr>
      <vt:lpstr>Tot 1477 had Maria een aangenaam leven; maar deed ze er politiek toe?</vt:lpstr>
      <vt:lpstr>Alles veranderd te Nancy op 5 januari 1477</vt:lpstr>
      <vt:lpstr>Snelle Franse inval van Lodewijk XI</vt:lpstr>
      <vt:lpstr>Maria tekent Groot Privilege</vt:lpstr>
      <vt:lpstr>Later erg belangrijk voor de Opstand </vt:lpstr>
      <vt:lpstr>Met wie moet en mag Maria trouwen?</vt:lpstr>
      <vt:lpstr>Een nieuw leven na het huwelijk: drie kinderen</vt:lpstr>
      <vt:lpstr>Getijdenboek – vroomheid, rijkdom en cultureel hoogstandje</vt:lpstr>
      <vt:lpstr>Liefhebben van natuur: schaatsen en de jacht</vt:lpstr>
      <vt:lpstr>Tragische dood na ongeval</vt:lpstr>
      <vt:lpstr>Jonge vrouw, korte leven, maar rol in een kantelmoment</vt:lpstr>
      <vt:lpstr>Literatuur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Maria van Bourgondië</dc:title>
  <dc:creator>James Kennedy</dc:creator>
  <cp:lastModifiedBy>Reessink, N.R.A. (Niels)</cp:lastModifiedBy>
  <cp:revision>24</cp:revision>
  <dcterms:created xsi:type="dcterms:W3CDTF">2021-03-30T13:49:46Z</dcterms:created>
  <dcterms:modified xsi:type="dcterms:W3CDTF">2021-03-31T16:32:26Z</dcterms:modified>
</cp:coreProperties>
</file>