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4" r:id="rId3"/>
    <p:sldId id="278" r:id="rId4"/>
    <p:sldId id="297" r:id="rId5"/>
    <p:sldId id="268" r:id="rId6"/>
    <p:sldId id="257" r:id="rId7"/>
    <p:sldId id="277" r:id="rId8"/>
    <p:sldId id="284" r:id="rId9"/>
    <p:sldId id="285" r:id="rId10"/>
    <p:sldId id="293" r:id="rId11"/>
    <p:sldId id="292" r:id="rId12"/>
    <p:sldId id="291" r:id="rId13"/>
    <p:sldId id="298" r:id="rId14"/>
    <p:sldId id="290" r:id="rId15"/>
    <p:sldId id="289" r:id="rId16"/>
    <p:sldId id="279" r:id="rId17"/>
    <p:sldId id="308" r:id="rId18"/>
    <p:sldId id="287" r:id="rId19"/>
    <p:sldId id="288" r:id="rId20"/>
    <p:sldId id="299" r:id="rId21"/>
    <p:sldId id="300" r:id="rId22"/>
    <p:sldId id="301" r:id="rId23"/>
    <p:sldId id="286" r:id="rId24"/>
    <p:sldId id="302" r:id="rId25"/>
    <p:sldId id="303" r:id="rId26"/>
    <p:sldId id="304" r:id="rId27"/>
    <p:sldId id="305" r:id="rId28"/>
    <p:sldId id="306" r:id="rId29"/>
    <p:sldId id="258" r:id="rId30"/>
    <p:sldId id="267" r:id="rId31"/>
    <p:sldId id="263" r:id="rId32"/>
    <p:sldId id="275" r:id="rId33"/>
    <p:sldId id="262" r:id="rId34"/>
    <p:sldId id="307" r:id="rId35"/>
    <p:sldId id="261" r:id="rId3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e" initials="S" lastIdx="1" clrIdx="0">
    <p:extLst>
      <p:ext uri="{19B8F6BF-5375-455C-9EA6-DF929625EA0E}">
        <p15:presenceInfo xmlns:p15="http://schemas.microsoft.com/office/powerpoint/2012/main" userId="Simo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12T13:43:21.824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A697C-77D0-428C-B168-EAE4C54F3E9F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CEBBF-CD71-4D20-8D23-9510637005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1189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 een educatieboek, gevonden op internet.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4773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Foto’s uit </a:t>
            </a:r>
            <a:r>
              <a:rPr lang="nl-NL" dirty="0" err="1"/>
              <a:t>Witse</a:t>
            </a:r>
            <a:r>
              <a:rPr lang="nl-NL" dirty="0"/>
              <a:t> nog Koempel?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8316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Foto DSM van demijnen.nl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194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Foto online, afkomstig van Rijckheyt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557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Online gevonden, waarschijnlijk </a:t>
            </a:r>
            <a:r>
              <a:rPr lang="nl-NL" dirty="0" err="1"/>
              <a:t>Rickheyt</a:t>
            </a:r>
            <a:r>
              <a:rPr lang="nl-NL" dirty="0"/>
              <a:t> en DSM demijnen.nl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4259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Online waarschijnlijk Rijckheyt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593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Online gevonden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3255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Online gevonden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4538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Foto’s links online, rechts uit De Limburger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1089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Online uit een krantenartikel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233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DSM demijnen.nl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645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Informatieblad bij het Nederlands Mijnmuseum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25368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DSM demijnen.nl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511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DSM demijnen.nl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4884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Dries Linssen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3013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Reclamebeelden uit </a:t>
            </a:r>
            <a:r>
              <a:rPr lang="nl-NL" dirty="0" err="1"/>
              <a:t>Witse</a:t>
            </a:r>
            <a:r>
              <a:rPr lang="nl-NL" dirty="0"/>
              <a:t> nog Koempel?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351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Foto ON I mijn, Aviodrome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295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Demijnen.nl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0855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SHCL en Discovery Museum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6385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Online gevonden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213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Ansichtkaart online gevonden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257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Online gevonden, waarschijnlijk afkomstig uit Rijckheyt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EBBF-CD71-4D20-8D23-9510637005DC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05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016E4-8A51-410E-802B-F186F7A3F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1ACAFF1-15E3-4020-901B-701E2C6E6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7E54C0-D047-4C74-B088-5F60E4E73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AD8E-A13F-4FCA-8964-25FEA5B59BF1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AA7469-66CE-4838-907B-019BDFDFD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911448-40F6-446A-B54B-CFF137BE6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3E6F4-B472-4645-AB73-D01DAE96D8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8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5CA82-8563-49E0-BCA9-0C6AA77A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4E1E939-2411-4921-B1B4-07D96C2F3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1EB4E4-D83F-48B2-B5D1-B2994566A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AD8E-A13F-4FCA-8964-25FEA5B59BF1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2665B3-9FDA-44B3-ACB9-669E46A32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A86219-084D-466E-9646-FF6389EA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3E6F4-B472-4645-AB73-D01DAE96D8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33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6D25C77-72E7-4540-A13B-5350DB68B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B493AB5-D09B-4B19-97F9-A5AEBFCEC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FAF21C-EF35-4A20-A7ED-68C2204A3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AD8E-A13F-4FCA-8964-25FEA5B59BF1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D1D46C-F163-4DA9-ACE3-F3526995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DD8E9C-1A5D-490E-A0F5-B9014971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3E6F4-B472-4645-AB73-D01DAE96D8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902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342B4-7D03-41DF-89A1-D8E8966B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84E512-FEC1-4DE6-9056-F07D0AD5E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B1FDA1-0B26-4528-9A7C-55DF051E5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AD8E-A13F-4FCA-8964-25FEA5B59BF1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CD9AE2-7CD1-4E23-9EF3-0DFD76AD0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119626-9CD6-49D0-B2B2-2B4A7A63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3E6F4-B472-4645-AB73-D01DAE96D8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98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940ED7-F38F-4D8F-AC0F-5E3DFC0F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EFFF3B-EB32-4EFB-8209-629B5139B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9B1963-DD50-43E6-A433-D5045585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AD8E-A13F-4FCA-8964-25FEA5B59BF1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BDFA3B-B6D4-4C7D-9CD7-4078D097E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F79286-D0D0-4806-96ED-87EEFFDC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3E6F4-B472-4645-AB73-D01DAE96D8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736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0A4819-787D-44DA-BE9C-85CB10332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95366A-70EE-4337-AF3E-71ABBE5E0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F767E5F-3E80-4660-A2C9-F474D7C7C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E44B2F-8CDE-4FE7-8588-E4F2182F4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AD8E-A13F-4FCA-8964-25FEA5B59BF1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12C9BFA-E11B-456D-B910-0C964B705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EDE766E-8134-48DD-B04A-F6807070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3E6F4-B472-4645-AB73-D01DAE96D8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506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04F5A-5B87-42D4-A714-CE0B39C31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A2D474-B193-4349-882B-3728FC35A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6B8571C-1E0B-4353-B53F-2875DE809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4EB6784-E77E-49A4-B540-9D2D606A8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09893C8-01B1-49E0-8F45-F26A9F8A9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B43786A-5FBE-466D-A1D3-0A456727D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AD8E-A13F-4FCA-8964-25FEA5B59BF1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5D9BD04-E4B4-4041-A6FC-02285D9E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7DF3B85-F087-4256-9AC3-095F77EE2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3E6F4-B472-4645-AB73-D01DAE96D8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2333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81E673-0A96-4204-AA42-76F7F080A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B1D1DAB-DA72-4F77-B4FD-CE8ACEE6F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AD8E-A13F-4FCA-8964-25FEA5B59BF1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6F4B6FE-183C-48A4-AB43-385DEC83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DD72E21-6DE7-47DA-8845-40281EC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3E6F4-B472-4645-AB73-D01DAE96D8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49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D742BFF-2AA0-49E2-91E8-CD49B32F0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AD8E-A13F-4FCA-8964-25FEA5B59BF1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607765E-D91D-4ABE-A39C-6B4B3A96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EBB60F-34C9-4AD6-88F9-E8904AA5A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3E6F4-B472-4645-AB73-D01DAE96D8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281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B9FE6-3A71-473F-B7B1-B43EE86C5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8B6B4A-72A9-43B2-B58F-246541CF8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36986F2-0879-446C-91DE-F7CCBCB63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172213-6C70-419E-ABC4-D17904AB7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AD8E-A13F-4FCA-8964-25FEA5B59BF1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6F1B4A-5F87-409B-B4C7-B0B0D5B8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6620336-C25E-4E3B-835D-4DE1BD46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3E6F4-B472-4645-AB73-D01DAE96D8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8532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98D57-7F38-44A2-948D-4661F071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8356FBF-C3FC-46F4-857E-AA9FF9922E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8C2586-48BE-49EC-9021-E889880D3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5F1D122-DEC3-4E6F-9CB5-4A5EC027B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AD8E-A13F-4FCA-8964-25FEA5B59BF1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EDF9F1-CC2A-43CC-BEE0-95074F5F3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3A1F965-5F07-4FEC-8263-877756F6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3E6F4-B472-4645-AB73-D01DAE96D8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70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BA951FB-6D3D-4674-93AB-8D2DB2216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F9181D-5F41-40F7-B6D5-70FE22FD5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BC19F0-05C7-45BE-B9E8-C132D9126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CAD8E-A13F-4FCA-8964-25FEA5B59BF1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A9C81E-370F-46CC-8B0C-68DB0BFB9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1C9BE2-BCF6-4FA7-908E-ED24522AA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3E6F4-B472-4645-AB73-D01DAE96D8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709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3FF10D5B-1606-4AF3-9E2D-F6AC0E7D7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900" y="1537712"/>
            <a:ext cx="7568199" cy="378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09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Steenkool wereldwijd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8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0CC3E096-F177-42A5-B6C3-FFC4178FFE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" t="14801" r="1232" b="13460"/>
          <a:stretch/>
        </p:blipFill>
        <p:spPr>
          <a:xfrm>
            <a:off x="1590260" y="1480931"/>
            <a:ext cx="8845827" cy="49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33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Steenkoolwinning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FE46C10-42BE-4975-BC5B-686BA2323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22" t="13778" r="38866" b="26377"/>
          <a:stretch/>
        </p:blipFill>
        <p:spPr>
          <a:xfrm>
            <a:off x="6096001" y="365125"/>
            <a:ext cx="4230756" cy="6057149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8C363D1-2D7D-4529-99F1-37AD64F99E56}"/>
              </a:ext>
            </a:extLst>
          </p:cNvPr>
          <p:cNvSpPr txBox="1"/>
          <p:nvPr/>
        </p:nvSpPr>
        <p:spPr>
          <a:xfrm>
            <a:off x="974035" y="2017643"/>
            <a:ext cx="384644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12 productieve mijnen</a:t>
            </a:r>
          </a:p>
          <a:p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8 Particuliere mijnen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4 Staatsmijnen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1720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Fossiele brandstof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5" name="Afbeelding 4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C84D77F2-5AED-40CA-B124-F28D1AEC63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1594" r="6450" b="5324"/>
          <a:stretch/>
        </p:blipFill>
        <p:spPr>
          <a:xfrm>
            <a:off x="6096000" y="606287"/>
            <a:ext cx="3799087" cy="5754756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BEDB553F-7024-4937-96B3-AEC33190D3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8765" r="8657" b="6209"/>
          <a:stretch/>
        </p:blipFill>
        <p:spPr>
          <a:xfrm>
            <a:off x="1620078" y="1620078"/>
            <a:ext cx="3578087" cy="474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19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D45F0F-6465-4D1C-8C0B-832DB96CD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0296AD-F843-4F65-8F6D-D322E6B40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3507738-B638-4DF0-A6DE-C31018E27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30" t="18840" r="21984" b="12029"/>
          <a:stretch/>
        </p:blipFill>
        <p:spPr>
          <a:xfrm>
            <a:off x="-51352" y="-516836"/>
            <a:ext cx="12294704" cy="85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39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Arbeiders nodig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6AA5075-B3C0-48D0-A754-2D42D3103C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42" t="21884" r="34294" b="23478"/>
          <a:stretch/>
        </p:blipFill>
        <p:spPr>
          <a:xfrm>
            <a:off x="1476060" y="1587743"/>
            <a:ext cx="8756374" cy="490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4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7" name="Google Shape;103;p20">
            <a:extLst>
              <a:ext uri="{FF2B5EF4-FFF2-40B4-BE49-F238E27FC236}">
                <a16:creationId xmlns:a16="http://schemas.microsoft.com/office/drawing/2014/main" id="{BB955989-9927-4DD2-B754-90B7C90C8E5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6888" y="1493037"/>
            <a:ext cx="3487224" cy="3716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4;p20">
            <a:extLst>
              <a:ext uri="{FF2B5EF4-FFF2-40B4-BE49-F238E27FC236}">
                <a16:creationId xmlns:a16="http://schemas.microsoft.com/office/drawing/2014/main" id="{4DCB53DB-64FD-4D40-902D-2568702BB78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4947" y="710484"/>
            <a:ext cx="3048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5;p20">
            <a:extLst>
              <a:ext uri="{FF2B5EF4-FFF2-40B4-BE49-F238E27FC236}">
                <a16:creationId xmlns:a16="http://schemas.microsoft.com/office/drawing/2014/main" id="{224F8DCA-F0F8-40D4-BF7C-FAFE397B51D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9898" y="3761783"/>
            <a:ext cx="4103049" cy="2731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7616723-5CC8-478D-A621-328363B1EE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663" t="9883" r="22799" b="9931"/>
          <a:stretch/>
        </p:blipFill>
        <p:spPr>
          <a:xfrm>
            <a:off x="802306" y="710485"/>
            <a:ext cx="3455116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85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565BE-0298-4974-BAE2-503A2B7C4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Groei van steden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0F6D16-FF0B-4C85-99D0-D79E42402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Heerlen, het centrum van de Mijnstreek 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1900:  5.000 inwoners 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1910:  12.000 inwoners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1930:  47.000 inwoners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1968:  76.000 inwoners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2021:  86.900 inwoners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C86D63-AA2A-4491-AE75-D409674E2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273" y="2524881"/>
            <a:ext cx="5132374" cy="316740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88E7FFA-3A4A-4024-915B-5BB7AD949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8213" y="5692289"/>
            <a:ext cx="96934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01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82AE9-7927-4FF2-822D-4017E1A0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FB574A-D174-4574-8CB1-5E78EB440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Mijnwerkerskoloniën | Rijckheyt">
            <a:extLst>
              <a:ext uri="{FF2B5EF4-FFF2-40B4-BE49-F238E27FC236}">
                <a16:creationId xmlns:a16="http://schemas.microsoft.com/office/drawing/2014/main" id="{CA928081-F9FA-4458-892D-FB496279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412"/>
            <a:ext cx="12192000" cy="788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696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Welvaart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B54B735-3D8C-45FB-B609-4C2575F74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54063"/>
            <a:ext cx="4821238" cy="367581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9309A45-F236-4D43-BC47-699B078D6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251" y="1854063"/>
            <a:ext cx="5768203" cy="31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54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5" name="Afbeelding 4" descr="Afbeelding met tekst, oud&#10;&#10;Automatisch gegenereerde beschrijving">
            <a:extLst>
              <a:ext uri="{FF2B5EF4-FFF2-40B4-BE49-F238E27FC236}">
                <a16:creationId xmlns:a16="http://schemas.microsoft.com/office/drawing/2014/main" id="{6AAE0792-3A3F-4DFB-BD68-E497FAF9B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20724" r="4236" b="5325"/>
          <a:stretch/>
        </p:blipFill>
        <p:spPr>
          <a:xfrm>
            <a:off x="1530624" y="785191"/>
            <a:ext cx="4184375" cy="5071579"/>
          </a:xfrm>
          <a:prstGeom prst="rect">
            <a:avLst/>
          </a:prstGeom>
        </p:spPr>
      </p:pic>
      <p:pic>
        <p:nvPicPr>
          <p:cNvPr id="8" name="Afbeelding 7" descr="Afbeelding met tekst, vrouw, persoon, galerie&#10;&#10;Automatisch gegenereerde beschrijving">
            <a:extLst>
              <a:ext uri="{FF2B5EF4-FFF2-40B4-BE49-F238E27FC236}">
                <a16:creationId xmlns:a16="http://schemas.microsoft.com/office/drawing/2014/main" id="{5F197003-AF3E-41A0-B75F-420BE70121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9" t="11015" r="12472" b="28261"/>
          <a:stretch/>
        </p:blipFill>
        <p:spPr>
          <a:xfrm>
            <a:off x="6096000" y="785191"/>
            <a:ext cx="1552104" cy="2101390"/>
          </a:xfrm>
          <a:prstGeom prst="rect">
            <a:avLst/>
          </a:prstGeom>
        </p:spPr>
      </p:pic>
      <p:pic>
        <p:nvPicPr>
          <p:cNvPr id="10" name="Afbeelding 9" descr="Afbeelding met tekst, vrouw, persoon, galerie&#10;&#10;Automatisch gegenereerde beschrijving">
            <a:extLst>
              <a:ext uri="{FF2B5EF4-FFF2-40B4-BE49-F238E27FC236}">
                <a16:creationId xmlns:a16="http://schemas.microsoft.com/office/drawing/2014/main" id="{7EFCF779-845D-4225-82AB-FB151CEC38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34348" r="68601" b="43333"/>
          <a:stretch/>
        </p:blipFill>
        <p:spPr>
          <a:xfrm>
            <a:off x="6096000" y="3021518"/>
            <a:ext cx="4105592" cy="283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98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61CF2-82F8-4559-A267-77FDDD364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7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8000" b="1" dirty="0">
                <a:solidFill>
                  <a:schemeClr val="bg1"/>
                </a:solidFill>
                <a:latin typeface="Niveau Grotesk Bold" panose="02000000000000000000" pitchFamily="2" charset="0"/>
              </a:rPr>
              <a:t>Welkom </a:t>
            </a:r>
            <a:r>
              <a:rPr lang="nl-NL" sz="8000" b="1" dirty="0">
                <a:latin typeface="Niveau Grotesk Bold" panose="02000000000000000000" pitchFamily="2" charset="0"/>
              </a:rPr>
              <a:t>Koempel</a:t>
            </a:r>
            <a:r>
              <a:rPr lang="nl-NL" sz="8000" b="1" dirty="0">
                <a:solidFill>
                  <a:schemeClr val="bg1"/>
                </a:solidFill>
                <a:latin typeface="Niveau Grotesk Bold" panose="02000000000000000000" pitchFamily="2" charset="0"/>
              </a:rPr>
              <a:t>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3B8A297-9533-4E08-AA7C-D5F400DD2A1C}"/>
              </a:ext>
            </a:extLst>
          </p:cNvPr>
          <p:cNvSpPr txBox="1"/>
          <p:nvPr/>
        </p:nvSpPr>
        <p:spPr>
          <a:xfrm>
            <a:off x="2249010" y="4568834"/>
            <a:ext cx="6255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Simone Claessens 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2800" dirty="0">
                <a:solidFill>
                  <a:schemeClr val="bg1"/>
                </a:solidFill>
              </a:rPr>
              <a:t>Conservator Nederlands Mijnmuseum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B67FD7F-9519-44AB-975A-1CC2BD66231C}"/>
              </a:ext>
            </a:extLst>
          </p:cNvPr>
          <p:cNvSpPr txBox="1"/>
          <p:nvPr/>
        </p:nvSpPr>
        <p:spPr>
          <a:xfrm>
            <a:off x="5761606" y="3245395"/>
            <a:ext cx="4119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b="1" dirty="0">
                <a:solidFill>
                  <a:schemeClr val="bg1"/>
                </a:solidFill>
                <a:latin typeface="Niveau Grotesk Bold" panose="02000000000000000000" pitchFamily="2" charset="0"/>
              </a:rPr>
              <a:t>Koempel</a:t>
            </a:r>
            <a:endParaRPr lang="nl-NL" sz="8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EBA376C-5F37-4A9A-9FF3-FF63562FF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61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1965 minister Den Uyl in Heerlen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94A8874-70F4-439F-AA7E-166849BBB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059" y="1825625"/>
            <a:ext cx="609600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54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x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x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3E41720-7F85-400F-8DE4-C829B6AF4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00" y="0"/>
            <a:ext cx="9942194" cy="687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8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7" name="Google Shape;146;p26">
            <a:extLst>
              <a:ext uri="{FF2B5EF4-FFF2-40B4-BE49-F238E27FC236}">
                <a16:creationId xmlns:a16="http://schemas.microsoft.com/office/drawing/2014/main" id="{15CF93F7-1D3E-4256-9035-12959BED18D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693" y="147835"/>
            <a:ext cx="4466945" cy="650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7;p26">
            <a:extLst>
              <a:ext uri="{FF2B5EF4-FFF2-40B4-BE49-F238E27FC236}">
                <a16:creationId xmlns:a16="http://schemas.microsoft.com/office/drawing/2014/main" id="{5C5649FD-C242-447E-8151-777F2D21ACC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2171" y="681037"/>
            <a:ext cx="6895135" cy="4593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948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x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7" name="Google Shape;154;p27">
            <a:extLst>
              <a:ext uri="{FF2B5EF4-FFF2-40B4-BE49-F238E27FC236}">
                <a16:creationId xmlns:a16="http://schemas.microsoft.com/office/drawing/2014/main" id="{0AC10900-46A5-4FB4-AD26-D614F059EEC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4012" y="523663"/>
            <a:ext cx="9232776" cy="5810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276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Mijnsteenbergen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BF7475C-9918-4BF1-864F-44271A8EB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00944"/>
            <a:ext cx="12324754" cy="822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15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Achteruitgang van de streek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>
              <a:spcBef>
                <a:spcPts val="0"/>
              </a:spcBef>
            </a:pPr>
            <a:r>
              <a:rPr lang="nl-NL" dirty="0">
                <a:solidFill>
                  <a:schemeClr val="bg1"/>
                </a:solidFill>
              </a:rPr>
              <a:t>Werkloosheid</a:t>
            </a:r>
          </a:p>
          <a:p>
            <a:pPr>
              <a:spcBef>
                <a:spcPts val="1200"/>
              </a:spcBef>
            </a:pPr>
            <a:r>
              <a:rPr lang="nl-NL" dirty="0">
                <a:solidFill>
                  <a:schemeClr val="bg1"/>
                </a:solidFill>
              </a:rPr>
              <a:t>Armoede</a:t>
            </a:r>
          </a:p>
          <a:p>
            <a:pPr>
              <a:spcBef>
                <a:spcPts val="1200"/>
              </a:spcBef>
            </a:pPr>
            <a:r>
              <a:rPr lang="nl-NL" dirty="0">
                <a:solidFill>
                  <a:schemeClr val="bg1"/>
                </a:solidFill>
              </a:rPr>
              <a:t>Laaggeletterdheid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nl-NL" dirty="0">
                <a:solidFill>
                  <a:schemeClr val="bg1"/>
                </a:solidFill>
              </a:rPr>
              <a:t>Achterstand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7118779-A3DD-4722-9B2B-272376C92C5E}"/>
              </a:ext>
            </a:extLst>
          </p:cNvPr>
          <p:cNvSpPr txBox="1"/>
          <p:nvPr/>
        </p:nvSpPr>
        <p:spPr>
          <a:xfrm>
            <a:off x="6096000" y="2677855"/>
            <a:ext cx="4774294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i="1" dirty="0">
                <a:solidFill>
                  <a:schemeClr val="bg1"/>
                </a:solidFill>
              </a:rPr>
              <a:t> ‘Geen stad in Nederland viel zo snel zo diep als Heerlen. De hoogste dichtheid aan bontjassen in de jaren vijftig, de grootste armoe twintig jaar later’.</a:t>
            </a:r>
          </a:p>
          <a:p>
            <a:endParaRPr lang="nl-NL" sz="2000" i="1" dirty="0">
              <a:solidFill>
                <a:schemeClr val="bg1"/>
              </a:solidFill>
            </a:endParaRPr>
          </a:p>
          <a:p>
            <a:r>
              <a:rPr lang="nl-NL" sz="2000" i="1" dirty="0">
                <a:solidFill>
                  <a:schemeClr val="bg1"/>
                </a:solidFill>
              </a:rPr>
              <a:t>Het geluk van Limburg – Marcia Luyten</a:t>
            </a:r>
          </a:p>
        </p:txBody>
      </p:sp>
    </p:spTree>
    <p:extLst>
      <p:ext uri="{BB962C8B-B14F-4D97-AF65-F5344CB8AC3E}">
        <p14:creationId xmlns:p14="http://schemas.microsoft.com/office/powerpoint/2010/main" val="445974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  <a:latin typeface="Niveau Grotesk Bold" panose="02000000000000000000" pitchFamily="2" charset="0"/>
              </a:rPr>
              <a:t>x</a:t>
            </a: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r>
              <a:rPr lang="nl-NL">
                <a:solidFill>
                  <a:schemeClr val="bg1"/>
                </a:solidFill>
                <a:latin typeface="Niveau Grotesk Bold" panose="02000000000000000000" pitchFamily="2" charset="0"/>
              </a:rPr>
              <a:t>x</a:t>
            </a: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C65953C-BCBE-4360-A73C-3E641468D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2" r="1313"/>
          <a:stretch/>
        </p:blipFill>
        <p:spPr>
          <a:xfrm>
            <a:off x="0" y="-55560"/>
            <a:ext cx="12192000" cy="707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61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Mijnschade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7" name="Google Shape;182;p31">
            <a:extLst>
              <a:ext uri="{FF2B5EF4-FFF2-40B4-BE49-F238E27FC236}">
                <a16:creationId xmlns:a16="http://schemas.microsoft.com/office/drawing/2014/main" id="{68715440-F1AD-4D65-944C-1C12988D42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873" t="20621" r="39650" b="6042"/>
          <a:stretch/>
        </p:blipFill>
        <p:spPr>
          <a:xfrm>
            <a:off x="6069493" y="580801"/>
            <a:ext cx="5128495" cy="486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3;p31">
            <a:extLst>
              <a:ext uri="{FF2B5EF4-FFF2-40B4-BE49-F238E27FC236}">
                <a16:creationId xmlns:a16="http://schemas.microsoft.com/office/drawing/2014/main" id="{4671DA29-A57D-47BA-9BE9-8289D8B7540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9328" y="4003910"/>
            <a:ext cx="4323895" cy="2488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4;p31">
            <a:extLst>
              <a:ext uri="{FF2B5EF4-FFF2-40B4-BE49-F238E27FC236}">
                <a16:creationId xmlns:a16="http://schemas.microsoft.com/office/drawing/2014/main" id="{89C79CE2-0F5A-4B35-BC8D-5E62F5C8603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0551" y="1510428"/>
            <a:ext cx="3052672" cy="2289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506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Schade in Groningen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x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5" name="Google Shape;197;p33">
            <a:extLst>
              <a:ext uri="{FF2B5EF4-FFF2-40B4-BE49-F238E27FC236}">
                <a16:creationId xmlns:a16="http://schemas.microsoft.com/office/drawing/2014/main" id="{37AF467C-E51D-4535-8917-530C05DC7CD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1597024"/>
            <a:ext cx="9548588" cy="429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651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 descr="Afbeelding met buiten, persoon, vasthouden, person&#10;&#10;Automatisch gegenereerde beschrijving">
            <a:extLst>
              <a:ext uri="{FF2B5EF4-FFF2-40B4-BE49-F238E27FC236}">
                <a16:creationId xmlns:a16="http://schemas.microsoft.com/office/drawing/2014/main" id="{A98CB167-492E-47D1-A5CD-1E220FC44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25" y="-1704937"/>
            <a:ext cx="12993989" cy="9791102"/>
          </a:xfrm>
        </p:spPr>
      </p:pic>
    </p:spTree>
    <p:extLst>
      <p:ext uri="{BB962C8B-B14F-4D97-AF65-F5344CB8AC3E}">
        <p14:creationId xmlns:p14="http://schemas.microsoft.com/office/powerpoint/2010/main" val="1849378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Toevoeging van Kolen aan venster ‘De gasbel’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Steenkool van nationaal belang sinds 1900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Industrialisatie</a:t>
            </a:r>
          </a:p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Warm houden van gezinnen</a:t>
            </a:r>
          </a:p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Wederopbouw na WO II</a:t>
            </a:r>
          </a:p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Grootste industrieterrein van Nederland 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70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Discussiepunten in de klas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Fossiele brandstoffen</a:t>
            </a:r>
          </a:p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Gevolgen van het gebruik van fossiele brandstoffen</a:t>
            </a:r>
          </a:p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Mono-economie</a:t>
            </a:r>
          </a:p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Sluiting van een mono-economie</a:t>
            </a:r>
          </a:p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Transitie van een regio</a:t>
            </a:r>
          </a:p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Mijnschade</a:t>
            </a:r>
          </a:p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Beroepsziekten zoals silicose</a:t>
            </a:r>
          </a:p>
          <a:p>
            <a:pPr algn="ctr">
              <a:buFontTx/>
              <a:buChar char="-"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10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69657E4-9753-4AB1-AA15-FA44C0A1C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35" y="-1309013"/>
            <a:ext cx="12604376" cy="93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68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Bronnen voor in de klas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6176"/>
            <a:ext cx="6201792" cy="4535745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nl-NL" sz="5100" dirty="0">
                <a:solidFill>
                  <a:schemeClr val="bg1"/>
                </a:solidFill>
                <a:latin typeface="Niveau Grotesk Bold" panose="02000000000000000000" pitchFamily="2" charset="0"/>
              </a:rPr>
              <a:t>Website demijnen.nl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nl-NL" sz="5100" dirty="0">
                <a:solidFill>
                  <a:schemeClr val="bg1"/>
                </a:solidFill>
                <a:latin typeface="Niveau Grotesk Bold" panose="02000000000000000000" pitchFamily="2" charset="0"/>
              </a:rPr>
              <a:t>Documentaire Glorie en verdriet in de Mijnstreek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nl-NL" sz="5100" dirty="0">
                <a:solidFill>
                  <a:schemeClr val="bg1"/>
                </a:solidFill>
                <a:latin typeface="Niveau Grotesk Bold" panose="02000000000000000000" pitchFamily="2" charset="0"/>
              </a:rPr>
              <a:t>Documentaire Onzichtbaar Nederland – De verdwenen mijnen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nl-NL" sz="5100" dirty="0">
                <a:solidFill>
                  <a:schemeClr val="bg1"/>
                </a:solidFill>
                <a:latin typeface="Niveau Grotesk Bold" panose="02000000000000000000" pitchFamily="2" charset="0"/>
              </a:rPr>
              <a:t>Filmpjes op schooltv.nl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nl-NL" sz="5100" dirty="0">
                <a:solidFill>
                  <a:schemeClr val="bg1"/>
                </a:solidFill>
                <a:latin typeface="Niveau Grotesk Bold" panose="02000000000000000000" pitchFamily="2" charset="0"/>
              </a:rPr>
              <a:t>Boek Het geluk van Limburg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nl-NL" sz="5100" dirty="0">
                <a:solidFill>
                  <a:schemeClr val="bg1"/>
                </a:solidFill>
                <a:latin typeface="Niveau Grotesk Bold" panose="02000000000000000000" pitchFamily="2" charset="0"/>
              </a:rPr>
              <a:t>Boek Het dwaallichtje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nl-NL" sz="5100" dirty="0">
                <a:solidFill>
                  <a:schemeClr val="bg1"/>
                </a:solidFill>
                <a:latin typeface="Niveau Grotesk Bold" panose="02000000000000000000" pitchFamily="2" charset="0"/>
              </a:rPr>
              <a:t>Bezoek aan het Nederlands Mijnmuseum</a:t>
            </a:r>
          </a:p>
          <a:p>
            <a:pPr>
              <a:lnSpc>
                <a:spcPct val="120000"/>
              </a:lnSpc>
              <a:buFontTx/>
              <a:buChar char="-"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5" name="Afbeelding 4" descr="Afbeelding met persoon, binnen, dragen, foto&#10;&#10;Automatisch gegenereerde beschrijving">
            <a:extLst>
              <a:ext uri="{FF2B5EF4-FFF2-40B4-BE49-F238E27FC236}">
                <a16:creationId xmlns:a16="http://schemas.microsoft.com/office/drawing/2014/main" id="{9A3B78CB-52E1-4E89-AFC2-9CF56D6DF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t="3544"/>
          <a:stretch/>
        </p:blipFill>
        <p:spPr>
          <a:xfrm>
            <a:off x="7464287" y="1825625"/>
            <a:ext cx="2735004" cy="367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93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, gebouw, weg, foto&#10;&#10;Automatisch gegenereerde beschrijving">
            <a:extLst>
              <a:ext uri="{FF2B5EF4-FFF2-40B4-BE49-F238E27FC236}">
                <a16:creationId xmlns:a16="http://schemas.microsoft.com/office/drawing/2014/main" id="{08E3BB0A-86E3-4431-8723-83749BB8A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1275980"/>
            <a:ext cx="12801600" cy="940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97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61CF2-82F8-4559-A267-77FDDD364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895" y="2659686"/>
            <a:ext cx="9122121" cy="1325563"/>
          </a:xfrm>
        </p:spPr>
        <p:txBody>
          <a:bodyPr>
            <a:normAutofit fontScale="90000"/>
          </a:bodyPr>
          <a:lstStyle/>
          <a:p>
            <a:r>
              <a:rPr lang="nl-NL" sz="8000" b="1" dirty="0">
                <a:solidFill>
                  <a:schemeClr val="bg1"/>
                </a:solidFill>
                <a:latin typeface="Niveau Grotesk Bold" panose="02000000000000000000" pitchFamily="2" charset="0"/>
              </a:rPr>
              <a:t>Weet je nog, </a:t>
            </a:r>
            <a:r>
              <a:rPr lang="nl-NL" sz="8000" b="1" dirty="0">
                <a:latin typeface="Niveau Grotesk Bold" panose="02000000000000000000" pitchFamily="2" charset="0"/>
              </a:rPr>
              <a:t>koempel</a:t>
            </a:r>
            <a:r>
              <a:rPr lang="nl-NL" sz="8000" b="1" dirty="0">
                <a:solidFill>
                  <a:schemeClr val="bg1"/>
                </a:solidFill>
                <a:latin typeface="Niveau Grotesk Bold" panose="02000000000000000000" pitchFamily="2" charset="0"/>
              </a:rPr>
              <a:t>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FFCB09D-E467-40B7-98F0-ECFB0D829150}"/>
              </a:ext>
            </a:extLst>
          </p:cNvPr>
          <p:cNvSpPr txBox="1"/>
          <p:nvPr/>
        </p:nvSpPr>
        <p:spPr>
          <a:xfrm>
            <a:off x="6374167" y="3429000"/>
            <a:ext cx="3574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Niveau Grotesk Bold" panose="02000000000000000000"/>
              </a:rPr>
              <a:t>koempel</a:t>
            </a:r>
          </a:p>
        </p:txBody>
      </p:sp>
    </p:spTree>
    <p:extLst>
      <p:ext uri="{BB962C8B-B14F-4D97-AF65-F5344CB8AC3E}">
        <p14:creationId xmlns:p14="http://schemas.microsoft.com/office/powerpoint/2010/main" val="2190693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3FF10D5B-1606-4AF3-9E2D-F6AC0E7D7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900" y="1537712"/>
            <a:ext cx="7568199" cy="378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56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Nederlands mijnverleden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r>
              <a:rPr lang="nl-NL" dirty="0">
                <a:solidFill>
                  <a:schemeClr val="bg1"/>
                </a:solidFill>
              </a:rPr>
              <a:t>Verborgen verhaal</a:t>
            </a:r>
          </a:p>
          <a:p>
            <a:r>
              <a:rPr lang="nl-NL" dirty="0">
                <a:solidFill>
                  <a:schemeClr val="bg1"/>
                </a:solidFill>
              </a:rPr>
              <a:t>Staat niet in de geschiedenisboeken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97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61CF2-82F8-4559-A267-77FDDD364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41" y="551329"/>
            <a:ext cx="10739717" cy="5755341"/>
          </a:xfrm>
        </p:spPr>
        <p:txBody>
          <a:bodyPr>
            <a:normAutofit/>
          </a:bodyPr>
          <a:lstStyle/>
          <a:p>
            <a:r>
              <a:rPr lang="nl-NL" sz="8000" b="1" dirty="0">
                <a:solidFill>
                  <a:schemeClr val="bg1"/>
                </a:solidFill>
                <a:latin typeface="Niveau Grotesk Bold" panose="02000000000000000000" pitchFamily="2" charset="0"/>
              </a:rPr>
              <a:t>Het bovenhalen</a:t>
            </a:r>
            <a:br>
              <a:rPr lang="nl-NL" sz="8000" b="1" dirty="0">
                <a:solidFill>
                  <a:schemeClr val="bg1"/>
                </a:solidFill>
                <a:latin typeface="Niveau Grotesk Bold" panose="02000000000000000000" pitchFamily="2" charset="0"/>
              </a:rPr>
            </a:br>
            <a:r>
              <a:rPr lang="nl-NL" sz="8000" b="1" dirty="0">
                <a:solidFill>
                  <a:schemeClr val="bg1"/>
                </a:solidFill>
                <a:latin typeface="Niveau Grotesk Bold" panose="02000000000000000000" pitchFamily="2" charset="0"/>
              </a:rPr>
              <a:t>van ons verleden</a:t>
            </a:r>
            <a:br>
              <a:rPr lang="nl-NL" sz="8000" b="1" dirty="0">
                <a:solidFill>
                  <a:schemeClr val="bg1"/>
                </a:solidFill>
                <a:latin typeface="Niveau Grotesk Bold" panose="02000000000000000000" pitchFamily="2" charset="0"/>
              </a:rPr>
            </a:br>
            <a:r>
              <a:rPr lang="nl-NL" sz="8000" b="1" dirty="0">
                <a:solidFill>
                  <a:schemeClr val="bg1"/>
                </a:solidFill>
                <a:latin typeface="Niveau Grotesk Bold" panose="02000000000000000000" pitchFamily="2" charset="0"/>
              </a:rPr>
              <a:t>voor onze </a:t>
            </a:r>
            <a:r>
              <a:rPr lang="nl-NL" sz="8000" b="1" dirty="0">
                <a:latin typeface="Niveau Grotesk Bold" panose="02000000000000000000" pitchFamily="2" charset="0"/>
              </a:rPr>
              <a:t>toekomst</a:t>
            </a:r>
            <a:r>
              <a:rPr lang="nl-NL" sz="8000" b="1" dirty="0">
                <a:solidFill>
                  <a:schemeClr val="bg1"/>
                </a:solidFill>
                <a:latin typeface="Niveau Grotesk Bold" panose="02000000000000000000" pitchFamily="2" charset="0"/>
              </a:rPr>
              <a:t>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0B6E0D9-D0E6-4CA9-AA19-5F4782F557C2}"/>
              </a:ext>
            </a:extLst>
          </p:cNvPr>
          <p:cNvSpPr txBox="1"/>
          <p:nvPr/>
        </p:nvSpPr>
        <p:spPr>
          <a:xfrm>
            <a:off x="4998129" y="453649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b="1" dirty="0">
                <a:solidFill>
                  <a:schemeClr val="bg1"/>
                </a:solidFill>
                <a:latin typeface="Niveau Grotesk Bold" panose="02000000000000000000" pitchFamily="2" charset="0"/>
              </a:rPr>
              <a:t>toekomst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422409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Nationale geschiedenis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Grootste industrieterrein van </a:t>
            </a:r>
            <a:b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</a:b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Nederland!</a:t>
            </a:r>
          </a:p>
          <a:p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Eén verdieping van de Staatsmijn </a:t>
            </a:r>
            <a:b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</a:b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Emma is zo groot als het </a:t>
            </a:r>
            <a:b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</a:b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stratenplan van Amsterdam.</a:t>
            </a:r>
            <a:b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</a:b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De Staatsmijn Emma had </a:t>
            </a:r>
            <a:b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</a:b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5 verdiepingen.</a:t>
            </a:r>
          </a:p>
          <a:p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Staatsmijn Maurits was bijna een</a:t>
            </a:r>
            <a:b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</a:b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kilometer diep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4FC33C0-B4D3-4990-9625-4EEB2140B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471" y="2001914"/>
            <a:ext cx="5074082" cy="285417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686F55E-6BC7-4B58-B2C8-7516BC36EA14}"/>
              </a:ext>
            </a:extLst>
          </p:cNvPr>
          <p:cNvSpPr txBox="1"/>
          <p:nvPr/>
        </p:nvSpPr>
        <p:spPr>
          <a:xfrm>
            <a:off x="6521471" y="4856085"/>
            <a:ext cx="5074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Onzichtbaar Nederland - Energie</a:t>
            </a:r>
          </a:p>
        </p:txBody>
      </p:sp>
    </p:spTree>
    <p:extLst>
      <p:ext uri="{BB962C8B-B14F-4D97-AF65-F5344CB8AC3E}">
        <p14:creationId xmlns:p14="http://schemas.microsoft.com/office/powerpoint/2010/main" val="315757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Kolen en gas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Waarom is dit venster belangrijk?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Fossiele brandstof (aardrijkskunde)</a:t>
            </a:r>
          </a:p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Industrialisatie en wederopbouw (geschiedenis)</a:t>
            </a:r>
          </a:p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Eerste multiculturele samenleving (maatschappijleer)</a:t>
            </a:r>
          </a:p>
          <a:p>
            <a:pPr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Mono-economie en de gevolgen van de sluiting (economie)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88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x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x</a:t>
            </a:r>
          </a:p>
        </p:txBody>
      </p:sp>
      <p:pic>
        <p:nvPicPr>
          <p:cNvPr id="5" name="Afbeelding 4" descr="Afbeelding met buiten, lucht, gebouw, overheidsgebouw&#10;&#10;Automatisch gegenereerde beschrijving">
            <a:extLst>
              <a:ext uri="{FF2B5EF4-FFF2-40B4-BE49-F238E27FC236}">
                <a16:creationId xmlns:a16="http://schemas.microsoft.com/office/drawing/2014/main" id="{1030E81A-5E06-4224-86F8-F049F3954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9" y="0"/>
            <a:ext cx="10287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94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5E542-2CD2-4DAF-8E3B-A8985829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Niveau Grotesk Bold" panose="02000000000000000000" pitchFamily="2" charset="0"/>
              </a:rPr>
              <a:t>Ontstaan van steenkool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D953B-43F0-4D9E-A162-246C285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Niveau Grotesk Bold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54345-59DD-4BBA-B5D1-D1500306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94" y="5693457"/>
            <a:ext cx="967012" cy="96701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2D400EC-E26D-4810-BF43-5E37E02B2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035" y="1690688"/>
            <a:ext cx="7192424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443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456</Words>
  <Application>Microsoft Office PowerPoint</Application>
  <PresentationFormat>Breedbeeld</PresentationFormat>
  <Paragraphs>138</Paragraphs>
  <Slides>35</Slides>
  <Notes>22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Niveau Grotesk Bold</vt:lpstr>
      <vt:lpstr>Kantoorthema</vt:lpstr>
      <vt:lpstr>PowerPoint-presentatie</vt:lpstr>
      <vt:lpstr>Welkom Koempel!</vt:lpstr>
      <vt:lpstr>Toevoeging van Kolen aan venster ‘De gasbel’</vt:lpstr>
      <vt:lpstr>Nederlands mijnverleden</vt:lpstr>
      <vt:lpstr>Het bovenhalen van ons verleden voor onze toekomst.</vt:lpstr>
      <vt:lpstr>Nationale geschiedenis</vt:lpstr>
      <vt:lpstr>Kolen en gas</vt:lpstr>
      <vt:lpstr>x</vt:lpstr>
      <vt:lpstr>Ontstaan van steenkool</vt:lpstr>
      <vt:lpstr>Steenkool wereldwijd</vt:lpstr>
      <vt:lpstr>Steenkoolwinning</vt:lpstr>
      <vt:lpstr>Fossiele brandstof</vt:lpstr>
      <vt:lpstr>PowerPoint-presentatie</vt:lpstr>
      <vt:lpstr>Arbeiders nodig</vt:lpstr>
      <vt:lpstr>PowerPoint-presentatie</vt:lpstr>
      <vt:lpstr>Groei van steden</vt:lpstr>
      <vt:lpstr>PowerPoint-presentatie</vt:lpstr>
      <vt:lpstr>Welvaart</vt:lpstr>
      <vt:lpstr>PowerPoint-presentatie</vt:lpstr>
      <vt:lpstr>1965 minister Den Uyl in Heerlen</vt:lpstr>
      <vt:lpstr>x</vt:lpstr>
      <vt:lpstr>PowerPoint-presentatie</vt:lpstr>
      <vt:lpstr>PowerPoint-presentatie</vt:lpstr>
      <vt:lpstr>Mijnsteenbergen</vt:lpstr>
      <vt:lpstr>Achteruitgang van de streek</vt:lpstr>
      <vt:lpstr>x</vt:lpstr>
      <vt:lpstr>Mijnschade</vt:lpstr>
      <vt:lpstr>Schade in Groningen</vt:lpstr>
      <vt:lpstr>PowerPoint-presentatie</vt:lpstr>
      <vt:lpstr>Discussiepunten in de klas</vt:lpstr>
      <vt:lpstr>PowerPoint-presentatie</vt:lpstr>
      <vt:lpstr>Bronnen voor in de klas</vt:lpstr>
      <vt:lpstr>PowerPoint-presentatie</vt:lpstr>
      <vt:lpstr>Weet je nog, koempel?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Concierges</dc:creator>
  <cp:lastModifiedBy>Reessink, N.R.A. (Niels)</cp:lastModifiedBy>
  <cp:revision>25</cp:revision>
  <dcterms:created xsi:type="dcterms:W3CDTF">2021-01-28T11:25:58Z</dcterms:created>
  <dcterms:modified xsi:type="dcterms:W3CDTF">2021-06-21T09:03:27Z</dcterms:modified>
</cp:coreProperties>
</file>