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6" r:id="rId2"/>
    <p:sldId id="525" r:id="rId3"/>
    <p:sldId id="413" r:id="rId4"/>
    <p:sldId id="412" r:id="rId5"/>
    <p:sldId id="257" r:id="rId6"/>
    <p:sldId id="258" r:id="rId7"/>
    <p:sldId id="527" r:id="rId8"/>
    <p:sldId id="459" r:id="rId9"/>
    <p:sldId id="460" r:id="rId10"/>
    <p:sldId id="461" r:id="rId11"/>
    <p:sldId id="289" r:id="rId12"/>
    <p:sldId id="409" r:id="rId13"/>
    <p:sldId id="597" r:id="rId14"/>
    <p:sldId id="531" r:id="rId15"/>
    <p:sldId id="260" r:id="rId16"/>
    <p:sldId id="524" r:id="rId17"/>
    <p:sldId id="415" r:id="rId18"/>
    <p:sldId id="553" r:id="rId19"/>
    <p:sldId id="262" r:id="rId20"/>
    <p:sldId id="563" r:id="rId21"/>
    <p:sldId id="473" r:id="rId22"/>
    <p:sldId id="518" r:id="rId23"/>
    <p:sldId id="512" r:id="rId24"/>
    <p:sldId id="598" r:id="rId25"/>
    <p:sldId id="507" r:id="rId26"/>
    <p:sldId id="520" r:id="rId27"/>
    <p:sldId id="530" r:id="rId28"/>
    <p:sldId id="528" r:id="rId29"/>
    <p:sldId id="486" r:id="rId30"/>
    <p:sldId id="562" r:id="rId31"/>
    <p:sldId id="263" r:id="rId32"/>
    <p:sldId id="586" r:id="rId33"/>
    <p:sldId id="519" r:id="rId34"/>
    <p:sldId id="469" r:id="rId35"/>
    <p:sldId id="470" r:id="rId36"/>
    <p:sldId id="264" r:id="rId37"/>
    <p:sldId id="494" r:id="rId38"/>
    <p:sldId id="532" r:id="rId39"/>
    <p:sldId id="429" r:id="rId40"/>
    <p:sldId id="431" r:id="rId41"/>
    <p:sldId id="543" r:id="rId42"/>
    <p:sldId id="545" r:id="rId43"/>
    <p:sldId id="542" r:id="rId44"/>
    <p:sldId id="261" r:id="rId45"/>
    <p:sldId id="589" r:id="rId46"/>
    <p:sldId id="588" r:id="rId47"/>
    <p:sldId id="266" r:id="rId48"/>
    <p:sldId id="592" r:id="rId49"/>
    <p:sldId id="534" r:id="rId50"/>
    <p:sldId id="535" r:id="rId51"/>
    <p:sldId id="593" r:id="rId52"/>
    <p:sldId id="594" r:id="rId53"/>
    <p:sldId id="445" r:id="rId54"/>
    <p:sldId id="595" r:id="rId55"/>
    <p:sldId id="546" r:id="rId56"/>
    <p:sldId id="505" r:id="rId57"/>
    <p:sldId id="547" r:id="rId58"/>
    <p:sldId id="446" r:id="rId59"/>
    <p:sldId id="548" r:id="rId60"/>
    <p:sldId id="483" r:id="rId61"/>
    <p:sldId id="458" r:id="rId62"/>
    <p:sldId id="549" r:id="rId63"/>
    <p:sldId id="523" r:id="rId64"/>
    <p:sldId id="550" r:id="rId65"/>
    <p:sldId id="484" r:id="rId66"/>
    <p:sldId id="271" r:id="rId67"/>
    <p:sldId id="590" r:id="rId68"/>
    <p:sldId id="554" r:id="rId69"/>
    <p:sldId id="564" r:id="rId70"/>
    <p:sldId id="583" r:id="rId71"/>
    <p:sldId id="265" r:id="rId72"/>
    <p:sldId id="565" r:id="rId73"/>
    <p:sldId id="559" r:id="rId74"/>
    <p:sldId id="561" r:id="rId75"/>
    <p:sldId id="555" r:id="rId76"/>
    <p:sldId id="591" r:id="rId77"/>
    <p:sldId id="566" r:id="rId78"/>
    <p:sldId id="557" r:id="rId79"/>
    <p:sldId id="567" r:id="rId80"/>
    <p:sldId id="584" r:id="rId81"/>
    <p:sldId id="570" r:id="rId82"/>
    <p:sldId id="572" r:id="rId83"/>
    <p:sldId id="571" r:id="rId84"/>
    <p:sldId id="573" r:id="rId85"/>
    <p:sldId id="580" r:id="rId86"/>
    <p:sldId id="574" r:id="rId87"/>
    <p:sldId id="575" r:id="rId88"/>
    <p:sldId id="576" r:id="rId89"/>
    <p:sldId id="578" r:id="rId90"/>
    <p:sldId id="362" r:id="rId91"/>
    <p:sldId id="581" r:id="rId92"/>
    <p:sldId id="600" r:id="rId93"/>
    <p:sldId id="599" r:id="rId94"/>
    <p:sldId id="582" r:id="rId95"/>
    <p:sldId id="456" r:id="rId96"/>
    <p:sldId id="490" r:id="rId97"/>
    <p:sldId id="489" r:id="rId98"/>
    <p:sldId id="373" r:id="rId99"/>
    <p:sldId id="374" r:id="rId100"/>
    <p:sldId id="378" r:id="rId101"/>
    <p:sldId id="379" r:id="rId102"/>
    <p:sldId id="387" r:id="rId103"/>
    <p:sldId id="435" r:id="rId104"/>
    <p:sldId id="558" r:id="rId10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4660"/>
  </p:normalViewPr>
  <p:slideViewPr>
    <p:cSldViewPr snapToGrid="0">
      <p:cViewPr varScale="1">
        <p:scale>
          <a:sx n="62" d="100"/>
          <a:sy n="62" d="100"/>
        </p:scale>
        <p:origin x="67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512404-0150-4505-A84A-1319D4D1667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7ECA2D0-6009-45DA-B801-06061D0AF897}">
      <dgm:prSet/>
      <dgm:spPr/>
      <dgm:t>
        <a:bodyPr/>
        <a:lstStyle/>
        <a:p>
          <a:r>
            <a:rPr lang="en-US"/>
            <a:t>Het ‘andere’ van China</a:t>
          </a:r>
        </a:p>
      </dgm:t>
    </dgm:pt>
    <dgm:pt modelId="{8BCC7B9E-32CA-4637-8E18-ADD15ED059C1}" type="parTrans" cxnId="{90DD48F7-4691-4A59-A3B6-724B38085397}">
      <dgm:prSet/>
      <dgm:spPr/>
      <dgm:t>
        <a:bodyPr/>
        <a:lstStyle/>
        <a:p>
          <a:endParaRPr lang="en-US"/>
        </a:p>
      </dgm:t>
    </dgm:pt>
    <dgm:pt modelId="{8E7FFB6A-C775-4C87-941B-255F405E548C}" type="sibTrans" cxnId="{90DD48F7-4691-4A59-A3B6-724B38085397}">
      <dgm:prSet/>
      <dgm:spPr/>
      <dgm:t>
        <a:bodyPr/>
        <a:lstStyle/>
        <a:p>
          <a:endParaRPr lang="en-US"/>
        </a:p>
      </dgm:t>
    </dgm:pt>
    <dgm:pt modelId="{CC1E8FAD-2ECD-48D7-971E-5D0B66A0290C}">
      <dgm:prSet/>
      <dgm:spPr/>
      <dgm:t>
        <a:bodyPr/>
        <a:lstStyle/>
        <a:p>
          <a:r>
            <a:rPr lang="en-US" dirty="0"/>
            <a:t>‘Chinees denken’</a:t>
          </a:r>
        </a:p>
      </dgm:t>
    </dgm:pt>
    <dgm:pt modelId="{BA8437B7-BBEF-4B0B-8EBA-7C3725B6D559}" type="parTrans" cxnId="{A674B5F8-FD88-4EFC-9AD8-D63D8F426CD0}">
      <dgm:prSet/>
      <dgm:spPr/>
      <dgm:t>
        <a:bodyPr/>
        <a:lstStyle/>
        <a:p>
          <a:endParaRPr lang="en-US"/>
        </a:p>
      </dgm:t>
    </dgm:pt>
    <dgm:pt modelId="{A8E3782E-E973-4D6D-AAF3-6513FBF4659F}" type="sibTrans" cxnId="{A674B5F8-FD88-4EFC-9AD8-D63D8F426CD0}">
      <dgm:prSet/>
      <dgm:spPr/>
      <dgm:t>
        <a:bodyPr/>
        <a:lstStyle/>
        <a:p>
          <a:endParaRPr lang="en-US"/>
        </a:p>
      </dgm:t>
    </dgm:pt>
    <dgm:pt modelId="{7BBB8257-4447-4D0D-9A20-224537D9D6AA}">
      <dgm:prSet/>
      <dgm:spPr/>
      <dgm:t>
        <a:bodyPr/>
        <a:lstStyle/>
        <a:p>
          <a:r>
            <a:rPr lang="en-US" dirty="0"/>
            <a:t>Chinees communisme / </a:t>
          </a:r>
          <a:r>
            <a:rPr lang="en-US" dirty="0" err="1"/>
            <a:t>c</a:t>
          </a:r>
          <a:r>
            <a:rPr lang="en-US" dirty="0" err="1">
              <a:solidFill>
                <a:srgbClr val="FF0000"/>
              </a:solidFill>
            </a:rPr>
            <a:t>C</a:t>
          </a:r>
          <a:r>
            <a:rPr lang="en-US" dirty="0" err="1"/>
            <a:t>p</a:t>
          </a:r>
          <a:r>
            <a:rPr lang="en-US" dirty="0"/>
            <a:t> of </a:t>
          </a:r>
          <a:r>
            <a:rPr lang="en-US" dirty="0">
              <a:solidFill>
                <a:srgbClr val="FF0000"/>
              </a:solidFill>
            </a:rPr>
            <a:t>C</a:t>
          </a:r>
          <a:r>
            <a:rPr lang="en-US" dirty="0"/>
            <a:t>cp?</a:t>
          </a:r>
        </a:p>
      </dgm:t>
    </dgm:pt>
    <dgm:pt modelId="{0A48255F-89CD-4B39-A888-ECA4B189DCFD}" type="parTrans" cxnId="{636062D0-E4A3-4795-87B4-98D4E7938492}">
      <dgm:prSet/>
      <dgm:spPr/>
      <dgm:t>
        <a:bodyPr/>
        <a:lstStyle/>
        <a:p>
          <a:endParaRPr lang="en-US"/>
        </a:p>
      </dgm:t>
    </dgm:pt>
    <dgm:pt modelId="{290CCAC0-4DB9-44EA-B189-7BD15543525F}" type="sibTrans" cxnId="{636062D0-E4A3-4795-87B4-98D4E7938492}">
      <dgm:prSet/>
      <dgm:spPr/>
      <dgm:t>
        <a:bodyPr/>
        <a:lstStyle/>
        <a:p>
          <a:endParaRPr lang="en-US"/>
        </a:p>
      </dgm:t>
    </dgm:pt>
    <dgm:pt modelId="{17B90AF2-2282-4E20-B1E9-11521DB2800C}" type="pres">
      <dgm:prSet presAssocID="{AA512404-0150-4505-A84A-1319D4D1667B}" presName="vert0" presStyleCnt="0">
        <dgm:presLayoutVars>
          <dgm:dir/>
          <dgm:animOne val="branch"/>
          <dgm:animLvl val="lvl"/>
        </dgm:presLayoutVars>
      </dgm:prSet>
      <dgm:spPr/>
    </dgm:pt>
    <dgm:pt modelId="{251E4C0F-570A-4A22-AAF8-F0CDED228226}" type="pres">
      <dgm:prSet presAssocID="{57ECA2D0-6009-45DA-B801-06061D0AF897}" presName="thickLine" presStyleLbl="alignNode1" presStyleIdx="0" presStyleCnt="3"/>
      <dgm:spPr/>
    </dgm:pt>
    <dgm:pt modelId="{CAB8E266-5100-458B-AB10-A86ED4A478B1}" type="pres">
      <dgm:prSet presAssocID="{57ECA2D0-6009-45DA-B801-06061D0AF897}" presName="horz1" presStyleCnt="0"/>
      <dgm:spPr/>
    </dgm:pt>
    <dgm:pt modelId="{9F8E6F80-3F1E-436A-A9C1-3C010A831F63}" type="pres">
      <dgm:prSet presAssocID="{57ECA2D0-6009-45DA-B801-06061D0AF897}" presName="tx1" presStyleLbl="revTx" presStyleIdx="0" presStyleCnt="3"/>
      <dgm:spPr/>
    </dgm:pt>
    <dgm:pt modelId="{44E89AB0-81A7-46FD-BEB8-62ED6BD4EAB1}" type="pres">
      <dgm:prSet presAssocID="{57ECA2D0-6009-45DA-B801-06061D0AF897}" presName="vert1" presStyleCnt="0"/>
      <dgm:spPr/>
    </dgm:pt>
    <dgm:pt modelId="{378A519E-C405-4EFD-9511-5C00C9D6910C}" type="pres">
      <dgm:prSet presAssocID="{CC1E8FAD-2ECD-48D7-971E-5D0B66A0290C}" presName="thickLine" presStyleLbl="alignNode1" presStyleIdx="1" presStyleCnt="3"/>
      <dgm:spPr/>
    </dgm:pt>
    <dgm:pt modelId="{67ECD92B-721E-4037-AB28-A145F71269DB}" type="pres">
      <dgm:prSet presAssocID="{CC1E8FAD-2ECD-48D7-971E-5D0B66A0290C}" presName="horz1" presStyleCnt="0"/>
      <dgm:spPr/>
    </dgm:pt>
    <dgm:pt modelId="{BE633300-63D8-43A3-B705-0007D7692393}" type="pres">
      <dgm:prSet presAssocID="{CC1E8FAD-2ECD-48D7-971E-5D0B66A0290C}" presName="tx1" presStyleLbl="revTx" presStyleIdx="1" presStyleCnt="3"/>
      <dgm:spPr/>
    </dgm:pt>
    <dgm:pt modelId="{93226132-D2A6-4725-9B80-0721D2C2AAC4}" type="pres">
      <dgm:prSet presAssocID="{CC1E8FAD-2ECD-48D7-971E-5D0B66A0290C}" presName="vert1" presStyleCnt="0"/>
      <dgm:spPr/>
    </dgm:pt>
    <dgm:pt modelId="{046D843E-6087-40AC-BE45-330029618898}" type="pres">
      <dgm:prSet presAssocID="{7BBB8257-4447-4D0D-9A20-224537D9D6AA}" presName="thickLine" presStyleLbl="alignNode1" presStyleIdx="2" presStyleCnt="3"/>
      <dgm:spPr/>
    </dgm:pt>
    <dgm:pt modelId="{77760AC3-7490-4DF1-82DB-77451AF7CD1D}" type="pres">
      <dgm:prSet presAssocID="{7BBB8257-4447-4D0D-9A20-224537D9D6AA}" presName="horz1" presStyleCnt="0"/>
      <dgm:spPr/>
    </dgm:pt>
    <dgm:pt modelId="{9B63D7FA-138B-478D-AACB-7D67EB4B345A}" type="pres">
      <dgm:prSet presAssocID="{7BBB8257-4447-4D0D-9A20-224537D9D6AA}" presName="tx1" presStyleLbl="revTx" presStyleIdx="2" presStyleCnt="3"/>
      <dgm:spPr/>
    </dgm:pt>
    <dgm:pt modelId="{6871AC94-DA6F-4383-87D1-EC66A8ACEDB7}" type="pres">
      <dgm:prSet presAssocID="{7BBB8257-4447-4D0D-9A20-224537D9D6AA}" presName="vert1" presStyleCnt="0"/>
      <dgm:spPr/>
    </dgm:pt>
  </dgm:ptLst>
  <dgm:cxnLst>
    <dgm:cxn modelId="{EED5EA1E-9B4A-4EAD-8DA1-6787E7E01180}" type="presOf" srcId="{7BBB8257-4447-4D0D-9A20-224537D9D6AA}" destId="{9B63D7FA-138B-478D-AACB-7D67EB4B345A}" srcOrd="0" destOrd="0" presId="urn:microsoft.com/office/officeart/2008/layout/LinedList"/>
    <dgm:cxn modelId="{BC525C4A-AA9B-4F3C-B636-CC6426A53049}" type="presOf" srcId="{AA512404-0150-4505-A84A-1319D4D1667B}" destId="{17B90AF2-2282-4E20-B1E9-11521DB2800C}" srcOrd="0" destOrd="0" presId="urn:microsoft.com/office/officeart/2008/layout/LinedList"/>
    <dgm:cxn modelId="{636062D0-E4A3-4795-87B4-98D4E7938492}" srcId="{AA512404-0150-4505-A84A-1319D4D1667B}" destId="{7BBB8257-4447-4D0D-9A20-224537D9D6AA}" srcOrd="2" destOrd="0" parTransId="{0A48255F-89CD-4B39-A888-ECA4B189DCFD}" sibTransId="{290CCAC0-4DB9-44EA-B189-7BD15543525F}"/>
    <dgm:cxn modelId="{19A738DA-DB54-4A95-9283-1DE55CE4BFD7}" type="presOf" srcId="{CC1E8FAD-2ECD-48D7-971E-5D0B66A0290C}" destId="{BE633300-63D8-43A3-B705-0007D7692393}" srcOrd="0" destOrd="0" presId="urn:microsoft.com/office/officeart/2008/layout/LinedList"/>
    <dgm:cxn modelId="{129149E5-A571-4150-B0E8-2CBBABB57323}" type="presOf" srcId="{57ECA2D0-6009-45DA-B801-06061D0AF897}" destId="{9F8E6F80-3F1E-436A-A9C1-3C010A831F63}" srcOrd="0" destOrd="0" presId="urn:microsoft.com/office/officeart/2008/layout/LinedList"/>
    <dgm:cxn modelId="{90DD48F7-4691-4A59-A3B6-724B38085397}" srcId="{AA512404-0150-4505-A84A-1319D4D1667B}" destId="{57ECA2D0-6009-45DA-B801-06061D0AF897}" srcOrd="0" destOrd="0" parTransId="{8BCC7B9E-32CA-4637-8E18-ADD15ED059C1}" sibTransId="{8E7FFB6A-C775-4C87-941B-255F405E548C}"/>
    <dgm:cxn modelId="{A674B5F8-FD88-4EFC-9AD8-D63D8F426CD0}" srcId="{AA512404-0150-4505-A84A-1319D4D1667B}" destId="{CC1E8FAD-2ECD-48D7-971E-5D0B66A0290C}" srcOrd="1" destOrd="0" parTransId="{BA8437B7-BBEF-4B0B-8EBA-7C3725B6D559}" sibTransId="{A8E3782E-E973-4D6D-AAF3-6513FBF4659F}"/>
    <dgm:cxn modelId="{F70D8F74-9DFC-48FE-94A5-4FF2CA781F15}" type="presParOf" srcId="{17B90AF2-2282-4E20-B1E9-11521DB2800C}" destId="{251E4C0F-570A-4A22-AAF8-F0CDED228226}" srcOrd="0" destOrd="0" presId="urn:microsoft.com/office/officeart/2008/layout/LinedList"/>
    <dgm:cxn modelId="{FC33B149-9B3E-4D13-8E97-104DA2A36217}" type="presParOf" srcId="{17B90AF2-2282-4E20-B1E9-11521DB2800C}" destId="{CAB8E266-5100-458B-AB10-A86ED4A478B1}" srcOrd="1" destOrd="0" presId="urn:microsoft.com/office/officeart/2008/layout/LinedList"/>
    <dgm:cxn modelId="{36EB5A09-7E83-4339-9C5D-FB52D59909FD}" type="presParOf" srcId="{CAB8E266-5100-458B-AB10-A86ED4A478B1}" destId="{9F8E6F80-3F1E-436A-A9C1-3C010A831F63}" srcOrd="0" destOrd="0" presId="urn:microsoft.com/office/officeart/2008/layout/LinedList"/>
    <dgm:cxn modelId="{D64557FD-42D6-4563-8E65-96133B1D46AD}" type="presParOf" srcId="{CAB8E266-5100-458B-AB10-A86ED4A478B1}" destId="{44E89AB0-81A7-46FD-BEB8-62ED6BD4EAB1}" srcOrd="1" destOrd="0" presId="urn:microsoft.com/office/officeart/2008/layout/LinedList"/>
    <dgm:cxn modelId="{277DB5F3-A633-4992-9FFB-D958F81F7292}" type="presParOf" srcId="{17B90AF2-2282-4E20-B1E9-11521DB2800C}" destId="{378A519E-C405-4EFD-9511-5C00C9D6910C}" srcOrd="2" destOrd="0" presId="urn:microsoft.com/office/officeart/2008/layout/LinedList"/>
    <dgm:cxn modelId="{3039ABCA-9DC8-49A7-BC44-5D2DC3CBB4B4}" type="presParOf" srcId="{17B90AF2-2282-4E20-B1E9-11521DB2800C}" destId="{67ECD92B-721E-4037-AB28-A145F71269DB}" srcOrd="3" destOrd="0" presId="urn:microsoft.com/office/officeart/2008/layout/LinedList"/>
    <dgm:cxn modelId="{81E0F55C-4E01-43A0-B2C8-2B105C574A48}" type="presParOf" srcId="{67ECD92B-721E-4037-AB28-A145F71269DB}" destId="{BE633300-63D8-43A3-B705-0007D7692393}" srcOrd="0" destOrd="0" presId="urn:microsoft.com/office/officeart/2008/layout/LinedList"/>
    <dgm:cxn modelId="{C811FA92-13F6-49A5-8E8F-0990351E4064}" type="presParOf" srcId="{67ECD92B-721E-4037-AB28-A145F71269DB}" destId="{93226132-D2A6-4725-9B80-0721D2C2AAC4}" srcOrd="1" destOrd="0" presId="urn:microsoft.com/office/officeart/2008/layout/LinedList"/>
    <dgm:cxn modelId="{C6297184-7597-44B9-98AF-29CD8BEA9A2F}" type="presParOf" srcId="{17B90AF2-2282-4E20-B1E9-11521DB2800C}" destId="{046D843E-6087-40AC-BE45-330029618898}" srcOrd="4" destOrd="0" presId="urn:microsoft.com/office/officeart/2008/layout/LinedList"/>
    <dgm:cxn modelId="{344F40EB-7F8B-43FD-BA96-9DD322598866}" type="presParOf" srcId="{17B90AF2-2282-4E20-B1E9-11521DB2800C}" destId="{77760AC3-7490-4DF1-82DB-77451AF7CD1D}" srcOrd="5" destOrd="0" presId="urn:microsoft.com/office/officeart/2008/layout/LinedList"/>
    <dgm:cxn modelId="{E63A629B-E86C-4371-9FDF-8872E8068FCF}" type="presParOf" srcId="{77760AC3-7490-4DF1-82DB-77451AF7CD1D}" destId="{9B63D7FA-138B-478D-AACB-7D67EB4B345A}" srcOrd="0" destOrd="0" presId="urn:microsoft.com/office/officeart/2008/layout/LinedList"/>
    <dgm:cxn modelId="{F0165B7E-59BC-401E-8402-943EC541CCBD}" type="presParOf" srcId="{77760AC3-7490-4DF1-82DB-77451AF7CD1D}" destId="{6871AC94-DA6F-4383-87D1-EC66A8ACEDB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7BCBF-1D97-4182-B5ED-63886B767413}"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070D8DA3-EA2E-42B9-A48A-E6EACD085873}">
      <dgm:prSet/>
      <dgm:spPr/>
      <dgm:t>
        <a:bodyPr/>
        <a:lstStyle/>
        <a:p>
          <a:r>
            <a:rPr lang="nl-NL"/>
            <a:t>China 1842-2002</a:t>
          </a:r>
          <a:endParaRPr lang="en-US"/>
        </a:p>
      </dgm:t>
    </dgm:pt>
    <dgm:pt modelId="{12635E0F-21F0-40C9-8DB1-42F372320D40}" type="parTrans" cxnId="{FE2494DC-21FE-43D1-907E-3F935CEEF5B4}">
      <dgm:prSet/>
      <dgm:spPr/>
      <dgm:t>
        <a:bodyPr/>
        <a:lstStyle/>
        <a:p>
          <a:endParaRPr lang="en-US"/>
        </a:p>
      </dgm:t>
    </dgm:pt>
    <dgm:pt modelId="{79472FDE-1AF7-4FA9-8477-9EB3C4D7B221}" type="sibTrans" cxnId="{FE2494DC-21FE-43D1-907E-3F935CEEF5B4}">
      <dgm:prSet/>
      <dgm:spPr/>
      <dgm:t>
        <a:bodyPr/>
        <a:lstStyle/>
        <a:p>
          <a:endParaRPr lang="en-US"/>
        </a:p>
      </dgm:t>
    </dgm:pt>
    <dgm:pt modelId="{9F37A6FF-4C7C-4030-9CFD-26B2951E2C84}">
      <dgm:prSet/>
      <dgm:spPr/>
      <dgm:t>
        <a:bodyPr/>
        <a:lstStyle/>
        <a:p>
          <a:r>
            <a:rPr lang="nl-NL"/>
            <a:t>Andere ‘nieuwe’ wereldorde Atlantisch &gt; Indo-Pacific</a:t>
          </a:r>
          <a:endParaRPr lang="en-US"/>
        </a:p>
      </dgm:t>
    </dgm:pt>
    <dgm:pt modelId="{7F81AAFC-AEAF-4342-9469-B34104D88892}" type="parTrans" cxnId="{72F9064B-EE09-4791-94CD-2184AFB11312}">
      <dgm:prSet/>
      <dgm:spPr/>
      <dgm:t>
        <a:bodyPr/>
        <a:lstStyle/>
        <a:p>
          <a:endParaRPr lang="en-US"/>
        </a:p>
      </dgm:t>
    </dgm:pt>
    <dgm:pt modelId="{2400F51D-45FE-4403-9DF1-0789A6589C24}" type="sibTrans" cxnId="{72F9064B-EE09-4791-94CD-2184AFB11312}">
      <dgm:prSet/>
      <dgm:spPr/>
      <dgm:t>
        <a:bodyPr/>
        <a:lstStyle/>
        <a:p>
          <a:endParaRPr lang="en-US"/>
        </a:p>
      </dgm:t>
    </dgm:pt>
    <dgm:pt modelId="{1E6FFE48-60A0-4B4B-A03E-090B1CEE9E57}">
      <dgm:prSet/>
      <dgm:spPr/>
      <dgm:t>
        <a:bodyPr/>
        <a:lstStyle/>
        <a:p>
          <a:r>
            <a:rPr lang="nl-NL"/>
            <a:t>Actualiteit</a:t>
          </a:r>
          <a:endParaRPr lang="en-US"/>
        </a:p>
      </dgm:t>
    </dgm:pt>
    <dgm:pt modelId="{04FE6289-494E-4126-8005-BAD2F54D01B1}" type="parTrans" cxnId="{9796EBBE-3218-4C62-B05C-7198550ACADE}">
      <dgm:prSet/>
      <dgm:spPr/>
      <dgm:t>
        <a:bodyPr/>
        <a:lstStyle/>
        <a:p>
          <a:endParaRPr lang="en-US"/>
        </a:p>
      </dgm:t>
    </dgm:pt>
    <dgm:pt modelId="{E9645FD6-B184-4CDB-9C66-ECDD7EF169C0}" type="sibTrans" cxnId="{9796EBBE-3218-4C62-B05C-7198550ACADE}">
      <dgm:prSet/>
      <dgm:spPr/>
      <dgm:t>
        <a:bodyPr/>
        <a:lstStyle/>
        <a:p>
          <a:endParaRPr lang="en-US"/>
        </a:p>
      </dgm:t>
    </dgm:pt>
    <dgm:pt modelId="{688062A9-F7EF-4BBC-A4BF-E0D6F6B6E0F5}">
      <dgm:prSet/>
      <dgm:spPr/>
      <dgm:t>
        <a:bodyPr/>
        <a:lstStyle/>
        <a:p>
          <a:r>
            <a:rPr lang="nl-NL" dirty="0"/>
            <a:t>Cultuurverschillen  / Standplaatsgebondenheid </a:t>
          </a:r>
          <a:endParaRPr lang="en-US" dirty="0"/>
        </a:p>
      </dgm:t>
    </dgm:pt>
    <dgm:pt modelId="{CD39CF4E-6000-44D7-BA88-1C62EE6F34DF}" type="parTrans" cxnId="{0722980A-B294-4675-84F0-40776D0DE2EA}">
      <dgm:prSet/>
      <dgm:spPr/>
      <dgm:t>
        <a:bodyPr/>
        <a:lstStyle/>
        <a:p>
          <a:endParaRPr lang="en-US"/>
        </a:p>
      </dgm:t>
    </dgm:pt>
    <dgm:pt modelId="{D03EB434-BF79-4110-9D66-21823DA427CA}" type="sibTrans" cxnId="{0722980A-B294-4675-84F0-40776D0DE2EA}">
      <dgm:prSet/>
      <dgm:spPr/>
      <dgm:t>
        <a:bodyPr/>
        <a:lstStyle/>
        <a:p>
          <a:endParaRPr lang="en-US"/>
        </a:p>
      </dgm:t>
    </dgm:pt>
    <dgm:pt modelId="{7149F03E-6E67-4089-AF89-234D5B66CF17}" type="pres">
      <dgm:prSet presAssocID="{3727BCBF-1D97-4182-B5ED-63886B767413}" presName="matrix" presStyleCnt="0">
        <dgm:presLayoutVars>
          <dgm:chMax val="1"/>
          <dgm:dir/>
          <dgm:resizeHandles val="exact"/>
        </dgm:presLayoutVars>
      </dgm:prSet>
      <dgm:spPr/>
    </dgm:pt>
    <dgm:pt modelId="{334CA992-2AB6-423E-9025-899C86EA67F4}" type="pres">
      <dgm:prSet presAssocID="{3727BCBF-1D97-4182-B5ED-63886B767413}" presName="diamond" presStyleLbl="bgShp" presStyleIdx="0" presStyleCnt="1"/>
      <dgm:spPr/>
    </dgm:pt>
    <dgm:pt modelId="{803AE3E4-EEF0-4139-A4B8-CD23D6896052}" type="pres">
      <dgm:prSet presAssocID="{3727BCBF-1D97-4182-B5ED-63886B767413}" presName="quad1" presStyleLbl="node1" presStyleIdx="0" presStyleCnt="4">
        <dgm:presLayoutVars>
          <dgm:chMax val="0"/>
          <dgm:chPref val="0"/>
          <dgm:bulletEnabled val="1"/>
        </dgm:presLayoutVars>
      </dgm:prSet>
      <dgm:spPr/>
    </dgm:pt>
    <dgm:pt modelId="{1F669377-892C-4EAF-87E9-8DC5A9065293}" type="pres">
      <dgm:prSet presAssocID="{3727BCBF-1D97-4182-B5ED-63886B767413}" presName="quad2" presStyleLbl="node1" presStyleIdx="1" presStyleCnt="4">
        <dgm:presLayoutVars>
          <dgm:chMax val="0"/>
          <dgm:chPref val="0"/>
          <dgm:bulletEnabled val="1"/>
        </dgm:presLayoutVars>
      </dgm:prSet>
      <dgm:spPr/>
    </dgm:pt>
    <dgm:pt modelId="{9EE74466-1C01-4572-A59A-A4D09FE07C3E}" type="pres">
      <dgm:prSet presAssocID="{3727BCBF-1D97-4182-B5ED-63886B767413}" presName="quad3" presStyleLbl="node1" presStyleIdx="2" presStyleCnt="4">
        <dgm:presLayoutVars>
          <dgm:chMax val="0"/>
          <dgm:chPref val="0"/>
          <dgm:bulletEnabled val="1"/>
        </dgm:presLayoutVars>
      </dgm:prSet>
      <dgm:spPr/>
    </dgm:pt>
    <dgm:pt modelId="{5E7A3C4F-C660-43DF-BFD3-ADB425EF497C}" type="pres">
      <dgm:prSet presAssocID="{3727BCBF-1D97-4182-B5ED-63886B767413}" presName="quad4" presStyleLbl="node1" presStyleIdx="3" presStyleCnt="4">
        <dgm:presLayoutVars>
          <dgm:chMax val="0"/>
          <dgm:chPref val="0"/>
          <dgm:bulletEnabled val="1"/>
        </dgm:presLayoutVars>
      </dgm:prSet>
      <dgm:spPr/>
    </dgm:pt>
  </dgm:ptLst>
  <dgm:cxnLst>
    <dgm:cxn modelId="{44D7C803-BBCA-4D96-B02F-EC6D8A5BED84}" type="presOf" srcId="{688062A9-F7EF-4BBC-A4BF-E0D6F6B6E0F5}" destId="{5E7A3C4F-C660-43DF-BFD3-ADB425EF497C}" srcOrd="0" destOrd="0" presId="urn:microsoft.com/office/officeart/2005/8/layout/matrix3"/>
    <dgm:cxn modelId="{0722980A-B294-4675-84F0-40776D0DE2EA}" srcId="{3727BCBF-1D97-4182-B5ED-63886B767413}" destId="{688062A9-F7EF-4BBC-A4BF-E0D6F6B6E0F5}" srcOrd="3" destOrd="0" parTransId="{CD39CF4E-6000-44D7-BA88-1C62EE6F34DF}" sibTransId="{D03EB434-BF79-4110-9D66-21823DA427CA}"/>
    <dgm:cxn modelId="{3DD5520B-71F2-486A-A70F-D26E39B970C4}" type="presOf" srcId="{9F37A6FF-4C7C-4030-9CFD-26B2951E2C84}" destId="{1F669377-892C-4EAF-87E9-8DC5A9065293}" srcOrd="0" destOrd="0" presId="urn:microsoft.com/office/officeart/2005/8/layout/matrix3"/>
    <dgm:cxn modelId="{7CBFBC28-890C-46B0-A09A-54612647973C}" type="presOf" srcId="{1E6FFE48-60A0-4B4B-A03E-090B1CEE9E57}" destId="{9EE74466-1C01-4572-A59A-A4D09FE07C3E}" srcOrd="0" destOrd="0" presId="urn:microsoft.com/office/officeart/2005/8/layout/matrix3"/>
    <dgm:cxn modelId="{498A965D-68C4-49E4-A033-9DE3F2BEC8B4}" type="presOf" srcId="{070D8DA3-EA2E-42B9-A48A-E6EACD085873}" destId="{803AE3E4-EEF0-4139-A4B8-CD23D6896052}" srcOrd="0" destOrd="0" presId="urn:microsoft.com/office/officeart/2005/8/layout/matrix3"/>
    <dgm:cxn modelId="{72F9064B-EE09-4791-94CD-2184AFB11312}" srcId="{3727BCBF-1D97-4182-B5ED-63886B767413}" destId="{9F37A6FF-4C7C-4030-9CFD-26B2951E2C84}" srcOrd="1" destOrd="0" parTransId="{7F81AAFC-AEAF-4342-9469-B34104D88892}" sibTransId="{2400F51D-45FE-4403-9DF1-0789A6589C24}"/>
    <dgm:cxn modelId="{CF1E9053-E679-41B1-864C-B59E19C5585A}" type="presOf" srcId="{3727BCBF-1D97-4182-B5ED-63886B767413}" destId="{7149F03E-6E67-4089-AF89-234D5B66CF17}" srcOrd="0" destOrd="0" presId="urn:microsoft.com/office/officeart/2005/8/layout/matrix3"/>
    <dgm:cxn modelId="{9796EBBE-3218-4C62-B05C-7198550ACADE}" srcId="{3727BCBF-1D97-4182-B5ED-63886B767413}" destId="{1E6FFE48-60A0-4B4B-A03E-090B1CEE9E57}" srcOrd="2" destOrd="0" parTransId="{04FE6289-494E-4126-8005-BAD2F54D01B1}" sibTransId="{E9645FD6-B184-4CDB-9C66-ECDD7EF169C0}"/>
    <dgm:cxn modelId="{FE2494DC-21FE-43D1-907E-3F935CEEF5B4}" srcId="{3727BCBF-1D97-4182-B5ED-63886B767413}" destId="{070D8DA3-EA2E-42B9-A48A-E6EACD085873}" srcOrd="0" destOrd="0" parTransId="{12635E0F-21F0-40C9-8DB1-42F372320D40}" sibTransId="{79472FDE-1AF7-4FA9-8477-9EB3C4D7B221}"/>
    <dgm:cxn modelId="{6A1DE76F-5414-432B-A198-193AA2406415}" type="presParOf" srcId="{7149F03E-6E67-4089-AF89-234D5B66CF17}" destId="{334CA992-2AB6-423E-9025-899C86EA67F4}" srcOrd="0" destOrd="0" presId="urn:microsoft.com/office/officeart/2005/8/layout/matrix3"/>
    <dgm:cxn modelId="{D20A5248-42E7-4F89-9C3C-A045C4AB8F05}" type="presParOf" srcId="{7149F03E-6E67-4089-AF89-234D5B66CF17}" destId="{803AE3E4-EEF0-4139-A4B8-CD23D6896052}" srcOrd="1" destOrd="0" presId="urn:microsoft.com/office/officeart/2005/8/layout/matrix3"/>
    <dgm:cxn modelId="{3F05E915-ACB0-4617-92F2-F29C32790FB5}" type="presParOf" srcId="{7149F03E-6E67-4089-AF89-234D5B66CF17}" destId="{1F669377-892C-4EAF-87E9-8DC5A9065293}" srcOrd="2" destOrd="0" presId="urn:microsoft.com/office/officeart/2005/8/layout/matrix3"/>
    <dgm:cxn modelId="{28CF97CB-4B56-4367-A3A5-E2C12191F092}" type="presParOf" srcId="{7149F03E-6E67-4089-AF89-234D5B66CF17}" destId="{9EE74466-1C01-4572-A59A-A4D09FE07C3E}" srcOrd="3" destOrd="0" presId="urn:microsoft.com/office/officeart/2005/8/layout/matrix3"/>
    <dgm:cxn modelId="{CAA2CB0E-132C-4A4D-959F-B689E6A3EBBD}" type="presParOf" srcId="{7149F03E-6E67-4089-AF89-234D5B66CF17}" destId="{5E7A3C4F-C660-43DF-BFD3-ADB425EF497C}"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4333E6-CE34-43B8-8953-36754EEBE04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DB6F96C-0A17-4736-83E0-AA3AEDFB0780}">
      <dgm:prSet/>
      <dgm:spPr/>
      <dgm:t>
        <a:bodyPr/>
        <a:lstStyle/>
        <a:p>
          <a:r>
            <a:rPr lang="en-US"/>
            <a:t>Deels: proberen te begrijpen</a:t>
          </a:r>
        </a:p>
      </dgm:t>
    </dgm:pt>
    <dgm:pt modelId="{9FC08947-4CCD-48DD-8128-0DD310D50485}" type="parTrans" cxnId="{22BBEDF7-3078-4B4D-89E1-5848D5989460}">
      <dgm:prSet/>
      <dgm:spPr/>
      <dgm:t>
        <a:bodyPr/>
        <a:lstStyle/>
        <a:p>
          <a:endParaRPr lang="en-US"/>
        </a:p>
      </dgm:t>
    </dgm:pt>
    <dgm:pt modelId="{85C6051A-74D7-4CC9-BDAB-F8035B22799A}" type="sibTrans" cxnId="{22BBEDF7-3078-4B4D-89E1-5848D5989460}">
      <dgm:prSet/>
      <dgm:spPr/>
      <dgm:t>
        <a:bodyPr/>
        <a:lstStyle/>
        <a:p>
          <a:endParaRPr lang="en-US"/>
        </a:p>
      </dgm:t>
    </dgm:pt>
    <dgm:pt modelId="{2C73439B-5205-4BF2-82E5-4518A0B333FD}">
      <dgm:prSet/>
      <dgm:spPr/>
      <dgm:t>
        <a:bodyPr/>
        <a:lstStyle/>
        <a:p>
          <a:r>
            <a:rPr lang="en-US" dirty="0"/>
            <a:t>Kritisch blijven</a:t>
          </a:r>
        </a:p>
      </dgm:t>
    </dgm:pt>
    <dgm:pt modelId="{EA8C369A-E40E-4B55-B307-01DE5923D3F3}" type="parTrans" cxnId="{74BCAC23-F202-447A-A925-0986C782DD1E}">
      <dgm:prSet/>
      <dgm:spPr/>
      <dgm:t>
        <a:bodyPr/>
        <a:lstStyle/>
        <a:p>
          <a:endParaRPr lang="en-US"/>
        </a:p>
      </dgm:t>
    </dgm:pt>
    <dgm:pt modelId="{7AE8F660-F784-4B92-B55D-1A87D1F9A4EF}" type="sibTrans" cxnId="{74BCAC23-F202-447A-A925-0986C782DD1E}">
      <dgm:prSet/>
      <dgm:spPr/>
      <dgm:t>
        <a:bodyPr/>
        <a:lstStyle/>
        <a:p>
          <a:endParaRPr lang="en-US"/>
        </a:p>
      </dgm:t>
    </dgm:pt>
    <dgm:pt modelId="{2269695D-F7F4-4BA5-8039-9449449A83DA}">
      <dgm:prSet/>
      <dgm:spPr/>
      <dgm:t>
        <a:bodyPr/>
        <a:lstStyle/>
        <a:p>
          <a:r>
            <a:rPr lang="en-US"/>
            <a:t>Onderscheid China / Chinees en CCP</a:t>
          </a:r>
        </a:p>
      </dgm:t>
    </dgm:pt>
    <dgm:pt modelId="{99A48B75-1689-43A4-A84D-494155207B7B}" type="parTrans" cxnId="{1FC002E4-F9B6-4017-9C59-988FF7D038B8}">
      <dgm:prSet/>
      <dgm:spPr/>
      <dgm:t>
        <a:bodyPr/>
        <a:lstStyle/>
        <a:p>
          <a:endParaRPr lang="en-US"/>
        </a:p>
      </dgm:t>
    </dgm:pt>
    <dgm:pt modelId="{306932A2-6A57-4E75-ADB2-7477AB03BC1D}" type="sibTrans" cxnId="{1FC002E4-F9B6-4017-9C59-988FF7D038B8}">
      <dgm:prSet/>
      <dgm:spPr/>
      <dgm:t>
        <a:bodyPr/>
        <a:lstStyle/>
        <a:p>
          <a:endParaRPr lang="en-US"/>
        </a:p>
      </dgm:t>
    </dgm:pt>
    <dgm:pt modelId="{8B06F7DB-CB3F-4B74-B0CA-D1DE6FECD38D}" type="pres">
      <dgm:prSet presAssocID="{C84333E6-CE34-43B8-8953-36754EEBE04F}" presName="vert0" presStyleCnt="0">
        <dgm:presLayoutVars>
          <dgm:dir/>
          <dgm:animOne val="branch"/>
          <dgm:animLvl val="lvl"/>
        </dgm:presLayoutVars>
      </dgm:prSet>
      <dgm:spPr/>
    </dgm:pt>
    <dgm:pt modelId="{D2718F9D-4F30-4265-A57E-06662103F98B}" type="pres">
      <dgm:prSet presAssocID="{CDB6F96C-0A17-4736-83E0-AA3AEDFB0780}" presName="thickLine" presStyleLbl="alignNode1" presStyleIdx="0" presStyleCnt="3"/>
      <dgm:spPr/>
    </dgm:pt>
    <dgm:pt modelId="{E60AB761-49A0-4BB8-8220-C0413A061410}" type="pres">
      <dgm:prSet presAssocID="{CDB6F96C-0A17-4736-83E0-AA3AEDFB0780}" presName="horz1" presStyleCnt="0"/>
      <dgm:spPr/>
    </dgm:pt>
    <dgm:pt modelId="{D520963B-0B61-493A-8C35-2A05B8F2A173}" type="pres">
      <dgm:prSet presAssocID="{CDB6F96C-0A17-4736-83E0-AA3AEDFB0780}" presName="tx1" presStyleLbl="revTx" presStyleIdx="0" presStyleCnt="3"/>
      <dgm:spPr/>
    </dgm:pt>
    <dgm:pt modelId="{CB55CFEB-AD46-434F-9BEB-D1B84D03E5C9}" type="pres">
      <dgm:prSet presAssocID="{CDB6F96C-0A17-4736-83E0-AA3AEDFB0780}" presName="vert1" presStyleCnt="0"/>
      <dgm:spPr/>
    </dgm:pt>
    <dgm:pt modelId="{EDD5EBBA-22EB-48A3-BABB-53262740240A}" type="pres">
      <dgm:prSet presAssocID="{2C73439B-5205-4BF2-82E5-4518A0B333FD}" presName="thickLine" presStyleLbl="alignNode1" presStyleIdx="1" presStyleCnt="3"/>
      <dgm:spPr/>
    </dgm:pt>
    <dgm:pt modelId="{EA4B1517-DBA2-42EF-B9FD-0B8456F9233D}" type="pres">
      <dgm:prSet presAssocID="{2C73439B-5205-4BF2-82E5-4518A0B333FD}" presName="horz1" presStyleCnt="0"/>
      <dgm:spPr/>
    </dgm:pt>
    <dgm:pt modelId="{1D3982D1-6BD1-4F01-80E8-7BC6B64C39CF}" type="pres">
      <dgm:prSet presAssocID="{2C73439B-5205-4BF2-82E5-4518A0B333FD}" presName="tx1" presStyleLbl="revTx" presStyleIdx="1" presStyleCnt="3"/>
      <dgm:spPr/>
    </dgm:pt>
    <dgm:pt modelId="{BA07BAEA-08A1-4990-8491-21A85FD85131}" type="pres">
      <dgm:prSet presAssocID="{2C73439B-5205-4BF2-82E5-4518A0B333FD}" presName="vert1" presStyleCnt="0"/>
      <dgm:spPr/>
    </dgm:pt>
    <dgm:pt modelId="{D199D4DD-6F93-41D7-8672-D4203E6849CC}" type="pres">
      <dgm:prSet presAssocID="{2269695D-F7F4-4BA5-8039-9449449A83DA}" presName="thickLine" presStyleLbl="alignNode1" presStyleIdx="2" presStyleCnt="3"/>
      <dgm:spPr/>
    </dgm:pt>
    <dgm:pt modelId="{E52AC393-459C-4451-A6DA-97B938DCCE7A}" type="pres">
      <dgm:prSet presAssocID="{2269695D-F7F4-4BA5-8039-9449449A83DA}" presName="horz1" presStyleCnt="0"/>
      <dgm:spPr/>
    </dgm:pt>
    <dgm:pt modelId="{C3008126-B255-4605-BB72-83D74C01EFB1}" type="pres">
      <dgm:prSet presAssocID="{2269695D-F7F4-4BA5-8039-9449449A83DA}" presName="tx1" presStyleLbl="revTx" presStyleIdx="2" presStyleCnt="3"/>
      <dgm:spPr/>
    </dgm:pt>
    <dgm:pt modelId="{A64A670C-B96F-4D1F-B7B7-927E4C131964}" type="pres">
      <dgm:prSet presAssocID="{2269695D-F7F4-4BA5-8039-9449449A83DA}" presName="vert1" presStyleCnt="0"/>
      <dgm:spPr/>
    </dgm:pt>
  </dgm:ptLst>
  <dgm:cxnLst>
    <dgm:cxn modelId="{AD770A15-9CB2-4E59-9371-347ECB2BF497}" type="presOf" srcId="{CDB6F96C-0A17-4736-83E0-AA3AEDFB0780}" destId="{D520963B-0B61-493A-8C35-2A05B8F2A173}" srcOrd="0" destOrd="0" presId="urn:microsoft.com/office/officeart/2008/layout/LinedList"/>
    <dgm:cxn modelId="{73083922-B750-45BC-9A42-6AD2C1AE3C8C}" type="presOf" srcId="{2C73439B-5205-4BF2-82E5-4518A0B333FD}" destId="{1D3982D1-6BD1-4F01-80E8-7BC6B64C39CF}" srcOrd="0" destOrd="0" presId="urn:microsoft.com/office/officeart/2008/layout/LinedList"/>
    <dgm:cxn modelId="{74BCAC23-F202-447A-A925-0986C782DD1E}" srcId="{C84333E6-CE34-43B8-8953-36754EEBE04F}" destId="{2C73439B-5205-4BF2-82E5-4518A0B333FD}" srcOrd="1" destOrd="0" parTransId="{EA8C369A-E40E-4B55-B307-01DE5923D3F3}" sibTransId="{7AE8F660-F784-4B92-B55D-1A87D1F9A4EF}"/>
    <dgm:cxn modelId="{98CC803E-D4F4-495B-BC07-A617B942A69A}" type="presOf" srcId="{C84333E6-CE34-43B8-8953-36754EEBE04F}" destId="{8B06F7DB-CB3F-4B74-B0CA-D1DE6FECD38D}" srcOrd="0" destOrd="0" presId="urn:microsoft.com/office/officeart/2008/layout/LinedList"/>
    <dgm:cxn modelId="{E95DD840-12BE-41B3-BDD9-826F89608005}" type="presOf" srcId="{2269695D-F7F4-4BA5-8039-9449449A83DA}" destId="{C3008126-B255-4605-BB72-83D74C01EFB1}" srcOrd="0" destOrd="0" presId="urn:microsoft.com/office/officeart/2008/layout/LinedList"/>
    <dgm:cxn modelId="{1FC002E4-F9B6-4017-9C59-988FF7D038B8}" srcId="{C84333E6-CE34-43B8-8953-36754EEBE04F}" destId="{2269695D-F7F4-4BA5-8039-9449449A83DA}" srcOrd="2" destOrd="0" parTransId="{99A48B75-1689-43A4-A84D-494155207B7B}" sibTransId="{306932A2-6A57-4E75-ADB2-7477AB03BC1D}"/>
    <dgm:cxn modelId="{22BBEDF7-3078-4B4D-89E1-5848D5989460}" srcId="{C84333E6-CE34-43B8-8953-36754EEBE04F}" destId="{CDB6F96C-0A17-4736-83E0-AA3AEDFB0780}" srcOrd="0" destOrd="0" parTransId="{9FC08947-4CCD-48DD-8128-0DD310D50485}" sibTransId="{85C6051A-74D7-4CC9-BDAB-F8035B22799A}"/>
    <dgm:cxn modelId="{A5D23230-C087-4FE3-8E7A-AD6289317341}" type="presParOf" srcId="{8B06F7DB-CB3F-4B74-B0CA-D1DE6FECD38D}" destId="{D2718F9D-4F30-4265-A57E-06662103F98B}" srcOrd="0" destOrd="0" presId="urn:microsoft.com/office/officeart/2008/layout/LinedList"/>
    <dgm:cxn modelId="{ACE80A8D-A507-472B-AB0F-72D363512D1B}" type="presParOf" srcId="{8B06F7DB-CB3F-4B74-B0CA-D1DE6FECD38D}" destId="{E60AB761-49A0-4BB8-8220-C0413A061410}" srcOrd="1" destOrd="0" presId="urn:microsoft.com/office/officeart/2008/layout/LinedList"/>
    <dgm:cxn modelId="{923FCD97-E581-4DFA-90B1-2968AF333583}" type="presParOf" srcId="{E60AB761-49A0-4BB8-8220-C0413A061410}" destId="{D520963B-0B61-493A-8C35-2A05B8F2A173}" srcOrd="0" destOrd="0" presId="urn:microsoft.com/office/officeart/2008/layout/LinedList"/>
    <dgm:cxn modelId="{E89E2F58-072F-45D1-9BBD-2958D5D12EBA}" type="presParOf" srcId="{E60AB761-49A0-4BB8-8220-C0413A061410}" destId="{CB55CFEB-AD46-434F-9BEB-D1B84D03E5C9}" srcOrd="1" destOrd="0" presId="urn:microsoft.com/office/officeart/2008/layout/LinedList"/>
    <dgm:cxn modelId="{EC4B986B-38C0-4E1A-A43B-55AFD9AB0974}" type="presParOf" srcId="{8B06F7DB-CB3F-4B74-B0CA-D1DE6FECD38D}" destId="{EDD5EBBA-22EB-48A3-BABB-53262740240A}" srcOrd="2" destOrd="0" presId="urn:microsoft.com/office/officeart/2008/layout/LinedList"/>
    <dgm:cxn modelId="{8BB26023-E2C4-4319-B2D4-C90F3126CF00}" type="presParOf" srcId="{8B06F7DB-CB3F-4B74-B0CA-D1DE6FECD38D}" destId="{EA4B1517-DBA2-42EF-B9FD-0B8456F9233D}" srcOrd="3" destOrd="0" presId="urn:microsoft.com/office/officeart/2008/layout/LinedList"/>
    <dgm:cxn modelId="{B25C25FE-A06A-4CB9-9B72-973E409C671D}" type="presParOf" srcId="{EA4B1517-DBA2-42EF-B9FD-0B8456F9233D}" destId="{1D3982D1-6BD1-4F01-80E8-7BC6B64C39CF}" srcOrd="0" destOrd="0" presId="urn:microsoft.com/office/officeart/2008/layout/LinedList"/>
    <dgm:cxn modelId="{FC9A1CEC-D032-414A-8579-DEDD1D916B7A}" type="presParOf" srcId="{EA4B1517-DBA2-42EF-B9FD-0B8456F9233D}" destId="{BA07BAEA-08A1-4990-8491-21A85FD85131}" srcOrd="1" destOrd="0" presId="urn:microsoft.com/office/officeart/2008/layout/LinedList"/>
    <dgm:cxn modelId="{02BAB8C7-B01B-495E-8063-F68D5CAF3DD5}" type="presParOf" srcId="{8B06F7DB-CB3F-4B74-B0CA-D1DE6FECD38D}" destId="{D199D4DD-6F93-41D7-8672-D4203E6849CC}" srcOrd="4" destOrd="0" presId="urn:microsoft.com/office/officeart/2008/layout/LinedList"/>
    <dgm:cxn modelId="{C4AB8BD8-4565-40B4-AA31-25E6083EC919}" type="presParOf" srcId="{8B06F7DB-CB3F-4B74-B0CA-D1DE6FECD38D}" destId="{E52AC393-459C-4451-A6DA-97B938DCCE7A}" srcOrd="5" destOrd="0" presId="urn:microsoft.com/office/officeart/2008/layout/LinedList"/>
    <dgm:cxn modelId="{58731ECB-1A47-4DE3-811A-E16BE8D9B0F2}" type="presParOf" srcId="{E52AC393-459C-4451-A6DA-97B938DCCE7A}" destId="{C3008126-B255-4605-BB72-83D74C01EFB1}" srcOrd="0" destOrd="0" presId="urn:microsoft.com/office/officeart/2008/layout/LinedList"/>
    <dgm:cxn modelId="{C066EDB7-77E4-4745-B872-45C4274445A2}" type="presParOf" srcId="{E52AC393-459C-4451-A6DA-97B938DCCE7A}" destId="{A64A670C-B96F-4D1F-B7B7-927E4C13196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877FCF-0E20-4E0D-95EE-FE37F2A1B84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0F13DB6A-76E9-43C3-B0D4-D54A0DC5159C}">
      <dgm:prSet/>
      <dgm:spPr/>
      <dgm:t>
        <a:bodyPr/>
        <a:lstStyle/>
        <a:p>
          <a:endParaRPr lang="en-US" dirty="0"/>
        </a:p>
        <a:p>
          <a:r>
            <a:rPr lang="en-US"/>
            <a:t>HOE ONS LEVEN TE LEIDEN?</a:t>
          </a:r>
          <a:r>
            <a:rPr lang="nl-NL"/>
            <a:t> WAT MAAKT EEN GOED MENS?</a:t>
          </a:r>
          <a:endParaRPr lang="en-US" dirty="0"/>
        </a:p>
      </dgm:t>
    </dgm:pt>
    <dgm:pt modelId="{87CA179D-5959-426F-93DC-529E9772A068}" type="parTrans" cxnId="{F26B223B-2AF8-411E-BDDD-2F6F60E20028}">
      <dgm:prSet/>
      <dgm:spPr/>
      <dgm:t>
        <a:bodyPr/>
        <a:lstStyle/>
        <a:p>
          <a:endParaRPr lang="en-US"/>
        </a:p>
      </dgm:t>
    </dgm:pt>
    <dgm:pt modelId="{1553F5F2-BE0F-4C23-9141-2A08F95D4A9D}" type="sibTrans" cxnId="{F26B223B-2AF8-411E-BDDD-2F6F60E20028}">
      <dgm:prSet/>
      <dgm:spPr/>
      <dgm:t>
        <a:bodyPr/>
        <a:lstStyle/>
        <a:p>
          <a:endParaRPr lang="en-US"/>
        </a:p>
      </dgm:t>
    </dgm:pt>
    <dgm:pt modelId="{00CF46B7-8F52-4A47-81C7-3D2C17B5E88A}">
      <dgm:prSet/>
      <dgm:spPr/>
      <dgm:t>
        <a:bodyPr/>
        <a:lstStyle/>
        <a:p>
          <a:endParaRPr lang="en-US" dirty="0"/>
        </a:p>
        <a:p>
          <a:r>
            <a:rPr lang="en-US" dirty="0"/>
            <a:t>HOE ONS TE VERHOUDEN TOT ANDEREN / DE MEDEMENS?</a:t>
          </a:r>
        </a:p>
      </dgm:t>
    </dgm:pt>
    <dgm:pt modelId="{D22ED95E-3C8F-4788-B320-381791D991D7}" type="parTrans" cxnId="{35C19F88-7764-4DD2-8427-81CF84795702}">
      <dgm:prSet/>
      <dgm:spPr/>
      <dgm:t>
        <a:bodyPr/>
        <a:lstStyle/>
        <a:p>
          <a:endParaRPr lang="en-US"/>
        </a:p>
      </dgm:t>
    </dgm:pt>
    <dgm:pt modelId="{F1F8EC97-5D7E-4992-BE4F-A5A80B55944B}" type="sibTrans" cxnId="{35C19F88-7764-4DD2-8427-81CF84795702}">
      <dgm:prSet/>
      <dgm:spPr/>
      <dgm:t>
        <a:bodyPr/>
        <a:lstStyle/>
        <a:p>
          <a:endParaRPr lang="en-US"/>
        </a:p>
      </dgm:t>
    </dgm:pt>
    <dgm:pt modelId="{0F3F87AC-AC5C-46C7-8582-3A2F022AABD8}">
      <dgm:prSet/>
      <dgm:spPr/>
      <dgm:t>
        <a:bodyPr/>
        <a:lstStyle/>
        <a:p>
          <a:r>
            <a:rPr lang="en-US" dirty="0"/>
            <a:t>HOE DE MAATSCHAPPIJ TE ORGANISEREN?</a:t>
          </a:r>
          <a:r>
            <a:rPr lang="nl-NL" dirty="0"/>
            <a:t> </a:t>
          </a:r>
        </a:p>
        <a:p>
          <a:r>
            <a:rPr lang="nl-NL" dirty="0"/>
            <a:t>HOE ZORGEN WE VOOR MAATSCHAPPELIJKE ORDE / HARMONIE?</a:t>
          </a:r>
          <a:endParaRPr lang="en-US" dirty="0"/>
        </a:p>
      </dgm:t>
    </dgm:pt>
    <dgm:pt modelId="{A549524F-30AA-4024-B654-8860CE6D8C78}" type="parTrans" cxnId="{97BAF58B-53FA-4D58-9BAC-FFA3225D9341}">
      <dgm:prSet/>
      <dgm:spPr/>
      <dgm:t>
        <a:bodyPr/>
        <a:lstStyle/>
        <a:p>
          <a:endParaRPr lang="en-US"/>
        </a:p>
      </dgm:t>
    </dgm:pt>
    <dgm:pt modelId="{397F5401-C368-407E-8EAC-3283F31CA512}" type="sibTrans" cxnId="{97BAF58B-53FA-4D58-9BAC-FFA3225D9341}">
      <dgm:prSet/>
      <dgm:spPr/>
      <dgm:t>
        <a:bodyPr/>
        <a:lstStyle/>
        <a:p>
          <a:endParaRPr lang="en-US"/>
        </a:p>
      </dgm:t>
    </dgm:pt>
    <dgm:pt modelId="{7DEA8553-6B33-46EA-9348-C945216FE8B9}">
      <dgm:prSet/>
      <dgm:spPr/>
      <dgm:t>
        <a:bodyPr/>
        <a:lstStyle/>
        <a:p>
          <a:r>
            <a:rPr lang="en-US" dirty="0"/>
            <a:t>HOE HET WELZIJN VAN DEGENEN WAAR WE VERANTWOORDELIJK VOOR ZIJN TE BEVORDEREN / TE GARANDEREN?</a:t>
          </a:r>
        </a:p>
      </dgm:t>
    </dgm:pt>
    <dgm:pt modelId="{6E3A3C6D-90DA-4E3B-B8E2-A335E9844B5F}" type="parTrans" cxnId="{F162E99F-F271-43FB-9697-8FF17BD8A0E7}">
      <dgm:prSet/>
      <dgm:spPr/>
      <dgm:t>
        <a:bodyPr/>
        <a:lstStyle/>
        <a:p>
          <a:endParaRPr lang="en-US"/>
        </a:p>
      </dgm:t>
    </dgm:pt>
    <dgm:pt modelId="{16EA2E64-5273-462E-B1FC-1322C9D2F01C}" type="sibTrans" cxnId="{F162E99F-F271-43FB-9697-8FF17BD8A0E7}">
      <dgm:prSet/>
      <dgm:spPr/>
      <dgm:t>
        <a:bodyPr/>
        <a:lstStyle/>
        <a:p>
          <a:endParaRPr lang="en-US"/>
        </a:p>
      </dgm:t>
    </dgm:pt>
    <dgm:pt modelId="{3155DEB8-1BB6-46C7-9CEE-C43771107EDA}">
      <dgm:prSet/>
      <dgm:spPr/>
      <dgm:t>
        <a:bodyPr/>
        <a:lstStyle/>
        <a:p>
          <a:endParaRPr lang="nl-NL" dirty="0"/>
        </a:p>
        <a:p>
          <a:r>
            <a:rPr lang="nl-NL" dirty="0"/>
            <a:t>WIE IS GESCHIKT OM TE REGEREN / TE LEIDEN?</a:t>
          </a:r>
          <a:endParaRPr lang="en-US" dirty="0"/>
        </a:p>
      </dgm:t>
    </dgm:pt>
    <dgm:pt modelId="{747D5755-6759-4229-A4FD-BB10FCCF787D}" type="parTrans" cxnId="{8E66C333-868A-4D10-BB48-B3B45FA1B547}">
      <dgm:prSet/>
      <dgm:spPr/>
      <dgm:t>
        <a:bodyPr/>
        <a:lstStyle/>
        <a:p>
          <a:endParaRPr lang="en-US"/>
        </a:p>
      </dgm:t>
    </dgm:pt>
    <dgm:pt modelId="{E133AF60-4154-460C-AC5D-4739BEE21AC6}" type="sibTrans" cxnId="{8E66C333-868A-4D10-BB48-B3B45FA1B547}">
      <dgm:prSet/>
      <dgm:spPr/>
      <dgm:t>
        <a:bodyPr/>
        <a:lstStyle/>
        <a:p>
          <a:endParaRPr lang="en-US"/>
        </a:p>
      </dgm:t>
    </dgm:pt>
    <dgm:pt modelId="{D52F3570-0D58-41A1-B9F8-9586CEC9AF80}" type="pres">
      <dgm:prSet presAssocID="{69877FCF-0E20-4E0D-95EE-FE37F2A1B849}" presName="diagram" presStyleCnt="0">
        <dgm:presLayoutVars>
          <dgm:dir/>
          <dgm:resizeHandles val="exact"/>
        </dgm:presLayoutVars>
      </dgm:prSet>
      <dgm:spPr/>
    </dgm:pt>
    <dgm:pt modelId="{2D417F1C-FEEA-432C-8A8A-3F78E80AA807}" type="pres">
      <dgm:prSet presAssocID="{0F13DB6A-76E9-43C3-B0D4-D54A0DC5159C}" presName="node" presStyleLbl="node1" presStyleIdx="0" presStyleCnt="5">
        <dgm:presLayoutVars>
          <dgm:bulletEnabled val="1"/>
        </dgm:presLayoutVars>
      </dgm:prSet>
      <dgm:spPr/>
    </dgm:pt>
    <dgm:pt modelId="{5CC4E7E6-1E6B-4DB5-B7A5-9F3BA3417B80}" type="pres">
      <dgm:prSet presAssocID="{1553F5F2-BE0F-4C23-9141-2A08F95D4A9D}" presName="sibTrans" presStyleCnt="0"/>
      <dgm:spPr/>
    </dgm:pt>
    <dgm:pt modelId="{E3BDE994-D600-4C7F-B91C-23ABB28180B2}" type="pres">
      <dgm:prSet presAssocID="{00CF46B7-8F52-4A47-81C7-3D2C17B5E88A}" presName="node" presStyleLbl="node1" presStyleIdx="1" presStyleCnt="5">
        <dgm:presLayoutVars>
          <dgm:bulletEnabled val="1"/>
        </dgm:presLayoutVars>
      </dgm:prSet>
      <dgm:spPr/>
    </dgm:pt>
    <dgm:pt modelId="{ACA3D07B-9C41-4AF0-A0B5-A4CA97972063}" type="pres">
      <dgm:prSet presAssocID="{F1F8EC97-5D7E-4992-BE4F-A5A80B55944B}" presName="sibTrans" presStyleCnt="0"/>
      <dgm:spPr/>
    </dgm:pt>
    <dgm:pt modelId="{2D12FBAF-01DC-475B-B54D-2F012ADE3096}" type="pres">
      <dgm:prSet presAssocID="{0F3F87AC-AC5C-46C7-8582-3A2F022AABD8}" presName="node" presStyleLbl="node1" presStyleIdx="2" presStyleCnt="5">
        <dgm:presLayoutVars>
          <dgm:bulletEnabled val="1"/>
        </dgm:presLayoutVars>
      </dgm:prSet>
      <dgm:spPr/>
    </dgm:pt>
    <dgm:pt modelId="{D23D9BD2-01DD-4FB9-9A88-93CF15CED335}" type="pres">
      <dgm:prSet presAssocID="{397F5401-C368-407E-8EAC-3283F31CA512}" presName="sibTrans" presStyleCnt="0"/>
      <dgm:spPr/>
    </dgm:pt>
    <dgm:pt modelId="{DDD995D4-AB21-4D2E-80D9-A0819E3BD89E}" type="pres">
      <dgm:prSet presAssocID="{7DEA8553-6B33-46EA-9348-C945216FE8B9}" presName="node" presStyleLbl="node1" presStyleIdx="3" presStyleCnt="5">
        <dgm:presLayoutVars>
          <dgm:bulletEnabled val="1"/>
        </dgm:presLayoutVars>
      </dgm:prSet>
      <dgm:spPr/>
    </dgm:pt>
    <dgm:pt modelId="{BC002652-2E12-4E1D-BCA9-0F4D36AF11E4}" type="pres">
      <dgm:prSet presAssocID="{16EA2E64-5273-462E-B1FC-1322C9D2F01C}" presName="sibTrans" presStyleCnt="0"/>
      <dgm:spPr/>
    </dgm:pt>
    <dgm:pt modelId="{9CED765A-C9DE-494B-B7F8-AFEC1705F399}" type="pres">
      <dgm:prSet presAssocID="{3155DEB8-1BB6-46C7-9CEE-C43771107EDA}" presName="node" presStyleLbl="node1" presStyleIdx="4" presStyleCnt="5">
        <dgm:presLayoutVars>
          <dgm:bulletEnabled val="1"/>
        </dgm:presLayoutVars>
      </dgm:prSet>
      <dgm:spPr/>
    </dgm:pt>
  </dgm:ptLst>
  <dgm:cxnLst>
    <dgm:cxn modelId="{8E66C333-868A-4D10-BB48-B3B45FA1B547}" srcId="{69877FCF-0E20-4E0D-95EE-FE37F2A1B849}" destId="{3155DEB8-1BB6-46C7-9CEE-C43771107EDA}" srcOrd="4" destOrd="0" parTransId="{747D5755-6759-4229-A4FD-BB10FCCF787D}" sibTransId="{E133AF60-4154-460C-AC5D-4739BEE21AC6}"/>
    <dgm:cxn modelId="{F26B223B-2AF8-411E-BDDD-2F6F60E20028}" srcId="{69877FCF-0E20-4E0D-95EE-FE37F2A1B849}" destId="{0F13DB6A-76E9-43C3-B0D4-D54A0DC5159C}" srcOrd="0" destOrd="0" parTransId="{87CA179D-5959-426F-93DC-529E9772A068}" sibTransId="{1553F5F2-BE0F-4C23-9141-2A08F95D4A9D}"/>
    <dgm:cxn modelId="{5482AF64-8613-442A-851A-564EFCE20581}" type="presOf" srcId="{69877FCF-0E20-4E0D-95EE-FE37F2A1B849}" destId="{D52F3570-0D58-41A1-B9F8-9586CEC9AF80}" srcOrd="0" destOrd="0" presId="urn:microsoft.com/office/officeart/2005/8/layout/default"/>
    <dgm:cxn modelId="{1D5FD844-C288-49D3-BCD8-E0DA26BF4F22}" type="presOf" srcId="{7DEA8553-6B33-46EA-9348-C945216FE8B9}" destId="{DDD995D4-AB21-4D2E-80D9-A0819E3BD89E}" srcOrd="0" destOrd="0" presId="urn:microsoft.com/office/officeart/2005/8/layout/default"/>
    <dgm:cxn modelId="{C75E894E-656B-4971-8647-0A33646806DC}" type="presOf" srcId="{3155DEB8-1BB6-46C7-9CEE-C43771107EDA}" destId="{9CED765A-C9DE-494B-B7F8-AFEC1705F399}" srcOrd="0" destOrd="0" presId="urn:microsoft.com/office/officeart/2005/8/layout/default"/>
    <dgm:cxn modelId="{52585B85-B748-42DC-AF3C-8E8A2CA6D991}" type="presOf" srcId="{00CF46B7-8F52-4A47-81C7-3D2C17B5E88A}" destId="{E3BDE994-D600-4C7F-B91C-23ABB28180B2}" srcOrd="0" destOrd="0" presId="urn:microsoft.com/office/officeart/2005/8/layout/default"/>
    <dgm:cxn modelId="{35C19F88-7764-4DD2-8427-81CF84795702}" srcId="{69877FCF-0E20-4E0D-95EE-FE37F2A1B849}" destId="{00CF46B7-8F52-4A47-81C7-3D2C17B5E88A}" srcOrd="1" destOrd="0" parTransId="{D22ED95E-3C8F-4788-B320-381791D991D7}" sibTransId="{F1F8EC97-5D7E-4992-BE4F-A5A80B55944B}"/>
    <dgm:cxn modelId="{97BAF58B-53FA-4D58-9BAC-FFA3225D9341}" srcId="{69877FCF-0E20-4E0D-95EE-FE37F2A1B849}" destId="{0F3F87AC-AC5C-46C7-8582-3A2F022AABD8}" srcOrd="2" destOrd="0" parTransId="{A549524F-30AA-4024-B654-8860CE6D8C78}" sibTransId="{397F5401-C368-407E-8EAC-3283F31CA512}"/>
    <dgm:cxn modelId="{F162E99F-F271-43FB-9697-8FF17BD8A0E7}" srcId="{69877FCF-0E20-4E0D-95EE-FE37F2A1B849}" destId="{7DEA8553-6B33-46EA-9348-C945216FE8B9}" srcOrd="3" destOrd="0" parTransId="{6E3A3C6D-90DA-4E3B-B8E2-A335E9844B5F}" sibTransId="{16EA2E64-5273-462E-B1FC-1322C9D2F01C}"/>
    <dgm:cxn modelId="{31ED37EE-127E-43FC-A89E-05B63E07071E}" type="presOf" srcId="{0F3F87AC-AC5C-46C7-8582-3A2F022AABD8}" destId="{2D12FBAF-01DC-475B-B54D-2F012ADE3096}" srcOrd="0" destOrd="0" presId="urn:microsoft.com/office/officeart/2005/8/layout/default"/>
    <dgm:cxn modelId="{32689DEF-D65A-4046-B55B-E92764563568}" type="presOf" srcId="{0F13DB6A-76E9-43C3-B0D4-D54A0DC5159C}" destId="{2D417F1C-FEEA-432C-8A8A-3F78E80AA807}" srcOrd="0" destOrd="0" presId="urn:microsoft.com/office/officeart/2005/8/layout/default"/>
    <dgm:cxn modelId="{722B9B05-48C8-4211-A58B-87E630C2146E}" type="presParOf" srcId="{D52F3570-0D58-41A1-B9F8-9586CEC9AF80}" destId="{2D417F1C-FEEA-432C-8A8A-3F78E80AA807}" srcOrd="0" destOrd="0" presId="urn:microsoft.com/office/officeart/2005/8/layout/default"/>
    <dgm:cxn modelId="{34B9C68A-7761-4875-A287-6D7943264362}" type="presParOf" srcId="{D52F3570-0D58-41A1-B9F8-9586CEC9AF80}" destId="{5CC4E7E6-1E6B-4DB5-B7A5-9F3BA3417B80}" srcOrd="1" destOrd="0" presId="urn:microsoft.com/office/officeart/2005/8/layout/default"/>
    <dgm:cxn modelId="{802A276A-4C1E-43DA-B097-CC90A3D35A27}" type="presParOf" srcId="{D52F3570-0D58-41A1-B9F8-9586CEC9AF80}" destId="{E3BDE994-D600-4C7F-B91C-23ABB28180B2}" srcOrd="2" destOrd="0" presId="urn:microsoft.com/office/officeart/2005/8/layout/default"/>
    <dgm:cxn modelId="{DF56A75B-DC56-4C30-802E-AED5D45032BB}" type="presParOf" srcId="{D52F3570-0D58-41A1-B9F8-9586CEC9AF80}" destId="{ACA3D07B-9C41-4AF0-A0B5-A4CA97972063}" srcOrd="3" destOrd="0" presId="urn:microsoft.com/office/officeart/2005/8/layout/default"/>
    <dgm:cxn modelId="{832AF5C9-A9B0-4F98-A464-A4BB42F75196}" type="presParOf" srcId="{D52F3570-0D58-41A1-B9F8-9586CEC9AF80}" destId="{2D12FBAF-01DC-475B-B54D-2F012ADE3096}" srcOrd="4" destOrd="0" presId="urn:microsoft.com/office/officeart/2005/8/layout/default"/>
    <dgm:cxn modelId="{83E44061-AA2A-4AD6-9998-BBB2D2CDE8CB}" type="presParOf" srcId="{D52F3570-0D58-41A1-B9F8-9586CEC9AF80}" destId="{D23D9BD2-01DD-4FB9-9A88-93CF15CED335}" srcOrd="5" destOrd="0" presId="urn:microsoft.com/office/officeart/2005/8/layout/default"/>
    <dgm:cxn modelId="{58694B89-F3D9-4E21-ADFF-C568531986FF}" type="presParOf" srcId="{D52F3570-0D58-41A1-B9F8-9586CEC9AF80}" destId="{DDD995D4-AB21-4D2E-80D9-A0819E3BD89E}" srcOrd="6" destOrd="0" presId="urn:microsoft.com/office/officeart/2005/8/layout/default"/>
    <dgm:cxn modelId="{4C1F7852-2540-4A8E-B000-41EA4305B203}" type="presParOf" srcId="{D52F3570-0D58-41A1-B9F8-9586CEC9AF80}" destId="{BC002652-2E12-4E1D-BCA9-0F4D36AF11E4}" srcOrd="7" destOrd="0" presId="urn:microsoft.com/office/officeart/2005/8/layout/default"/>
    <dgm:cxn modelId="{91AD4EA5-C652-4B15-94C5-A747782D5581}" type="presParOf" srcId="{D52F3570-0D58-41A1-B9F8-9586CEC9AF80}" destId="{9CED765A-C9DE-494B-B7F8-AFEC1705F39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9ADFDF-71DE-45E6-AA11-0420744A7D8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64A2833-D621-4F17-AE6C-93C875949742}">
      <dgm:prSet/>
      <dgm:spPr/>
      <dgm:t>
        <a:bodyPr/>
        <a:lstStyle/>
        <a:p>
          <a:r>
            <a:rPr lang="nl-NL" dirty="0"/>
            <a:t>Hoe de rol van mensen te definiëren in onderlinge relaties?</a:t>
          </a:r>
          <a:endParaRPr lang="en-US" dirty="0"/>
        </a:p>
      </dgm:t>
    </dgm:pt>
    <dgm:pt modelId="{846846C5-FD31-4390-AE26-B33D3BECD3B7}" type="parTrans" cxnId="{927F00D6-1553-46CF-A51A-098D153E4E24}">
      <dgm:prSet/>
      <dgm:spPr/>
      <dgm:t>
        <a:bodyPr/>
        <a:lstStyle/>
        <a:p>
          <a:endParaRPr lang="en-US"/>
        </a:p>
      </dgm:t>
    </dgm:pt>
    <dgm:pt modelId="{F3205B13-0843-43B7-AD5B-DF3EFC3C62E7}" type="sibTrans" cxnId="{927F00D6-1553-46CF-A51A-098D153E4E24}">
      <dgm:prSet/>
      <dgm:spPr/>
      <dgm:t>
        <a:bodyPr/>
        <a:lstStyle/>
        <a:p>
          <a:endParaRPr lang="en-US"/>
        </a:p>
      </dgm:t>
    </dgm:pt>
    <dgm:pt modelId="{ED45D755-27F5-4987-A0F3-934B73AC77E8}">
      <dgm:prSet/>
      <dgm:spPr/>
      <dgm:t>
        <a:bodyPr/>
        <a:lstStyle/>
        <a:p>
          <a:r>
            <a:rPr lang="nl-NL"/>
            <a:t>Welke strategieën zijn het beste om mensen te regeren en te controleren?</a:t>
          </a:r>
          <a:endParaRPr lang="en-US"/>
        </a:p>
      </dgm:t>
    </dgm:pt>
    <dgm:pt modelId="{CA2761B2-B98D-444D-B765-47FF2B90F4D2}" type="parTrans" cxnId="{4F8592EC-90BE-4E03-967C-285C2E589198}">
      <dgm:prSet/>
      <dgm:spPr/>
      <dgm:t>
        <a:bodyPr/>
        <a:lstStyle/>
        <a:p>
          <a:endParaRPr lang="en-US"/>
        </a:p>
      </dgm:t>
    </dgm:pt>
    <dgm:pt modelId="{EA8503CB-1508-46AC-AC5B-AAE15E921FE0}" type="sibTrans" cxnId="{4F8592EC-90BE-4E03-967C-285C2E589198}">
      <dgm:prSet/>
      <dgm:spPr/>
      <dgm:t>
        <a:bodyPr/>
        <a:lstStyle/>
        <a:p>
          <a:endParaRPr lang="en-US"/>
        </a:p>
      </dgm:t>
    </dgm:pt>
    <dgm:pt modelId="{D2941BC7-23FD-4AFB-A093-F0939A060660}" type="pres">
      <dgm:prSet presAssocID="{2D9ADFDF-71DE-45E6-AA11-0420744A7D80}" presName="diagram" presStyleCnt="0">
        <dgm:presLayoutVars>
          <dgm:dir/>
          <dgm:resizeHandles val="exact"/>
        </dgm:presLayoutVars>
      </dgm:prSet>
      <dgm:spPr/>
    </dgm:pt>
    <dgm:pt modelId="{7A653573-A39D-44E3-8F85-08CF4DD676F8}" type="pres">
      <dgm:prSet presAssocID="{F64A2833-D621-4F17-AE6C-93C875949742}" presName="node" presStyleLbl="node1" presStyleIdx="0" presStyleCnt="2">
        <dgm:presLayoutVars>
          <dgm:bulletEnabled val="1"/>
        </dgm:presLayoutVars>
      </dgm:prSet>
      <dgm:spPr/>
    </dgm:pt>
    <dgm:pt modelId="{A0E6BF38-6FB5-4A77-9E8E-37BBFD0E71DF}" type="pres">
      <dgm:prSet presAssocID="{F3205B13-0843-43B7-AD5B-DF3EFC3C62E7}" presName="sibTrans" presStyleCnt="0"/>
      <dgm:spPr/>
    </dgm:pt>
    <dgm:pt modelId="{8E2E137F-B77E-4E36-80C7-9733F6C7711C}" type="pres">
      <dgm:prSet presAssocID="{ED45D755-27F5-4987-A0F3-934B73AC77E8}" presName="node" presStyleLbl="node1" presStyleIdx="1" presStyleCnt="2">
        <dgm:presLayoutVars>
          <dgm:bulletEnabled val="1"/>
        </dgm:presLayoutVars>
      </dgm:prSet>
      <dgm:spPr/>
    </dgm:pt>
  </dgm:ptLst>
  <dgm:cxnLst>
    <dgm:cxn modelId="{8E0F8D53-94B1-489B-B869-328603A58AC8}" type="presOf" srcId="{ED45D755-27F5-4987-A0F3-934B73AC77E8}" destId="{8E2E137F-B77E-4E36-80C7-9733F6C7711C}" srcOrd="0" destOrd="0" presId="urn:microsoft.com/office/officeart/2005/8/layout/default"/>
    <dgm:cxn modelId="{59E45090-0566-45FD-B2F1-60B4F1131EE5}" type="presOf" srcId="{2D9ADFDF-71DE-45E6-AA11-0420744A7D80}" destId="{D2941BC7-23FD-4AFB-A093-F0939A060660}" srcOrd="0" destOrd="0" presId="urn:microsoft.com/office/officeart/2005/8/layout/default"/>
    <dgm:cxn modelId="{927F00D6-1553-46CF-A51A-098D153E4E24}" srcId="{2D9ADFDF-71DE-45E6-AA11-0420744A7D80}" destId="{F64A2833-D621-4F17-AE6C-93C875949742}" srcOrd="0" destOrd="0" parTransId="{846846C5-FD31-4390-AE26-B33D3BECD3B7}" sibTransId="{F3205B13-0843-43B7-AD5B-DF3EFC3C62E7}"/>
    <dgm:cxn modelId="{4F8592EC-90BE-4E03-967C-285C2E589198}" srcId="{2D9ADFDF-71DE-45E6-AA11-0420744A7D80}" destId="{ED45D755-27F5-4987-A0F3-934B73AC77E8}" srcOrd="1" destOrd="0" parTransId="{CA2761B2-B98D-444D-B765-47FF2B90F4D2}" sibTransId="{EA8503CB-1508-46AC-AC5B-AAE15E921FE0}"/>
    <dgm:cxn modelId="{127255F7-12AD-42D8-B6AF-318E78211137}" type="presOf" srcId="{F64A2833-D621-4F17-AE6C-93C875949742}" destId="{7A653573-A39D-44E3-8F85-08CF4DD676F8}" srcOrd="0" destOrd="0" presId="urn:microsoft.com/office/officeart/2005/8/layout/default"/>
    <dgm:cxn modelId="{87E165CC-C081-443E-9EC9-37F022576905}" type="presParOf" srcId="{D2941BC7-23FD-4AFB-A093-F0939A060660}" destId="{7A653573-A39D-44E3-8F85-08CF4DD676F8}" srcOrd="0" destOrd="0" presId="urn:microsoft.com/office/officeart/2005/8/layout/default"/>
    <dgm:cxn modelId="{C4DDB7B8-CE7F-452E-B439-13DD8B1DDACC}" type="presParOf" srcId="{D2941BC7-23FD-4AFB-A093-F0939A060660}" destId="{A0E6BF38-6FB5-4A77-9E8E-37BBFD0E71DF}" srcOrd="1" destOrd="0" presId="urn:microsoft.com/office/officeart/2005/8/layout/default"/>
    <dgm:cxn modelId="{D21711E5-0AD0-440B-97AF-519BA7BC3329}" type="presParOf" srcId="{D2941BC7-23FD-4AFB-A093-F0939A060660}" destId="{8E2E137F-B77E-4E36-80C7-9733F6C7711C}"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CB8213-5A02-4AF9-ACD0-AC8167751BE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DBCCDAF-E125-4B44-967C-40C56C41743C}">
      <dgm:prSet/>
      <dgm:spPr/>
      <dgm:t>
        <a:bodyPr/>
        <a:lstStyle/>
        <a:p>
          <a:r>
            <a:rPr lang="en-US"/>
            <a:t>PRAGMATISCH</a:t>
          </a:r>
        </a:p>
      </dgm:t>
    </dgm:pt>
    <dgm:pt modelId="{5BAB94CE-3967-429F-A5BD-9350CE2DC716}" type="parTrans" cxnId="{89782BD1-DAD7-41B7-8BE7-D7129012AEAC}">
      <dgm:prSet/>
      <dgm:spPr/>
      <dgm:t>
        <a:bodyPr/>
        <a:lstStyle/>
        <a:p>
          <a:endParaRPr lang="en-US"/>
        </a:p>
      </dgm:t>
    </dgm:pt>
    <dgm:pt modelId="{16296E7B-B6C7-4FA9-8847-4CFFC155A556}" type="sibTrans" cxnId="{89782BD1-DAD7-41B7-8BE7-D7129012AEAC}">
      <dgm:prSet/>
      <dgm:spPr/>
      <dgm:t>
        <a:bodyPr/>
        <a:lstStyle/>
        <a:p>
          <a:endParaRPr lang="en-US"/>
        </a:p>
      </dgm:t>
    </dgm:pt>
    <dgm:pt modelId="{69CE3DEC-2F12-48A4-878E-135131A0F4F1}">
      <dgm:prSet/>
      <dgm:spPr/>
      <dgm:t>
        <a:bodyPr/>
        <a:lstStyle/>
        <a:p>
          <a:r>
            <a:rPr lang="en-US"/>
            <a:t>MENSELIJK GEDRAG, MENSELIJKE NATUUR, MENSELIJKE MAATSCHAPPIJ.</a:t>
          </a:r>
        </a:p>
      </dgm:t>
    </dgm:pt>
    <dgm:pt modelId="{AAEF9554-5D6A-48A7-B9C4-A12CA542E10E}" type="parTrans" cxnId="{D94474F2-B4CE-48D6-A060-EDB90905E943}">
      <dgm:prSet/>
      <dgm:spPr/>
      <dgm:t>
        <a:bodyPr/>
        <a:lstStyle/>
        <a:p>
          <a:endParaRPr lang="en-US"/>
        </a:p>
      </dgm:t>
    </dgm:pt>
    <dgm:pt modelId="{E72104D9-F8A7-4C68-9239-FD5F39A80CCA}" type="sibTrans" cxnId="{D94474F2-B4CE-48D6-A060-EDB90905E943}">
      <dgm:prSet/>
      <dgm:spPr/>
      <dgm:t>
        <a:bodyPr/>
        <a:lstStyle/>
        <a:p>
          <a:endParaRPr lang="en-US"/>
        </a:p>
      </dgm:t>
    </dgm:pt>
    <dgm:pt modelId="{A440B244-DBCB-48FE-9C48-7C902995765A}" type="pres">
      <dgm:prSet presAssocID="{D6CB8213-5A02-4AF9-ACD0-AC8167751BE2}" presName="linear" presStyleCnt="0">
        <dgm:presLayoutVars>
          <dgm:animLvl val="lvl"/>
          <dgm:resizeHandles val="exact"/>
        </dgm:presLayoutVars>
      </dgm:prSet>
      <dgm:spPr/>
    </dgm:pt>
    <dgm:pt modelId="{EE367C83-7803-4374-A03E-A974A5325696}" type="pres">
      <dgm:prSet presAssocID="{0DBCCDAF-E125-4B44-967C-40C56C41743C}" presName="parentText" presStyleLbl="node1" presStyleIdx="0" presStyleCnt="2">
        <dgm:presLayoutVars>
          <dgm:chMax val="0"/>
          <dgm:bulletEnabled val="1"/>
        </dgm:presLayoutVars>
      </dgm:prSet>
      <dgm:spPr/>
    </dgm:pt>
    <dgm:pt modelId="{35E2B3E2-1867-4A27-938A-0085DE933E8A}" type="pres">
      <dgm:prSet presAssocID="{16296E7B-B6C7-4FA9-8847-4CFFC155A556}" presName="spacer" presStyleCnt="0"/>
      <dgm:spPr/>
    </dgm:pt>
    <dgm:pt modelId="{78DFE356-128F-4124-A812-4E97B87CA1A7}" type="pres">
      <dgm:prSet presAssocID="{69CE3DEC-2F12-48A4-878E-135131A0F4F1}" presName="parentText" presStyleLbl="node1" presStyleIdx="1" presStyleCnt="2">
        <dgm:presLayoutVars>
          <dgm:chMax val="0"/>
          <dgm:bulletEnabled val="1"/>
        </dgm:presLayoutVars>
      </dgm:prSet>
      <dgm:spPr/>
    </dgm:pt>
  </dgm:ptLst>
  <dgm:cxnLst>
    <dgm:cxn modelId="{B3A4F96B-9956-4B4B-940C-0D8BB9B4B629}" type="presOf" srcId="{D6CB8213-5A02-4AF9-ACD0-AC8167751BE2}" destId="{A440B244-DBCB-48FE-9C48-7C902995765A}" srcOrd="0" destOrd="0" presId="urn:microsoft.com/office/officeart/2005/8/layout/vList2"/>
    <dgm:cxn modelId="{06152AB8-29A9-4B95-8517-E14959AB2E2F}" type="presOf" srcId="{69CE3DEC-2F12-48A4-878E-135131A0F4F1}" destId="{78DFE356-128F-4124-A812-4E97B87CA1A7}" srcOrd="0" destOrd="0" presId="urn:microsoft.com/office/officeart/2005/8/layout/vList2"/>
    <dgm:cxn modelId="{89782BD1-DAD7-41B7-8BE7-D7129012AEAC}" srcId="{D6CB8213-5A02-4AF9-ACD0-AC8167751BE2}" destId="{0DBCCDAF-E125-4B44-967C-40C56C41743C}" srcOrd="0" destOrd="0" parTransId="{5BAB94CE-3967-429F-A5BD-9350CE2DC716}" sibTransId="{16296E7B-B6C7-4FA9-8847-4CFFC155A556}"/>
    <dgm:cxn modelId="{150D60D4-485C-42D9-B784-812662159363}" type="presOf" srcId="{0DBCCDAF-E125-4B44-967C-40C56C41743C}" destId="{EE367C83-7803-4374-A03E-A974A5325696}" srcOrd="0" destOrd="0" presId="urn:microsoft.com/office/officeart/2005/8/layout/vList2"/>
    <dgm:cxn modelId="{D94474F2-B4CE-48D6-A060-EDB90905E943}" srcId="{D6CB8213-5A02-4AF9-ACD0-AC8167751BE2}" destId="{69CE3DEC-2F12-48A4-878E-135131A0F4F1}" srcOrd="1" destOrd="0" parTransId="{AAEF9554-5D6A-48A7-B9C4-A12CA542E10E}" sibTransId="{E72104D9-F8A7-4C68-9239-FD5F39A80CCA}"/>
    <dgm:cxn modelId="{AEC5392B-9B61-400B-9A6C-3D3BE40DF908}" type="presParOf" srcId="{A440B244-DBCB-48FE-9C48-7C902995765A}" destId="{EE367C83-7803-4374-A03E-A974A5325696}" srcOrd="0" destOrd="0" presId="urn:microsoft.com/office/officeart/2005/8/layout/vList2"/>
    <dgm:cxn modelId="{B9B2A78A-FC61-4B93-9C9C-EB2E94592797}" type="presParOf" srcId="{A440B244-DBCB-48FE-9C48-7C902995765A}" destId="{35E2B3E2-1867-4A27-938A-0085DE933E8A}" srcOrd="1" destOrd="0" presId="urn:microsoft.com/office/officeart/2005/8/layout/vList2"/>
    <dgm:cxn modelId="{0E8DBFFE-F592-401D-B8A8-A2EDA53C70E2}" type="presParOf" srcId="{A440B244-DBCB-48FE-9C48-7C902995765A}" destId="{78DFE356-128F-4124-A812-4E97B87CA1A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AC4FD7-71D5-403E-8E22-7F581DCC2521}"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4FC27566-52BE-4E3B-B7D0-C74C2DBB6F42}">
      <dgm:prSet/>
      <dgm:spPr/>
      <dgm:t>
        <a:bodyPr/>
        <a:lstStyle/>
        <a:p>
          <a:r>
            <a:rPr lang="en-US"/>
            <a:t>‘DE CHINESE FILOSOFIE IS EEN VOETNOOT BIJ CONFUCIUS’</a:t>
          </a:r>
        </a:p>
      </dgm:t>
    </dgm:pt>
    <dgm:pt modelId="{CD286562-9FDE-4DE5-9175-E202057BAE84}" type="parTrans" cxnId="{0AD66389-A5DD-4E7A-82B5-4C7DDF749127}">
      <dgm:prSet/>
      <dgm:spPr/>
      <dgm:t>
        <a:bodyPr/>
        <a:lstStyle/>
        <a:p>
          <a:endParaRPr lang="en-US"/>
        </a:p>
      </dgm:t>
    </dgm:pt>
    <dgm:pt modelId="{06A12A34-FAAF-4DED-83D4-D0B5415B19FA}" type="sibTrans" cxnId="{0AD66389-A5DD-4E7A-82B5-4C7DDF749127}">
      <dgm:prSet/>
      <dgm:spPr/>
      <dgm:t>
        <a:bodyPr/>
        <a:lstStyle/>
        <a:p>
          <a:endParaRPr lang="en-US"/>
        </a:p>
      </dgm:t>
    </dgm:pt>
    <dgm:pt modelId="{2976F86B-A798-4258-AA44-440E0E362AF0}">
      <dgm:prSet/>
      <dgm:spPr/>
      <dgm:t>
        <a:bodyPr/>
        <a:lstStyle/>
        <a:p>
          <a:r>
            <a:rPr lang="en-US"/>
            <a:t>‘CHRISTUS EN SOCRATES VAN CHINA’</a:t>
          </a:r>
        </a:p>
      </dgm:t>
    </dgm:pt>
    <dgm:pt modelId="{8AF6BC82-BE9B-42E9-9405-0891A0928657}" type="parTrans" cxnId="{EE4884C3-8371-4028-8FFA-55F3C6EC515D}">
      <dgm:prSet/>
      <dgm:spPr/>
      <dgm:t>
        <a:bodyPr/>
        <a:lstStyle/>
        <a:p>
          <a:endParaRPr lang="en-US"/>
        </a:p>
      </dgm:t>
    </dgm:pt>
    <dgm:pt modelId="{E608A60B-225B-410D-AC51-DA029F106D0C}" type="sibTrans" cxnId="{EE4884C3-8371-4028-8FFA-55F3C6EC515D}">
      <dgm:prSet/>
      <dgm:spPr/>
      <dgm:t>
        <a:bodyPr/>
        <a:lstStyle/>
        <a:p>
          <a:endParaRPr lang="en-US"/>
        </a:p>
      </dgm:t>
    </dgm:pt>
    <dgm:pt modelId="{552FD451-4424-4F28-91CA-2D586B8D1A6A}">
      <dgm:prSet/>
      <dgm:spPr/>
      <dgm:t>
        <a:bodyPr/>
        <a:lstStyle/>
        <a:p>
          <a:r>
            <a:rPr lang="en-US" dirty="0"/>
            <a:t>‘CHINESE COMBINATIE VAN DE BIJBEL EN DE GRONDWET’</a:t>
          </a:r>
        </a:p>
      </dgm:t>
    </dgm:pt>
    <dgm:pt modelId="{866F2A89-04D4-45C5-BFC9-504D5BE13EBD}" type="parTrans" cxnId="{3A60435B-E956-4C64-91C7-A47424E701BC}">
      <dgm:prSet/>
      <dgm:spPr/>
      <dgm:t>
        <a:bodyPr/>
        <a:lstStyle/>
        <a:p>
          <a:endParaRPr lang="en-US"/>
        </a:p>
      </dgm:t>
    </dgm:pt>
    <dgm:pt modelId="{0D09C1F0-5E53-4FDF-B3F4-AF7F26AD4E9F}" type="sibTrans" cxnId="{3A60435B-E956-4C64-91C7-A47424E701BC}">
      <dgm:prSet/>
      <dgm:spPr/>
      <dgm:t>
        <a:bodyPr/>
        <a:lstStyle/>
        <a:p>
          <a:endParaRPr lang="en-US"/>
        </a:p>
      </dgm:t>
    </dgm:pt>
    <dgm:pt modelId="{FC8582CE-481C-42D5-A16E-ADAE217FB3B7}" type="pres">
      <dgm:prSet presAssocID="{42AC4FD7-71D5-403E-8E22-7F581DCC2521}" presName="vert0" presStyleCnt="0">
        <dgm:presLayoutVars>
          <dgm:dir/>
          <dgm:animOne val="branch"/>
          <dgm:animLvl val="lvl"/>
        </dgm:presLayoutVars>
      </dgm:prSet>
      <dgm:spPr/>
    </dgm:pt>
    <dgm:pt modelId="{FB51508F-9971-4332-898B-7FACECBF5BB3}" type="pres">
      <dgm:prSet presAssocID="{4FC27566-52BE-4E3B-B7D0-C74C2DBB6F42}" presName="thickLine" presStyleLbl="alignNode1" presStyleIdx="0" presStyleCnt="3"/>
      <dgm:spPr/>
    </dgm:pt>
    <dgm:pt modelId="{DBB0551B-2BC5-4E29-81E3-5760DF11CA25}" type="pres">
      <dgm:prSet presAssocID="{4FC27566-52BE-4E3B-B7D0-C74C2DBB6F42}" presName="horz1" presStyleCnt="0"/>
      <dgm:spPr/>
    </dgm:pt>
    <dgm:pt modelId="{41685DCF-4852-4512-8AED-E87A059FF24B}" type="pres">
      <dgm:prSet presAssocID="{4FC27566-52BE-4E3B-B7D0-C74C2DBB6F42}" presName="tx1" presStyleLbl="revTx" presStyleIdx="0" presStyleCnt="3"/>
      <dgm:spPr/>
    </dgm:pt>
    <dgm:pt modelId="{DA72F36F-2F14-4DAF-95AF-E995BD5C4AED}" type="pres">
      <dgm:prSet presAssocID="{4FC27566-52BE-4E3B-B7D0-C74C2DBB6F42}" presName="vert1" presStyleCnt="0"/>
      <dgm:spPr/>
    </dgm:pt>
    <dgm:pt modelId="{B6A6CF10-F95A-47C7-9DA3-41B259BA578F}" type="pres">
      <dgm:prSet presAssocID="{2976F86B-A798-4258-AA44-440E0E362AF0}" presName="thickLine" presStyleLbl="alignNode1" presStyleIdx="1" presStyleCnt="3"/>
      <dgm:spPr/>
    </dgm:pt>
    <dgm:pt modelId="{7AA9B185-AFEE-4189-9E6A-F37B3CF65B25}" type="pres">
      <dgm:prSet presAssocID="{2976F86B-A798-4258-AA44-440E0E362AF0}" presName="horz1" presStyleCnt="0"/>
      <dgm:spPr/>
    </dgm:pt>
    <dgm:pt modelId="{F86CE36E-BFBD-4438-B3FC-6635BD97A0F8}" type="pres">
      <dgm:prSet presAssocID="{2976F86B-A798-4258-AA44-440E0E362AF0}" presName="tx1" presStyleLbl="revTx" presStyleIdx="1" presStyleCnt="3"/>
      <dgm:spPr/>
    </dgm:pt>
    <dgm:pt modelId="{5C154AFC-362E-4CF9-9E15-0A7262169FB0}" type="pres">
      <dgm:prSet presAssocID="{2976F86B-A798-4258-AA44-440E0E362AF0}" presName="vert1" presStyleCnt="0"/>
      <dgm:spPr/>
    </dgm:pt>
    <dgm:pt modelId="{5A6449E8-9855-4557-96E7-25BBBE525E38}" type="pres">
      <dgm:prSet presAssocID="{552FD451-4424-4F28-91CA-2D586B8D1A6A}" presName="thickLine" presStyleLbl="alignNode1" presStyleIdx="2" presStyleCnt="3"/>
      <dgm:spPr/>
    </dgm:pt>
    <dgm:pt modelId="{5448D3CC-A464-4DF4-9A84-27180083D46D}" type="pres">
      <dgm:prSet presAssocID="{552FD451-4424-4F28-91CA-2D586B8D1A6A}" presName="horz1" presStyleCnt="0"/>
      <dgm:spPr/>
    </dgm:pt>
    <dgm:pt modelId="{2523D75A-B36E-4648-9224-3C0E6592DBF9}" type="pres">
      <dgm:prSet presAssocID="{552FD451-4424-4F28-91CA-2D586B8D1A6A}" presName="tx1" presStyleLbl="revTx" presStyleIdx="2" presStyleCnt="3"/>
      <dgm:spPr/>
    </dgm:pt>
    <dgm:pt modelId="{8A563187-832E-441D-9C92-B60BECC8D7EF}" type="pres">
      <dgm:prSet presAssocID="{552FD451-4424-4F28-91CA-2D586B8D1A6A}" presName="vert1" presStyleCnt="0"/>
      <dgm:spPr/>
    </dgm:pt>
  </dgm:ptLst>
  <dgm:cxnLst>
    <dgm:cxn modelId="{3A60435B-E956-4C64-91C7-A47424E701BC}" srcId="{42AC4FD7-71D5-403E-8E22-7F581DCC2521}" destId="{552FD451-4424-4F28-91CA-2D586B8D1A6A}" srcOrd="2" destOrd="0" parTransId="{866F2A89-04D4-45C5-BFC9-504D5BE13EBD}" sibTransId="{0D09C1F0-5E53-4FDF-B3F4-AF7F26AD4E9F}"/>
    <dgm:cxn modelId="{78161D59-F408-4B44-9665-C740DD92CDEC}" type="presOf" srcId="{552FD451-4424-4F28-91CA-2D586B8D1A6A}" destId="{2523D75A-B36E-4648-9224-3C0E6592DBF9}" srcOrd="0" destOrd="0" presId="urn:microsoft.com/office/officeart/2008/layout/LinedList"/>
    <dgm:cxn modelId="{0AD66389-A5DD-4E7A-82B5-4C7DDF749127}" srcId="{42AC4FD7-71D5-403E-8E22-7F581DCC2521}" destId="{4FC27566-52BE-4E3B-B7D0-C74C2DBB6F42}" srcOrd="0" destOrd="0" parTransId="{CD286562-9FDE-4DE5-9175-E202057BAE84}" sibTransId="{06A12A34-FAAF-4DED-83D4-D0B5415B19FA}"/>
    <dgm:cxn modelId="{C1B276B0-6A25-4F5D-8F3A-CA58941F0DBC}" type="presOf" srcId="{4FC27566-52BE-4E3B-B7D0-C74C2DBB6F42}" destId="{41685DCF-4852-4512-8AED-E87A059FF24B}" srcOrd="0" destOrd="0" presId="urn:microsoft.com/office/officeart/2008/layout/LinedList"/>
    <dgm:cxn modelId="{EE4884C3-8371-4028-8FFA-55F3C6EC515D}" srcId="{42AC4FD7-71D5-403E-8E22-7F581DCC2521}" destId="{2976F86B-A798-4258-AA44-440E0E362AF0}" srcOrd="1" destOrd="0" parTransId="{8AF6BC82-BE9B-42E9-9405-0891A0928657}" sibTransId="{E608A60B-225B-410D-AC51-DA029F106D0C}"/>
    <dgm:cxn modelId="{8FE73CD9-3C52-48E4-A138-F6DA4152F3BC}" type="presOf" srcId="{42AC4FD7-71D5-403E-8E22-7F581DCC2521}" destId="{FC8582CE-481C-42D5-A16E-ADAE217FB3B7}" srcOrd="0" destOrd="0" presId="urn:microsoft.com/office/officeart/2008/layout/LinedList"/>
    <dgm:cxn modelId="{1E6C41F0-0693-4BD4-BA22-DC8CB688793F}" type="presOf" srcId="{2976F86B-A798-4258-AA44-440E0E362AF0}" destId="{F86CE36E-BFBD-4438-B3FC-6635BD97A0F8}" srcOrd="0" destOrd="0" presId="urn:microsoft.com/office/officeart/2008/layout/LinedList"/>
    <dgm:cxn modelId="{F0F6BEF3-0313-44AB-96B3-53E0BD7E6A10}" type="presParOf" srcId="{FC8582CE-481C-42D5-A16E-ADAE217FB3B7}" destId="{FB51508F-9971-4332-898B-7FACECBF5BB3}" srcOrd="0" destOrd="0" presId="urn:microsoft.com/office/officeart/2008/layout/LinedList"/>
    <dgm:cxn modelId="{0E388B28-04C6-42D2-94A3-E164E6B14521}" type="presParOf" srcId="{FC8582CE-481C-42D5-A16E-ADAE217FB3B7}" destId="{DBB0551B-2BC5-4E29-81E3-5760DF11CA25}" srcOrd="1" destOrd="0" presId="urn:microsoft.com/office/officeart/2008/layout/LinedList"/>
    <dgm:cxn modelId="{CABBBB4D-4B3C-48FB-AB64-7503E6AB3338}" type="presParOf" srcId="{DBB0551B-2BC5-4E29-81E3-5760DF11CA25}" destId="{41685DCF-4852-4512-8AED-E87A059FF24B}" srcOrd="0" destOrd="0" presId="urn:microsoft.com/office/officeart/2008/layout/LinedList"/>
    <dgm:cxn modelId="{52019F32-9227-4E99-9451-6AAABA77B2B2}" type="presParOf" srcId="{DBB0551B-2BC5-4E29-81E3-5760DF11CA25}" destId="{DA72F36F-2F14-4DAF-95AF-E995BD5C4AED}" srcOrd="1" destOrd="0" presId="urn:microsoft.com/office/officeart/2008/layout/LinedList"/>
    <dgm:cxn modelId="{DCE1B36F-A2F7-4CFE-A80A-394BAD44890B}" type="presParOf" srcId="{FC8582CE-481C-42D5-A16E-ADAE217FB3B7}" destId="{B6A6CF10-F95A-47C7-9DA3-41B259BA578F}" srcOrd="2" destOrd="0" presId="urn:microsoft.com/office/officeart/2008/layout/LinedList"/>
    <dgm:cxn modelId="{36918E7E-352C-416C-985D-C3C7CBA90DA7}" type="presParOf" srcId="{FC8582CE-481C-42D5-A16E-ADAE217FB3B7}" destId="{7AA9B185-AFEE-4189-9E6A-F37B3CF65B25}" srcOrd="3" destOrd="0" presId="urn:microsoft.com/office/officeart/2008/layout/LinedList"/>
    <dgm:cxn modelId="{B62BC0C8-4B94-497E-9808-A9C6132D982A}" type="presParOf" srcId="{7AA9B185-AFEE-4189-9E6A-F37B3CF65B25}" destId="{F86CE36E-BFBD-4438-B3FC-6635BD97A0F8}" srcOrd="0" destOrd="0" presId="urn:microsoft.com/office/officeart/2008/layout/LinedList"/>
    <dgm:cxn modelId="{71F17DB6-C405-45B1-93D9-6B9E9C0E8D3E}" type="presParOf" srcId="{7AA9B185-AFEE-4189-9E6A-F37B3CF65B25}" destId="{5C154AFC-362E-4CF9-9E15-0A7262169FB0}" srcOrd="1" destOrd="0" presId="urn:microsoft.com/office/officeart/2008/layout/LinedList"/>
    <dgm:cxn modelId="{4A26405F-9A0D-477B-AB5E-471BFF75BFAC}" type="presParOf" srcId="{FC8582CE-481C-42D5-A16E-ADAE217FB3B7}" destId="{5A6449E8-9855-4557-96E7-25BBBE525E38}" srcOrd="4" destOrd="0" presId="urn:microsoft.com/office/officeart/2008/layout/LinedList"/>
    <dgm:cxn modelId="{91BA2ACB-84BA-459D-B17E-3C31163DE2CA}" type="presParOf" srcId="{FC8582CE-481C-42D5-A16E-ADAE217FB3B7}" destId="{5448D3CC-A464-4DF4-9A84-27180083D46D}" srcOrd="5" destOrd="0" presId="urn:microsoft.com/office/officeart/2008/layout/LinedList"/>
    <dgm:cxn modelId="{AB0B1AFC-C607-4BB4-A171-5F113B77DFCD}" type="presParOf" srcId="{5448D3CC-A464-4DF4-9A84-27180083D46D}" destId="{2523D75A-B36E-4648-9224-3C0E6592DBF9}" srcOrd="0" destOrd="0" presId="urn:microsoft.com/office/officeart/2008/layout/LinedList"/>
    <dgm:cxn modelId="{63A22446-F2B7-4B85-9A8E-4337564589C6}" type="presParOf" srcId="{5448D3CC-A464-4DF4-9A84-27180083D46D}" destId="{8A563187-832E-441D-9C92-B60BECC8D7E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E4C0F-570A-4A22-AAF8-F0CDED228226}">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8E6F80-3F1E-436A-A9C1-3C010A831F63}">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a:t>Het ‘andere’ van China</a:t>
          </a:r>
        </a:p>
      </dsp:txBody>
      <dsp:txXfrm>
        <a:off x="0" y="2703"/>
        <a:ext cx="6900512" cy="1843578"/>
      </dsp:txXfrm>
    </dsp:sp>
    <dsp:sp modelId="{378A519E-C405-4EFD-9511-5C00C9D6910C}">
      <dsp:nvSpPr>
        <dsp:cNvPr id="0" name=""/>
        <dsp:cNvSpPr/>
      </dsp:nvSpPr>
      <dsp:spPr>
        <a:xfrm>
          <a:off x="0" y="184628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633300-63D8-43A3-B705-0007D7692393}">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dirty="0"/>
            <a:t>‘Chinees denken’</a:t>
          </a:r>
        </a:p>
      </dsp:txBody>
      <dsp:txXfrm>
        <a:off x="0" y="1846281"/>
        <a:ext cx="6900512" cy="1843578"/>
      </dsp:txXfrm>
    </dsp:sp>
    <dsp:sp modelId="{046D843E-6087-40AC-BE45-330029618898}">
      <dsp:nvSpPr>
        <dsp:cNvPr id="0" name=""/>
        <dsp:cNvSpPr/>
      </dsp:nvSpPr>
      <dsp:spPr>
        <a:xfrm>
          <a:off x="0" y="3689859"/>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63D7FA-138B-478D-AACB-7D67EB4B345A}">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dirty="0"/>
            <a:t>Chinees communisme / </a:t>
          </a:r>
          <a:r>
            <a:rPr lang="en-US" sz="5100" kern="1200" dirty="0" err="1"/>
            <a:t>c</a:t>
          </a:r>
          <a:r>
            <a:rPr lang="en-US" sz="5100" kern="1200" dirty="0" err="1">
              <a:solidFill>
                <a:srgbClr val="FF0000"/>
              </a:solidFill>
            </a:rPr>
            <a:t>C</a:t>
          </a:r>
          <a:r>
            <a:rPr lang="en-US" sz="5100" kern="1200" dirty="0" err="1"/>
            <a:t>p</a:t>
          </a:r>
          <a:r>
            <a:rPr lang="en-US" sz="5100" kern="1200" dirty="0"/>
            <a:t> of </a:t>
          </a:r>
          <a:r>
            <a:rPr lang="en-US" sz="5100" kern="1200" dirty="0">
              <a:solidFill>
                <a:srgbClr val="FF0000"/>
              </a:solidFill>
            </a:rPr>
            <a:t>C</a:t>
          </a:r>
          <a:r>
            <a:rPr lang="en-US" sz="5100" kern="1200" dirty="0"/>
            <a:t>cp?</a:t>
          </a:r>
        </a:p>
      </dsp:txBody>
      <dsp:txXfrm>
        <a:off x="0" y="3689859"/>
        <a:ext cx="6900512" cy="1843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CA992-2AB6-423E-9025-899C86EA67F4}">
      <dsp:nvSpPr>
        <dsp:cNvPr id="0" name=""/>
        <dsp:cNvSpPr/>
      </dsp:nvSpPr>
      <dsp:spPr>
        <a:xfrm>
          <a:off x="682185" y="0"/>
          <a:ext cx="5536141" cy="553614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3AE3E4-EEF0-4139-A4B8-CD23D6896052}">
      <dsp:nvSpPr>
        <dsp:cNvPr id="0" name=""/>
        <dsp:cNvSpPr/>
      </dsp:nvSpPr>
      <dsp:spPr>
        <a:xfrm>
          <a:off x="1208118" y="525933"/>
          <a:ext cx="2159094" cy="215909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a:t>China 1842-2002</a:t>
          </a:r>
          <a:endParaRPr lang="en-US" sz="1300" kern="1200"/>
        </a:p>
      </dsp:txBody>
      <dsp:txXfrm>
        <a:off x="1313516" y="631331"/>
        <a:ext cx="1948298" cy="1948298"/>
      </dsp:txXfrm>
    </dsp:sp>
    <dsp:sp modelId="{1F669377-892C-4EAF-87E9-8DC5A9065293}">
      <dsp:nvSpPr>
        <dsp:cNvPr id="0" name=""/>
        <dsp:cNvSpPr/>
      </dsp:nvSpPr>
      <dsp:spPr>
        <a:xfrm>
          <a:off x="3533298" y="525933"/>
          <a:ext cx="2159094" cy="215909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a:t>Andere ‘nieuwe’ wereldorde Atlantisch &gt; Indo-Pacific</a:t>
          </a:r>
          <a:endParaRPr lang="en-US" sz="1300" kern="1200"/>
        </a:p>
      </dsp:txBody>
      <dsp:txXfrm>
        <a:off x="3638696" y="631331"/>
        <a:ext cx="1948298" cy="1948298"/>
      </dsp:txXfrm>
    </dsp:sp>
    <dsp:sp modelId="{9EE74466-1C01-4572-A59A-A4D09FE07C3E}">
      <dsp:nvSpPr>
        <dsp:cNvPr id="0" name=""/>
        <dsp:cNvSpPr/>
      </dsp:nvSpPr>
      <dsp:spPr>
        <a:xfrm>
          <a:off x="1208118" y="2851112"/>
          <a:ext cx="2159094" cy="215909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a:t>Actualiteit</a:t>
          </a:r>
          <a:endParaRPr lang="en-US" sz="1300" kern="1200"/>
        </a:p>
      </dsp:txBody>
      <dsp:txXfrm>
        <a:off x="1313516" y="2956510"/>
        <a:ext cx="1948298" cy="1948298"/>
      </dsp:txXfrm>
    </dsp:sp>
    <dsp:sp modelId="{5E7A3C4F-C660-43DF-BFD3-ADB425EF497C}">
      <dsp:nvSpPr>
        <dsp:cNvPr id="0" name=""/>
        <dsp:cNvSpPr/>
      </dsp:nvSpPr>
      <dsp:spPr>
        <a:xfrm>
          <a:off x="3533298" y="2851112"/>
          <a:ext cx="2159094" cy="21590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Cultuurverschillen  / Standplaatsgebondenheid </a:t>
          </a:r>
          <a:endParaRPr lang="en-US" sz="1300" kern="1200" dirty="0"/>
        </a:p>
      </dsp:txBody>
      <dsp:txXfrm>
        <a:off x="3638696" y="2956510"/>
        <a:ext cx="1948298" cy="19482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18F9D-4F30-4265-A57E-06662103F98B}">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0963B-0B61-493A-8C35-2A05B8F2A173}">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a:t>Deels: proberen te begrijpen</a:t>
          </a:r>
        </a:p>
      </dsp:txBody>
      <dsp:txXfrm>
        <a:off x="0" y="2703"/>
        <a:ext cx="6900512" cy="1843578"/>
      </dsp:txXfrm>
    </dsp:sp>
    <dsp:sp modelId="{EDD5EBBA-22EB-48A3-BABB-53262740240A}">
      <dsp:nvSpPr>
        <dsp:cNvPr id="0" name=""/>
        <dsp:cNvSpPr/>
      </dsp:nvSpPr>
      <dsp:spPr>
        <a:xfrm>
          <a:off x="0" y="184628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3982D1-6BD1-4F01-80E8-7BC6B64C39CF}">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dirty="0"/>
            <a:t>Kritisch blijven</a:t>
          </a:r>
        </a:p>
      </dsp:txBody>
      <dsp:txXfrm>
        <a:off x="0" y="1846281"/>
        <a:ext cx="6900512" cy="1843578"/>
      </dsp:txXfrm>
    </dsp:sp>
    <dsp:sp modelId="{D199D4DD-6F93-41D7-8672-D4203E6849CC}">
      <dsp:nvSpPr>
        <dsp:cNvPr id="0" name=""/>
        <dsp:cNvSpPr/>
      </dsp:nvSpPr>
      <dsp:spPr>
        <a:xfrm>
          <a:off x="0" y="3689859"/>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008126-B255-4605-BB72-83D74C01EFB1}">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a:t>Onderscheid China / Chinees en CCP</a:t>
          </a:r>
        </a:p>
      </dsp:txBody>
      <dsp:txXfrm>
        <a:off x="0" y="3689859"/>
        <a:ext cx="6900512" cy="18435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17F1C-FEEA-432C-8A8A-3F78E80AA807}">
      <dsp:nvSpPr>
        <dsp:cNvPr id="0" name=""/>
        <dsp:cNvSpPr/>
      </dsp:nvSpPr>
      <dsp:spPr>
        <a:xfrm>
          <a:off x="402550" y="1992"/>
          <a:ext cx="3034531" cy="1820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a:t>HOE ONS LEVEN TE LEIDEN?</a:t>
          </a:r>
          <a:r>
            <a:rPr lang="nl-NL" sz="2000" kern="1200"/>
            <a:t> WAT MAAKT EEN GOED MENS?</a:t>
          </a:r>
          <a:endParaRPr lang="en-US" sz="2000" kern="1200" dirty="0"/>
        </a:p>
      </dsp:txBody>
      <dsp:txXfrm>
        <a:off x="402550" y="1992"/>
        <a:ext cx="3034531" cy="1820718"/>
      </dsp:txXfrm>
    </dsp:sp>
    <dsp:sp modelId="{E3BDE994-D600-4C7F-B91C-23ABB28180B2}">
      <dsp:nvSpPr>
        <dsp:cNvPr id="0" name=""/>
        <dsp:cNvSpPr/>
      </dsp:nvSpPr>
      <dsp:spPr>
        <a:xfrm>
          <a:off x="3740534" y="1992"/>
          <a:ext cx="3034531" cy="1820718"/>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HOE ONS TE VERHOUDEN TOT ANDEREN / DE MEDEMENS?</a:t>
          </a:r>
        </a:p>
      </dsp:txBody>
      <dsp:txXfrm>
        <a:off x="3740534" y="1992"/>
        <a:ext cx="3034531" cy="1820718"/>
      </dsp:txXfrm>
    </dsp:sp>
    <dsp:sp modelId="{2D12FBAF-01DC-475B-B54D-2F012ADE3096}">
      <dsp:nvSpPr>
        <dsp:cNvPr id="0" name=""/>
        <dsp:cNvSpPr/>
      </dsp:nvSpPr>
      <dsp:spPr>
        <a:xfrm>
          <a:off x="7078518" y="1992"/>
          <a:ext cx="3034531" cy="1820718"/>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HOE DE MAATSCHAPPIJ TE ORGANISEREN?</a:t>
          </a:r>
          <a:r>
            <a:rPr lang="nl-NL" sz="2000" kern="1200" dirty="0"/>
            <a:t> </a:t>
          </a:r>
        </a:p>
        <a:p>
          <a:pPr marL="0" lvl="0" indent="0" algn="ctr" defTabSz="889000">
            <a:lnSpc>
              <a:spcPct val="90000"/>
            </a:lnSpc>
            <a:spcBef>
              <a:spcPct val="0"/>
            </a:spcBef>
            <a:spcAft>
              <a:spcPct val="35000"/>
            </a:spcAft>
            <a:buNone/>
          </a:pPr>
          <a:r>
            <a:rPr lang="nl-NL" sz="2000" kern="1200" dirty="0"/>
            <a:t>HOE ZORGEN WE VOOR MAATSCHAPPELIJKE ORDE / HARMONIE?</a:t>
          </a:r>
          <a:endParaRPr lang="en-US" sz="2000" kern="1200" dirty="0"/>
        </a:p>
      </dsp:txBody>
      <dsp:txXfrm>
        <a:off x="7078518" y="1992"/>
        <a:ext cx="3034531" cy="1820718"/>
      </dsp:txXfrm>
    </dsp:sp>
    <dsp:sp modelId="{DDD995D4-AB21-4D2E-80D9-A0819E3BD89E}">
      <dsp:nvSpPr>
        <dsp:cNvPr id="0" name=""/>
        <dsp:cNvSpPr/>
      </dsp:nvSpPr>
      <dsp:spPr>
        <a:xfrm>
          <a:off x="2071542" y="2126164"/>
          <a:ext cx="3034531" cy="1820718"/>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HOE HET WELZIJN VAN DEGENEN WAAR WE VERANTWOORDELIJK VOOR ZIJN TE BEVORDEREN / TE GARANDEREN?</a:t>
          </a:r>
        </a:p>
      </dsp:txBody>
      <dsp:txXfrm>
        <a:off x="2071542" y="2126164"/>
        <a:ext cx="3034531" cy="1820718"/>
      </dsp:txXfrm>
    </dsp:sp>
    <dsp:sp modelId="{9CED765A-C9DE-494B-B7F8-AFEC1705F399}">
      <dsp:nvSpPr>
        <dsp:cNvPr id="0" name=""/>
        <dsp:cNvSpPr/>
      </dsp:nvSpPr>
      <dsp:spPr>
        <a:xfrm>
          <a:off x="5409526" y="2126164"/>
          <a:ext cx="3034531" cy="1820718"/>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nl-NL" sz="2000" kern="1200" dirty="0"/>
        </a:p>
        <a:p>
          <a:pPr marL="0" lvl="0" indent="0" algn="ctr" defTabSz="889000">
            <a:lnSpc>
              <a:spcPct val="90000"/>
            </a:lnSpc>
            <a:spcBef>
              <a:spcPct val="0"/>
            </a:spcBef>
            <a:spcAft>
              <a:spcPct val="35000"/>
            </a:spcAft>
            <a:buNone/>
          </a:pPr>
          <a:r>
            <a:rPr lang="nl-NL" sz="2000" kern="1200" dirty="0"/>
            <a:t>WIE IS GESCHIKT OM TE REGEREN / TE LEIDEN?</a:t>
          </a:r>
          <a:endParaRPr lang="en-US" sz="2000" kern="1200" dirty="0"/>
        </a:p>
      </dsp:txBody>
      <dsp:txXfrm>
        <a:off x="5409526" y="2126164"/>
        <a:ext cx="3034531" cy="18207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53573-A39D-44E3-8F85-08CF4DD676F8}">
      <dsp:nvSpPr>
        <dsp:cNvPr id="0" name=""/>
        <dsp:cNvSpPr/>
      </dsp:nvSpPr>
      <dsp:spPr>
        <a:xfrm>
          <a:off x="1283" y="472576"/>
          <a:ext cx="5006206" cy="300372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nl-NL" sz="4500" kern="1200" dirty="0"/>
            <a:t>Hoe de rol van mensen te definiëren in onderlinge relaties?</a:t>
          </a:r>
          <a:endParaRPr lang="en-US" sz="4500" kern="1200" dirty="0"/>
        </a:p>
      </dsp:txBody>
      <dsp:txXfrm>
        <a:off x="1283" y="472576"/>
        <a:ext cx="5006206" cy="3003723"/>
      </dsp:txXfrm>
    </dsp:sp>
    <dsp:sp modelId="{8E2E137F-B77E-4E36-80C7-9733F6C7711C}">
      <dsp:nvSpPr>
        <dsp:cNvPr id="0" name=""/>
        <dsp:cNvSpPr/>
      </dsp:nvSpPr>
      <dsp:spPr>
        <a:xfrm>
          <a:off x="5508110" y="472576"/>
          <a:ext cx="5006206" cy="300372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nl-NL" sz="4500" kern="1200"/>
            <a:t>Welke strategieën zijn het beste om mensen te regeren en te controleren?</a:t>
          </a:r>
          <a:endParaRPr lang="en-US" sz="4500" kern="1200"/>
        </a:p>
      </dsp:txBody>
      <dsp:txXfrm>
        <a:off x="5508110" y="472576"/>
        <a:ext cx="5006206" cy="30037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67C83-7803-4374-A03E-A974A5325696}">
      <dsp:nvSpPr>
        <dsp:cNvPr id="0" name=""/>
        <dsp:cNvSpPr/>
      </dsp:nvSpPr>
      <dsp:spPr>
        <a:xfrm>
          <a:off x="0" y="632271"/>
          <a:ext cx="6245265" cy="210768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PRAGMATISCH</a:t>
          </a:r>
        </a:p>
      </dsp:txBody>
      <dsp:txXfrm>
        <a:off x="102889" y="735160"/>
        <a:ext cx="6039487" cy="1901903"/>
      </dsp:txXfrm>
    </dsp:sp>
    <dsp:sp modelId="{78DFE356-128F-4124-A812-4E97B87CA1A7}">
      <dsp:nvSpPr>
        <dsp:cNvPr id="0" name=""/>
        <dsp:cNvSpPr/>
      </dsp:nvSpPr>
      <dsp:spPr>
        <a:xfrm>
          <a:off x="0" y="2849393"/>
          <a:ext cx="6245265" cy="2107681"/>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MENSELIJK GEDRAG, MENSELIJKE NATUUR, MENSELIJKE MAATSCHAPPIJ.</a:t>
          </a:r>
        </a:p>
      </dsp:txBody>
      <dsp:txXfrm>
        <a:off x="102889" y="2952282"/>
        <a:ext cx="6039487" cy="19019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1508F-9971-4332-898B-7FACECBF5BB3}">
      <dsp:nvSpPr>
        <dsp:cNvPr id="0" name=""/>
        <dsp:cNvSpPr/>
      </dsp:nvSpPr>
      <dsp:spPr>
        <a:xfrm>
          <a:off x="0" y="270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85DCF-4852-4512-8AED-E87A059FF24B}">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‘DE CHINESE FILOSOFIE IS EEN VOETNOOT BIJ CONFUCIUS’</a:t>
          </a:r>
        </a:p>
      </dsp:txBody>
      <dsp:txXfrm>
        <a:off x="0" y="2700"/>
        <a:ext cx="6291714" cy="1841777"/>
      </dsp:txXfrm>
    </dsp:sp>
    <dsp:sp modelId="{B6A6CF10-F95A-47C7-9DA3-41B259BA578F}">
      <dsp:nvSpPr>
        <dsp:cNvPr id="0" name=""/>
        <dsp:cNvSpPr/>
      </dsp:nvSpPr>
      <dsp:spPr>
        <a:xfrm>
          <a:off x="0" y="1844478"/>
          <a:ext cx="629171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CE36E-BFBD-4438-B3FC-6635BD97A0F8}">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‘CHRISTUS EN SOCRATES VAN CHINA’</a:t>
          </a:r>
        </a:p>
      </dsp:txBody>
      <dsp:txXfrm>
        <a:off x="0" y="1844478"/>
        <a:ext cx="6291714" cy="1841777"/>
      </dsp:txXfrm>
    </dsp:sp>
    <dsp:sp modelId="{5A6449E8-9855-4557-96E7-25BBBE525E38}">
      <dsp:nvSpPr>
        <dsp:cNvPr id="0" name=""/>
        <dsp:cNvSpPr/>
      </dsp:nvSpPr>
      <dsp:spPr>
        <a:xfrm>
          <a:off x="0" y="3686256"/>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23D75A-B36E-4648-9224-3C0E6592DBF9}">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‘CHINESE COMBINATIE VAN DE BIJBEL EN DE GRONDWET’</a:t>
          </a:r>
        </a:p>
      </dsp:txBody>
      <dsp:txXfrm>
        <a:off x="0" y="3686256"/>
        <a:ext cx="6291714" cy="18417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540BC-97C0-4C23-9D17-1DE093F7E929}" type="datetimeFigureOut">
              <a:rPr lang="nl-NL" smtClean="0"/>
              <a:t>6-4-2023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730321-3C7F-40C2-A855-6E7B9A30DE0F}" type="slidenum">
              <a:rPr lang="nl-NL" smtClean="0"/>
              <a:t>‹nr.›</a:t>
            </a:fld>
            <a:endParaRPr lang="nl-NL"/>
          </a:p>
        </p:txBody>
      </p:sp>
    </p:spTree>
    <p:extLst>
      <p:ext uri="{BB962C8B-B14F-4D97-AF65-F5344CB8AC3E}">
        <p14:creationId xmlns:p14="http://schemas.microsoft.com/office/powerpoint/2010/main" val="219360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chineseposters.net/posters/e15-507"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chineseposters.net/posters/e13-764"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eerste nascholingsdag</a:t>
            </a:r>
          </a:p>
          <a:p>
            <a:r>
              <a:rPr lang="nl-NL" dirty="0"/>
              <a:t>Zo moeilijk (voor ll.) om grip te krijgen op China. Wat is het nou? Kapitalistisch / Liberalisme; communisme, confucianisme?</a:t>
            </a:r>
          </a:p>
          <a:p>
            <a:endParaRPr lang="nl-NL" dirty="0"/>
          </a:p>
        </p:txBody>
      </p:sp>
      <p:sp>
        <p:nvSpPr>
          <p:cNvPr id="4" name="Tijdelijke aanduiding voor dianummer 3"/>
          <p:cNvSpPr>
            <a:spLocks noGrp="1"/>
          </p:cNvSpPr>
          <p:nvPr>
            <p:ph type="sldNum" sz="quarter" idx="5"/>
          </p:nvPr>
        </p:nvSpPr>
        <p:spPr/>
        <p:txBody>
          <a:bodyPr/>
          <a:lstStyle/>
          <a:p>
            <a:fld id="{0D730321-3C7F-40C2-A855-6E7B9A30DE0F}" type="slidenum">
              <a:rPr lang="nl-NL" smtClean="0"/>
              <a:t>2</a:t>
            </a:fld>
            <a:endParaRPr lang="nl-NL"/>
          </a:p>
        </p:txBody>
      </p:sp>
    </p:spTree>
    <p:extLst>
      <p:ext uri="{BB962C8B-B14F-4D97-AF65-F5344CB8AC3E}">
        <p14:creationId xmlns:p14="http://schemas.microsoft.com/office/powerpoint/2010/main" val="240494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der Putten, 31</a:t>
            </a:r>
          </a:p>
        </p:txBody>
      </p:sp>
      <p:sp>
        <p:nvSpPr>
          <p:cNvPr id="4" name="Tijdelijke aanduiding voor dianummer 3"/>
          <p:cNvSpPr>
            <a:spLocks noGrp="1"/>
          </p:cNvSpPr>
          <p:nvPr>
            <p:ph type="sldNum" sz="quarter" idx="5"/>
          </p:nvPr>
        </p:nvSpPr>
        <p:spPr/>
        <p:txBody>
          <a:bodyPr/>
          <a:lstStyle/>
          <a:p>
            <a:fld id="{C9E480C0-6DD0-4F33-817A-9F7784A134FC}" type="slidenum">
              <a:rPr lang="nl-NL" smtClean="0"/>
              <a:t>21</a:t>
            </a:fld>
            <a:endParaRPr lang="nl-NL"/>
          </a:p>
        </p:txBody>
      </p:sp>
    </p:spTree>
    <p:extLst>
      <p:ext uri="{BB962C8B-B14F-4D97-AF65-F5344CB8AC3E}">
        <p14:creationId xmlns:p14="http://schemas.microsoft.com/office/powerpoint/2010/main" val="298206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https://www.groene.nl/artikel/hoe-zou-het-zijn-om-ontwikkeld-te-zijn</a:t>
            </a:r>
          </a:p>
        </p:txBody>
      </p:sp>
      <p:sp>
        <p:nvSpPr>
          <p:cNvPr id="4" name="Tijdelijke aanduiding voor dianummer 3"/>
          <p:cNvSpPr>
            <a:spLocks noGrp="1"/>
          </p:cNvSpPr>
          <p:nvPr>
            <p:ph type="sldNum" sz="quarter" idx="5"/>
          </p:nvPr>
        </p:nvSpPr>
        <p:spPr/>
        <p:txBody>
          <a:bodyPr/>
          <a:lstStyle/>
          <a:p>
            <a:fld id="{14A1390A-C667-4E03-BB6B-3FA60C62FD76}" type="slidenum">
              <a:rPr lang="nl-NL" smtClean="0"/>
              <a:t>23</a:t>
            </a:fld>
            <a:endParaRPr lang="nl-NL"/>
          </a:p>
        </p:txBody>
      </p:sp>
    </p:spTree>
    <p:extLst>
      <p:ext uri="{BB962C8B-B14F-4D97-AF65-F5344CB8AC3E}">
        <p14:creationId xmlns:p14="http://schemas.microsoft.com/office/powerpoint/2010/main" val="1968390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D730321-3C7F-40C2-A855-6E7B9A30DE0F}" type="slidenum">
              <a:rPr lang="nl-NL" smtClean="0"/>
              <a:t>24</a:t>
            </a:fld>
            <a:endParaRPr lang="nl-NL"/>
          </a:p>
        </p:txBody>
      </p:sp>
    </p:spTree>
    <p:extLst>
      <p:ext uri="{BB962C8B-B14F-4D97-AF65-F5344CB8AC3E}">
        <p14:creationId xmlns:p14="http://schemas.microsoft.com/office/powerpoint/2010/main" val="864126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Baggini</a:t>
            </a:r>
            <a:r>
              <a:rPr lang="nl-NL" dirty="0"/>
              <a:t>, 244</a:t>
            </a:r>
          </a:p>
        </p:txBody>
      </p:sp>
      <p:sp>
        <p:nvSpPr>
          <p:cNvPr id="4" name="Tijdelijke aanduiding voor dianummer 3"/>
          <p:cNvSpPr>
            <a:spLocks noGrp="1"/>
          </p:cNvSpPr>
          <p:nvPr>
            <p:ph type="sldNum" sz="quarter" idx="5"/>
          </p:nvPr>
        </p:nvSpPr>
        <p:spPr/>
        <p:txBody>
          <a:bodyPr/>
          <a:lstStyle/>
          <a:p>
            <a:fld id="{14A1390A-C667-4E03-BB6B-3FA60C62FD76}" type="slidenum">
              <a:rPr lang="nl-NL" smtClean="0"/>
              <a:t>25</a:t>
            </a:fld>
            <a:endParaRPr lang="nl-NL"/>
          </a:p>
        </p:txBody>
      </p:sp>
    </p:spTree>
    <p:extLst>
      <p:ext uri="{BB962C8B-B14F-4D97-AF65-F5344CB8AC3E}">
        <p14:creationId xmlns:p14="http://schemas.microsoft.com/office/powerpoint/2010/main" val="3810180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 258</a:t>
            </a:r>
          </a:p>
        </p:txBody>
      </p:sp>
      <p:sp>
        <p:nvSpPr>
          <p:cNvPr id="4" name="Tijdelijke aanduiding voor dianummer 3"/>
          <p:cNvSpPr>
            <a:spLocks noGrp="1"/>
          </p:cNvSpPr>
          <p:nvPr>
            <p:ph type="sldNum" sz="quarter" idx="5"/>
          </p:nvPr>
        </p:nvSpPr>
        <p:spPr/>
        <p:txBody>
          <a:bodyPr/>
          <a:lstStyle/>
          <a:p>
            <a:fld id="{55564575-6BFD-41F5-B495-352DFC24A9A1}" type="slidenum">
              <a:rPr lang="nl-NL" smtClean="0"/>
              <a:t>26</a:t>
            </a:fld>
            <a:endParaRPr lang="nl-NL"/>
          </a:p>
        </p:txBody>
      </p:sp>
    </p:spTree>
    <p:extLst>
      <p:ext uri="{BB962C8B-B14F-4D97-AF65-F5344CB8AC3E}">
        <p14:creationId xmlns:p14="http://schemas.microsoft.com/office/powerpoint/2010/main" val="1187866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Pieke, p. 22</a:t>
            </a:r>
          </a:p>
        </p:txBody>
      </p:sp>
      <p:sp>
        <p:nvSpPr>
          <p:cNvPr id="4" name="Tijdelijke aanduiding voor dianummer 3"/>
          <p:cNvSpPr>
            <a:spLocks noGrp="1"/>
          </p:cNvSpPr>
          <p:nvPr>
            <p:ph type="sldNum" sz="quarter" idx="5"/>
          </p:nvPr>
        </p:nvSpPr>
        <p:spPr/>
        <p:txBody>
          <a:bodyPr/>
          <a:lstStyle/>
          <a:p>
            <a:fld id="{0D730321-3C7F-40C2-A855-6E7B9A30DE0F}" type="slidenum">
              <a:rPr lang="nl-NL" smtClean="0"/>
              <a:t>27</a:t>
            </a:fld>
            <a:endParaRPr lang="nl-NL"/>
          </a:p>
        </p:txBody>
      </p:sp>
    </p:spTree>
    <p:extLst>
      <p:ext uri="{BB962C8B-B14F-4D97-AF65-F5344CB8AC3E}">
        <p14:creationId xmlns:p14="http://schemas.microsoft.com/office/powerpoint/2010/main" val="3051810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GROENE AMSTERDAMMER 15.10.2020</a:t>
            </a:r>
          </a:p>
        </p:txBody>
      </p:sp>
      <p:sp>
        <p:nvSpPr>
          <p:cNvPr id="4" name="Tijdelijke aanduiding voor dianummer 3"/>
          <p:cNvSpPr>
            <a:spLocks noGrp="1"/>
          </p:cNvSpPr>
          <p:nvPr>
            <p:ph type="sldNum" sz="quarter" idx="5"/>
          </p:nvPr>
        </p:nvSpPr>
        <p:spPr/>
        <p:txBody>
          <a:bodyPr/>
          <a:lstStyle/>
          <a:p>
            <a:fld id="{55564575-6BFD-41F5-B495-352DFC24A9A1}" type="slidenum">
              <a:rPr lang="nl-NL" smtClean="0"/>
              <a:t>29</a:t>
            </a:fld>
            <a:endParaRPr lang="nl-NL"/>
          </a:p>
        </p:txBody>
      </p:sp>
    </p:spTree>
    <p:extLst>
      <p:ext uri="{BB962C8B-B14F-4D97-AF65-F5344CB8AC3E}">
        <p14:creationId xmlns:p14="http://schemas.microsoft.com/office/powerpoint/2010/main" val="1171261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D730321-3C7F-40C2-A855-6E7B9A30DE0F}" type="slidenum">
              <a:rPr lang="nl-NL" smtClean="0"/>
              <a:t>31</a:t>
            </a:fld>
            <a:endParaRPr lang="nl-NL"/>
          </a:p>
        </p:txBody>
      </p:sp>
    </p:spTree>
    <p:extLst>
      <p:ext uri="{BB962C8B-B14F-4D97-AF65-F5344CB8AC3E}">
        <p14:creationId xmlns:p14="http://schemas.microsoft.com/office/powerpoint/2010/main" val="225750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https://humanjourney.us/ideas-that-shaped-our-modern-world-section/axial-age-religions-china</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YAN, QI,WEI,ZHAO,HANN,QIN, CHU</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24A39493-538A-4EEE-B79B-757F5955D6A2}" type="slidenum">
              <a:rPr lang="nl-NL" smtClean="0"/>
              <a:t>37</a:t>
            </a:fld>
            <a:endParaRPr lang="nl-NL"/>
          </a:p>
        </p:txBody>
      </p:sp>
    </p:spTree>
    <p:extLst>
      <p:ext uri="{BB962C8B-B14F-4D97-AF65-F5344CB8AC3E}">
        <p14:creationId xmlns:p14="http://schemas.microsoft.com/office/powerpoint/2010/main" val="2637386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4A39493-538A-4EEE-B79B-757F5955D6A2}" type="slidenum">
              <a:rPr lang="nl-NL" smtClean="0"/>
              <a:t>38</a:t>
            </a:fld>
            <a:endParaRPr lang="nl-NL"/>
          </a:p>
        </p:txBody>
      </p:sp>
    </p:spTree>
    <p:extLst>
      <p:ext uri="{BB962C8B-B14F-4D97-AF65-F5344CB8AC3E}">
        <p14:creationId xmlns:p14="http://schemas.microsoft.com/office/powerpoint/2010/main" val="3865150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https://www.nrc.nl/nieuws/2021/06/11/het-strijdtoneel-van-de-macht-ligt-nu-een-oceaan-verderop-a4046783</a:t>
            </a:r>
          </a:p>
          <a:p>
            <a:r>
              <a:rPr lang="nl-NL" dirty="0"/>
              <a:t>https://www.nrc.nl/nieuws/2021/06/11/chinese-vissers-weten-het-zeker-die-zee-is-altijd-al-van-ons-geweest-a4046818</a:t>
            </a:r>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7</a:t>
            </a:fld>
            <a:endParaRPr lang="nl-NL"/>
          </a:p>
        </p:txBody>
      </p:sp>
    </p:spTree>
    <p:extLst>
      <p:ext uri="{BB962C8B-B14F-4D97-AF65-F5344CB8AC3E}">
        <p14:creationId xmlns:p14="http://schemas.microsoft.com/office/powerpoint/2010/main" val="3562251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FontTx/>
              <a:buChar char="-"/>
            </a:pPr>
            <a:r>
              <a:rPr lang="nl-NL" sz="1200" dirty="0"/>
              <a:t>HOE KUNNEN TRADITIES UIT VERLEDEN HET HEDEN VERRIJKEN?</a:t>
            </a:r>
          </a:p>
          <a:p>
            <a:pPr>
              <a:buFontTx/>
              <a:buChar char="-"/>
            </a:pPr>
            <a:r>
              <a:rPr lang="nl-NL" sz="1200" dirty="0"/>
              <a:t>WAT KUNNEN WE LEREN VAN ONZE VOOROUDERS?</a:t>
            </a:r>
          </a:p>
          <a:p>
            <a:pPr>
              <a:buFontTx/>
              <a:buChar char="-"/>
            </a:pPr>
            <a:r>
              <a:rPr lang="nl-NL" sz="1200" dirty="0"/>
              <a:t>HOE KUNNEN WE VIJANDEN/CONCURRENTEN UITSCHAKELEN?</a:t>
            </a:r>
          </a:p>
          <a:p>
            <a:pPr>
              <a:buFontTx/>
              <a:buChar char="-"/>
            </a:pPr>
            <a:r>
              <a:rPr lang="nl-NL" sz="1200" dirty="0"/>
              <a:t>HOE KUNNEN WE ANDEREN OVERTUIGEN?</a:t>
            </a:r>
          </a:p>
          <a:p>
            <a:pPr>
              <a:buFontTx/>
              <a:buChar char="-"/>
            </a:pPr>
            <a:endParaRPr lang="nl-NL" sz="1200" dirty="0"/>
          </a:p>
          <a:p>
            <a:pPr>
              <a:buFontTx/>
              <a:buChar char="-"/>
            </a:pPr>
            <a:endParaRPr lang="nl-NL" sz="1200" dirty="0"/>
          </a:p>
          <a:p>
            <a:endParaRPr lang="nl-NL" dirty="0"/>
          </a:p>
        </p:txBody>
      </p:sp>
      <p:sp>
        <p:nvSpPr>
          <p:cNvPr id="4" name="Tijdelijke aanduiding voor dianummer 3"/>
          <p:cNvSpPr>
            <a:spLocks noGrp="1"/>
          </p:cNvSpPr>
          <p:nvPr>
            <p:ph type="sldNum" sz="quarter" idx="5"/>
          </p:nvPr>
        </p:nvSpPr>
        <p:spPr/>
        <p:txBody>
          <a:bodyPr/>
          <a:lstStyle/>
          <a:p>
            <a:fld id="{9941CC5E-6AD5-4C24-8B10-DBCC89FE0461}" type="slidenum">
              <a:rPr lang="nl-NL" smtClean="0"/>
              <a:t>39</a:t>
            </a:fld>
            <a:endParaRPr lang="nl-NL"/>
          </a:p>
        </p:txBody>
      </p:sp>
    </p:spTree>
    <p:extLst>
      <p:ext uri="{BB962C8B-B14F-4D97-AF65-F5344CB8AC3E}">
        <p14:creationId xmlns:p14="http://schemas.microsoft.com/office/powerpoint/2010/main" val="1471622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5564575-6BFD-41F5-B495-352DFC24A9A1}" type="slidenum">
              <a:rPr lang="nl-NL" smtClean="0"/>
              <a:t>40</a:t>
            </a:fld>
            <a:endParaRPr lang="nl-NL"/>
          </a:p>
        </p:txBody>
      </p:sp>
    </p:spTree>
    <p:extLst>
      <p:ext uri="{BB962C8B-B14F-4D97-AF65-F5344CB8AC3E}">
        <p14:creationId xmlns:p14="http://schemas.microsoft.com/office/powerpoint/2010/main" val="2885613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https://fairbank.fas.harvard.edu/infographic-how-the-ccp-rules-a-guide-to-chinas-leaders-of-party-and-state/</a:t>
            </a:r>
          </a:p>
          <a:p>
            <a:r>
              <a:rPr lang="nl-NL" dirty="0"/>
              <a:t>Xi </a:t>
            </a:r>
            <a:r>
              <a:rPr lang="nl-NL" dirty="0" err="1"/>
              <a:t>Jingping</a:t>
            </a:r>
            <a:r>
              <a:rPr lang="nl-NL" dirty="0"/>
              <a:t>: Secretaris-Generaal CCP, president VRC, Opperbevelhebber PLA.</a:t>
            </a:r>
          </a:p>
        </p:txBody>
      </p:sp>
      <p:sp>
        <p:nvSpPr>
          <p:cNvPr id="4" name="Tijdelijke aanduiding voor dianummer 3"/>
          <p:cNvSpPr>
            <a:spLocks noGrp="1"/>
          </p:cNvSpPr>
          <p:nvPr>
            <p:ph type="sldNum" sz="quarter" idx="5"/>
          </p:nvPr>
        </p:nvSpPr>
        <p:spPr/>
        <p:txBody>
          <a:bodyPr/>
          <a:lstStyle/>
          <a:p>
            <a:fld id="{24A39493-538A-4EEE-B79B-757F5955D6A2}" type="slidenum">
              <a:rPr lang="nl-NL" smtClean="0"/>
              <a:t>43</a:t>
            </a:fld>
            <a:endParaRPr lang="nl-NL"/>
          </a:p>
        </p:txBody>
      </p:sp>
    </p:spTree>
    <p:extLst>
      <p:ext uri="{BB962C8B-B14F-4D97-AF65-F5344CB8AC3E}">
        <p14:creationId xmlns:p14="http://schemas.microsoft.com/office/powerpoint/2010/main" val="103682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IEMAND DIE NAAM GEEFT AAN GEHEEL VAN IDEEËN EN IDEALEN DIE NIET DUIDELIJK TE HERLEIDEN ZIJN NAAR TIJD EN PLAATS. </a:t>
            </a:r>
          </a:p>
          <a:p>
            <a:endParaRPr lang="nl-NL" dirty="0"/>
          </a:p>
          <a:p>
            <a:r>
              <a:rPr lang="nl-NL" dirty="0" err="1"/>
              <a:t>Baggini</a:t>
            </a:r>
            <a:r>
              <a:rPr lang="nl-NL" dirty="0"/>
              <a:t>, p. 207 </a:t>
            </a:r>
          </a:p>
          <a:p>
            <a:r>
              <a:rPr lang="nl-NL" dirty="0"/>
              <a:t>Verfijningen / aanvullingen</a:t>
            </a:r>
          </a:p>
          <a:p>
            <a:endParaRPr lang="nl-NL" dirty="0"/>
          </a:p>
          <a:p>
            <a:r>
              <a:rPr lang="nl-NL" dirty="0"/>
              <a:t>Mandaat van de Hemel</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55564575-6BFD-41F5-B495-352DFC24A9A1}" type="slidenum">
              <a:rPr lang="nl-NL" smtClean="0"/>
              <a:t>44</a:t>
            </a:fld>
            <a:endParaRPr lang="nl-NL"/>
          </a:p>
        </p:txBody>
      </p:sp>
    </p:spTree>
    <p:extLst>
      <p:ext uri="{BB962C8B-B14F-4D97-AF65-F5344CB8AC3E}">
        <p14:creationId xmlns:p14="http://schemas.microsoft.com/office/powerpoint/2010/main" val="1417122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D730321-3C7F-40C2-A855-6E7B9A30DE0F}" type="slidenum">
              <a:rPr lang="nl-NL" smtClean="0"/>
              <a:t>48</a:t>
            </a:fld>
            <a:endParaRPr lang="nl-NL"/>
          </a:p>
        </p:txBody>
      </p:sp>
    </p:spTree>
    <p:extLst>
      <p:ext uri="{BB962C8B-B14F-4D97-AF65-F5344CB8AC3E}">
        <p14:creationId xmlns:p14="http://schemas.microsoft.com/office/powerpoint/2010/main" val="4061906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a:t>&gt; </a:t>
            </a:r>
            <a:r>
              <a:rPr lang="nl-NL" sz="1200" dirty="0"/>
              <a:t>belang van geleerdheid / geleerden / studie / mandarijnen / ambtenaren / spreekbuis voor de </a:t>
            </a:r>
            <a:r>
              <a:rPr lang="nl-NL" sz="1200" noProof="0" dirty="0"/>
              <a:t>massa</a:t>
            </a:r>
            <a:r>
              <a:rPr lang="nl-NL" sz="1200" dirty="0"/>
              <a:t>. EXAMENS</a:t>
            </a:r>
            <a:endParaRPr lang="nl-NL" dirty="0"/>
          </a:p>
        </p:txBody>
      </p:sp>
      <p:sp>
        <p:nvSpPr>
          <p:cNvPr id="4" name="Tijdelijke aanduiding voor dianummer 3"/>
          <p:cNvSpPr>
            <a:spLocks noGrp="1"/>
          </p:cNvSpPr>
          <p:nvPr>
            <p:ph type="sldNum" sz="quarter" idx="5"/>
          </p:nvPr>
        </p:nvSpPr>
        <p:spPr/>
        <p:txBody>
          <a:bodyPr/>
          <a:lstStyle/>
          <a:p>
            <a:fld id="{1DD6240E-086C-42DA-BCA6-EC79ADB5A427}" type="slidenum">
              <a:rPr lang="nl-NL" smtClean="0"/>
              <a:t>49</a:t>
            </a:fld>
            <a:endParaRPr lang="nl-NL"/>
          </a:p>
        </p:txBody>
      </p:sp>
    </p:spTree>
    <p:extLst>
      <p:ext uri="{BB962C8B-B14F-4D97-AF65-F5344CB8AC3E}">
        <p14:creationId xmlns:p14="http://schemas.microsoft.com/office/powerpoint/2010/main" val="2171812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Van de Putten F-P, Wederopstanding, p. 156</a:t>
            </a:r>
          </a:p>
          <a:p>
            <a:endParaRPr lang="nl-NL" dirty="0"/>
          </a:p>
        </p:txBody>
      </p:sp>
      <p:sp>
        <p:nvSpPr>
          <p:cNvPr id="4" name="Tijdelijke aanduiding voor dianummer 3"/>
          <p:cNvSpPr>
            <a:spLocks noGrp="1"/>
          </p:cNvSpPr>
          <p:nvPr>
            <p:ph type="sldNum" sz="quarter" idx="5"/>
          </p:nvPr>
        </p:nvSpPr>
        <p:spPr/>
        <p:txBody>
          <a:bodyPr/>
          <a:lstStyle/>
          <a:p>
            <a:fld id="{1DD6240E-086C-42DA-BCA6-EC79ADB5A427}" type="slidenum">
              <a:rPr lang="nl-NL" smtClean="0"/>
              <a:t>52</a:t>
            </a:fld>
            <a:endParaRPr lang="nl-NL"/>
          </a:p>
        </p:txBody>
      </p:sp>
    </p:spTree>
    <p:extLst>
      <p:ext uri="{BB962C8B-B14F-4D97-AF65-F5344CB8AC3E}">
        <p14:creationId xmlns:p14="http://schemas.microsoft.com/office/powerpoint/2010/main" val="2851721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FontTx/>
              <a:buChar char="-"/>
            </a:pPr>
            <a:r>
              <a:rPr lang="nl-NL" dirty="0"/>
              <a:t>Geen egalitaire democratie</a:t>
            </a:r>
          </a:p>
          <a:p>
            <a:pPr>
              <a:buFontTx/>
              <a:buChar char="-"/>
            </a:pPr>
            <a:r>
              <a:rPr lang="nl-NL" dirty="0"/>
              <a:t>Maar goed regeren t.b.v. volk</a:t>
            </a:r>
          </a:p>
          <a:p>
            <a:pPr>
              <a:buFontTx/>
              <a:buChar char="-"/>
            </a:pPr>
            <a:r>
              <a:rPr lang="nl-NL" dirty="0"/>
              <a:t>Opbouw sterke staat </a:t>
            </a:r>
          </a:p>
          <a:p>
            <a:pPr>
              <a:buFontTx/>
              <a:buChar char="-"/>
            </a:pPr>
            <a:r>
              <a:rPr lang="nl-NL" dirty="0"/>
              <a:t>Ontwikkeling landbouw en industrie</a:t>
            </a:r>
          </a:p>
          <a:p>
            <a:pPr>
              <a:buFontTx/>
              <a:buChar char="-"/>
            </a:pPr>
            <a:r>
              <a:rPr lang="nl-NL" dirty="0"/>
              <a:t>Landhervormingen</a:t>
            </a:r>
          </a:p>
          <a:p>
            <a:pPr>
              <a:buFontTx/>
              <a:buChar char="-"/>
            </a:pPr>
            <a:r>
              <a:rPr lang="nl-NL" dirty="0"/>
              <a:t>Later grotere onafhankelijkheid van westerse invloed</a:t>
            </a:r>
          </a:p>
          <a:p>
            <a:pPr>
              <a:buFontTx/>
              <a:buChar char="-"/>
            </a:pPr>
            <a:endParaRPr lang="nl-NL" dirty="0"/>
          </a:p>
          <a:p>
            <a:endParaRPr lang="nl-NL" dirty="0"/>
          </a:p>
        </p:txBody>
      </p:sp>
      <p:sp>
        <p:nvSpPr>
          <p:cNvPr id="4" name="Tijdelijke aanduiding voor dianummer 3"/>
          <p:cNvSpPr>
            <a:spLocks noGrp="1"/>
          </p:cNvSpPr>
          <p:nvPr>
            <p:ph type="sldNum" sz="quarter" idx="5"/>
          </p:nvPr>
        </p:nvSpPr>
        <p:spPr/>
        <p:txBody>
          <a:bodyPr/>
          <a:lstStyle/>
          <a:p>
            <a:fld id="{4C26821F-1712-442D-AF52-A6D35BBE87FF}" type="slidenum">
              <a:rPr lang="nl-NL" smtClean="0"/>
              <a:t>53</a:t>
            </a:fld>
            <a:endParaRPr lang="nl-NL"/>
          </a:p>
        </p:txBody>
      </p:sp>
    </p:spTree>
    <p:extLst>
      <p:ext uri="{BB962C8B-B14F-4D97-AF65-F5344CB8AC3E}">
        <p14:creationId xmlns:p14="http://schemas.microsoft.com/office/powerpoint/2010/main" val="2473370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de Putten F-P, Wederopstanding, p. 156</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595959"/>
                </a:solidFill>
              </a:rPr>
              <a:t>‘In het traditionele denken in China is de bevolking de grootste bron van politieke macht. De regering kon het volk, als dat massaal in opstand komt niet weerstaan.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595959"/>
                </a:solidFill>
              </a:rPr>
              <a:t>Ook de macht van de CCP is uiteindelijk ondergeschikt aan die van het volk, als dat eenmaal in beweging komt.’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solidFill>
                <a:srgbClr val="595959"/>
              </a:solidFill>
            </a:endParaRPr>
          </a:p>
          <a:p>
            <a:endParaRPr lang="nl-NL" dirty="0"/>
          </a:p>
        </p:txBody>
      </p:sp>
      <p:sp>
        <p:nvSpPr>
          <p:cNvPr id="4" name="Tijdelijke aanduiding voor dianummer 3"/>
          <p:cNvSpPr>
            <a:spLocks noGrp="1"/>
          </p:cNvSpPr>
          <p:nvPr>
            <p:ph type="sldNum" sz="quarter" idx="5"/>
          </p:nvPr>
        </p:nvSpPr>
        <p:spPr/>
        <p:txBody>
          <a:bodyPr/>
          <a:lstStyle/>
          <a:p>
            <a:fld id="{1DD6240E-086C-42DA-BCA6-EC79ADB5A427}" type="slidenum">
              <a:rPr lang="nl-NL" smtClean="0"/>
              <a:t>54</a:t>
            </a:fld>
            <a:endParaRPr lang="nl-NL"/>
          </a:p>
        </p:txBody>
      </p:sp>
    </p:spTree>
    <p:extLst>
      <p:ext uri="{BB962C8B-B14F-4D97-AF65-F5344CB8AC3E}">
        <p14:creationId xmlns:p14="http://schemas.microsoft.com/office/powerpoint/2010/main" val="3651828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Stercks</a:t>
            </a:r>
          </a:p>
        </p:txBody>
      </p:sp>
      <p:sp>
        <p:nvSpPr>
          <p:cNvPr id="4" name="Tijdelijke aanduiding voor dianummer 3"/>
          <p:cNvSpPr>
            <a:spLocks noGrp="1"/>
          </p:cNvSpPr>
          <p:nvPr>
            <p:ph type="sldNum" sz="quarter" idx="5"/>
          </p:nvPr>
        </p:nvSpPr>
        <p:spPr/>
        <p:txBody>
          <a:bodyPr/>
          <a:lstStyle/>
          <a:p>
            <a:fld id="{55564575-6BFD-41F5-B495-352DFC24A9A1}" type="slidenum">
              <a:rPr lang="nl-NL" smtClean="0"/>
              <a:t>55</a:t>
            </a:fld>
            <a:endParaRPr lang="nl-NL"/>
          </a:p>
        </p:txBody>
      </p:sp>
    </p:spTree>
    <p:extLst>
      <p:ext uri="{BB962C8B-B14F-4D97-AF65-F5344CB8AC3E}">
        <p14:creationId xmlns:p14="http://schemas.microsoft.com/office/powerpoint/2010/main" val="3844215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Pankaj</a:t>
            </a:r>
            <a:r>
              <a:rPr lang="nl-NL" dirty="0"/>
              <a:t> </a:t>
            </a:r>
            <a:r>
              <a:rPr lang="nl-NL" dirty="0" err="1"/>
              <a:t>Mishra</a:t>
            </a:r>
            <a:r>
              <a:rPr lang="nl-NL" dirty="0"/>
              <a:t>, Op de ruïnes van het imperialisme. De opstand tegen het westen en het nieuwe Azië. p. 17</a:t>
            </a:r>
          </a:p>
          <a:p>
            <a:endParaRPr lang="nl-NL" dirty="0"/>
          </a:p>
        </p:txBody>
      </p:sp>
      <p:sp>
        <p:nvSpPr>
          <p:cNvPr id="4" name="Tijdelijke aanduiding voor dianummer 3"/>
          <p:cNvSpPr>
            <a:spLocks noGrp="1"/>
          </p:cNvSpPr>
          <p:nvPr>
            <p:ph type="sldNum" sz="quarter" idx="5"/>
          </p:nvPr>
        </p:nvSpPr>
        <p:spPr/>
        <p:txBody>
          <a:bodyPr/>
          <a:lstStyle/>
          <a:p>
            <a:fld id="{C9E480C0-6DD0-4F33-817A-9F7784A134FC}" type="slidenum">
              <a:rPr lang="nl-NL" smtClean="0"/>
              <a:t>8</a:t>
            </a:fld>
            <a:endParaRPr lang="nl-NL"/>
          </a:p>
        </p:txBody>
      </p:sp>
    </p:spTree>
    <p:extLst>
      <p:ext uri="{BB962C8B-B14F-4D97-AF65-F5344CB8AC3E}">
        <p14:creationId xmlns:p14="http://schemas.microsoft.com/office/powerpoint/2010/main" val="294118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HIËRARCHISCH ( NIET PER DEFINITIE ONGELIJK)</a:t>
            </a:r>
          </a:p>
          <a:p>
            <a:r>
              <a:rPr lang="nl-NL" sz="1200" dirty="0"/>
              <a:t>ROLBEWUSTZIJN (BEING AWARE OF YOUR JOBDISCRIPTION)</a:t>
            </a:r>
          </a:p>
          <a:p>
            <a:r>
              <a:rPr lang="nl-NL" sz="1200" dirty="0"/>
              <a:t>ALS IEDEREEN HANDELT NAAR WAT VERWACHT MAG WORDEN IN BEP. ROL + INTERN MOREEL KOMPAS &gt; </a:t>
            </a:r>
            <a:r>
              <a:rPr lang="nl-NL" sz="1200" i="1" dirty="0"/>
              <a:t>HARMONIE</a:t>
            </a:r>
          </a:p>
          <a:p>
            <a:r>
              <a:rPr lang="nl-NL" sz="1200" dirty="0"/>
              <a:t>BEP. ROL &gt; BEP. VERWACHTINGEN, PLICHTEN, ETIQUETTE</a:t>
            </a:r>
          </a:p>
          <a:p>
            <a:pPr marL="0" indent="0">
              <a:buNone/>
            </a:pPr>
            <a:endParaRPr lang="nl-NL" sz="1200" dirty="0"/>
          </a:p>
          <a:p>
            <a:endParaRPr lang="nl-NL" dirty="0"/>
          </a:p>
        </p:txBody>
      </p:sp>
      <p:sp>
        <p:nvSpPr>
          <p:cNvPr id="4" name="Tijdelijke aanduiding voor dianummer 3"/>
          <p:cNvSpPr>
            <a:spLocks noGrp="1"/>
          </p:cNvSpPr>
          <p:nvPr>
            <p:ph type="sldNum" sz="quarter" idx="5"/>
          </p:nvPr>
        </p:nvSpPr>
        <p:spPr/>
        <p:txBody>
          <a:bodyPr/>
          <a:lstStyle/>
          <a:p>
            <a:fld id="{9941CC5E-6AD5-4C24-8B10-DBCC89FE0461}" type="slidenum">
              <a:rPr lang="nl-NL" smtClean="0"/>
              <a:t>58</a:t>
            </a:fld>
            <a:endParaRPr lang="nl-NL"/>
          </a:p>
        </p:txBody>
      </p:sp>
    </p:spTree>
    <p:extLst>
      <p:ext uri="{BB962C8B-B14F-4D97-AF65-F5344CB8AC3E}">
        <p14:creationId xmlns:p14="http://schemas.microsoft.com/office/powerpoint/2010/main" val="131911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Vgl. met Confucianisme. Een maatschappij is al mislukt als er wetten aan te pas moeten komen om goed gedrag op te leggen.  </a:t>
            </a:r>
          </a:p>
          <a:p>
            <a:endParaRPr lang="nl-NL" dirty="0"/>
          </a:p>
        </p:txBody>
      </p:sp>
      <p:sp>
        <p:nvSpPr>
          <p:cNvPr id="4" name="Tijdelijke aanduiding voor dianummer 3"/>
          <p:cNvSpPr>
            <a:spLocks noGrp="1"/>
          </p:cNvSpPr>
          <p:nvPr>
            <p:ph type="sldNum" sz="quarter" idx="5"/>
          </p:nvPr>
        </p:nvSpPr>
        <p:spPr/>
        <p:txBody>
          <a:bodyPr/>
          <a:lstStyle/>
          <a:p>
            <a:fld id="{24A39493-538A-4EEE-B79B-757F5955D6A2}" type="slidenum">
              <a:rPr lang="nl-NL" smtClean="0"/>
              <a:t>60</a:t>
            </a:fld>
            <a:endParaRPr lang="nl-NL"/>
          </a:p>
        </p:txBody>
      </p:sp>
    </p:spTree>
    <p:extLst>
      <p:ext uri="{BB962C8B-B14F-4D97-AF65-F5344CB8AC3E}">
        <p14:creationId xmlns:p14="http://schemas.microsoft.com/office/powerpoint/2010/main" val="1095263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CONFUCIANISME DOMINANT IN KEIZERLIJK BESTUUR IN HAN DYNASTIE</a:t>
            </a:r>
          </a:p>
          <a:p>
            <a:endParaRPr lang="nl-NL" dirty="0"/>
          </a:p>
          <a:p>
            <a:r>
              <a:rPr lang="nl-NL" dirty="0"/>
              <a:t>INVLOED LEGALISME IS BLIJVEND</a:t>
            </a:r>
          </a:p>
          <a:p>
            <a:endParaRPr lang="nl-NL" dirty="0"/>
          </a:p>
          <a:p>
            <a:r>
              <a:rPr lang="nl-NL" dirty="0"/>
              <a:t>WAI Ru </a:t>
            </a:r>
            <a:r>
              <a:rPr lang="nl-NL" dirty="0" err="1"/>
              <a:t>nei</a:t>
            </a:r>
            <a:r>
              <a:rPr lang="nl-NL" dirty="0"/>
              <a:t> Fa</a:t>
            </a:r>
          </a:p>
          <a:p>
            <a:endParaRPr lang="nl-NL" dirty="0"/>
          </a:p>
        </p:txBody>
      </p:sp>
      <p:sp>
        <p:nvSpPr>
          <p:cNvPr id="4" name="Tijdelijke aanduiding voor dianummer 3"/>
          <p:cNvSpPr>
            <a:spLocks noGrp="1"/>
          </p:cNvSpPr>
          <p:nvPr>
            <p:ph type="sldNum" sz="quarter" idx="5"/>
          </p:nvPr>
        </p:nvSpPr>
        <p:spPr/>
        <p:txBody>
          <a:bodyPr/>
          <a:lstStyle/>
          <a:p>
            <a:fld id="{9941CC5E-6AD5-4C24-8B10-DBCC89FE0461}" type="slidenum">
              <a:rPr lang="nl-NL" smtClean="0"/>
              <a:t>61</a:t>
            </a:fld>
            <a:endParaRPr lang="nl-NL"/>
          </a:p>
        </p:txBody>
      </p:sp>
    </p:spTree>
    <p:extLst>
      <p:ext uri="{BB962C8B-B14F-4D97-AF65-F5344CB8AC3E}">
        <p14:creationId xmlns:p14="http://schemas.microsoft.com/office/powerpoint/2010/main" val="3789507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Duurzaam tegenwicht</a:t>
            </a:r>
          </a:p>
          <a:p>
            <a:r>
              <a:rPr lang="nl-NL" dirty="0"/>
              <a:t>Harmonie niet door deugdzaamheid, voorbeeldgedrag</a:t>
            </a:r>
          </a:p>
        </p:txBody>
      </p:sp>
      <p:sp>
        <p:nvSpPr>
          <p:cNvPr id="4" name="Tijdelijke aanduiding voor dianummer 3"/>
          <p:cNvSpPr>
            <a:spLocks noGrp="1"/>
          </p:cNvSpPr>
          <p:nvPr>
            <p:ph type="sldNum" sz="quarter" idx="5"/>
          </p:nvPr>
        </p:nvSpPr>
        <p:spPr/>
        <p:txBody>
          <a:bodyPr/>
          <a:lstStyle/>
          <a:p>
            <a:fld id="{24A39493-538A-4EEE-B79B-757F5955D6A2}" type="slidenum">
              <a:rPr lang="nl-NL" smtClean="0"/>
              <a:t>62</a:t>
            </a:fld>
            <a:endParaRPr lang="nl-NL"/>
          </a:p>
        </p:txBody>
      </p:sp>
    </p:spTree>
    <p:extLst>
      <p:ext uri="{BB962C8B-B14F-4D97-AF65-F5344CB8AC3E}">
        <p14:creationId xmlns:p14="http://schemas.microsoft.com/office/powerpoint/2010/main" val="4106029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https://www.amnesty.nl/actueel/de-doodstraf-in-2017-aantal-executies-en-doodvonnissen-wereldwijd-omlaag</a:t>
            </a:r>
          </a:p>
        </p:txBody>
      </p:sp>
      <p:sp>
        <p:nvSpPr>
          <p:cNvPr id="4" name="Tijdelijke aanduiding voor dianummer 3"/>
          <p:cNvSpPr>
            <a:spLocks noGrp="1"/>
          </p:cNvSpPr>
          <p:nvPr>
            <p:ph type="sldNum" sz="quarter" idx="5"/>
          </p:nvPr>
        </p:nvSpPr>
        <p:spPr/>
        <p:txBody>
          <a:bodyPr/>
          <a:lstStyle/>
          <a:p>
            <a:fld id="{6F459498-49DC-49FC-AB58-F20217330396}" type="slidenum">
              <a:rPr lang="nl-NL" smtClean="0"/>
              <a:t>63</a:t>
            </a:fld>
            <a:endParaRPr lang="nl-NL"/>
          </a:p>
        </p:txBody>
      </p:sp>
    </p:spTree>
    <p:extLst>
      <p:ext uri="{BB962C8B-B14F-4D97-AF65-F5344CB8AC3E}">
        <p14:creationId xmlns:p14="http://schemas.microsoft.com/office/powerpoint/2010/main" val="414124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Mabhubani</a:t>
            </a:r>
            <a:r>
              <a:rPr lang="nl-NL" dirty="0"/>
              <a:t>, 160</a:t>
            </a:r>
          </a:p>
          <a:p>
            <a:r>
              <a:rPr lang="nl-NL" dirty="0"/>
              <a:t>Mao Zedong bewonderaar van </a:t>
            </a:r>
            <a:r>
              <a:rPr lang="nl-NL" dirty="0" err="1"/>
              <a:t>legalisten</a:t>
            </a:r>
            <a:r>
              <a:rPr lang="nl-NL" dirty="0"/>
              <a:t> en eerste keizer p.132</a:t>
            </a:r>
          </a:p>
          <a:p>
            <a:endParaRPr lang="nl-NL" dirty="0"/>
          </a:p>
          <a:p>
            <a:endParaRPr lang="nl-NL" dirty="0"/>
          </a:p>
          <a:p>
            <a:endParaRPr lang="nl-NL" dirty="0"/>
          </a:p>
          <a:p>
            <a:r>
              <a:rPr lang="nl-NL" dirty="0"/>
              <a:t>Een amorele wetenschap van staatkunde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55564575-6BFD-41F5-B495-352DFC24A9A1}" type="slidenum">
              <a:rPr lang="nl-NL" smtClean="0"/>
              <a:t>64</a:t>
            </a:fld>
            <a:endParaRPr lang="nl-NL"/>
          </a:p>
        </p:txBody>
      </p:sp>
    </p:spTree>
    <p:extLst>
      <p:ext uri="{BB962C8B-B14F-4D97-AF65-F5344CB8AC3E}">
        <p14:creationId xmlns:p14="http://schemas.microsoft.com/office/powerpoint/2010/main" val="853516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DGA 22042021</a:t>
            </a:r>
          </a:p>
          <a:p>
            <a:endParaRPr lang="nl-NL" dirty="0"/>
          </a:p>
        </p:txBody>
      </p:sp>
      <p:sp>
        <p:nvSpPr>
          <p:cNvPr id="4" name="Tijdelijke aanduiding voor dianummer 3"/>
          <p:cNvSpPr>
            <a:spLocks noGrp="1"/>
          </p:cNvSpPr>
          <p:nvPr>
            <p:ph type="sldNum" sz="quarter" idx="5"/>
          </p:nvPr>
        </p:nvSpPr>
        <p:spPr/>
        <p:txBody>
          <a:bodyPr/>
          <a:lstStyle/>
          <a:p>
            <a:fld id="{55564575-6BFD-41F5-B495-352DFC24A9A1}" type="slidenum">
              <a:rPr lang="nl-NL" smtClean="0"/>
              <a:t>65</a:t>
            </a:fld>
            <a:endParaRPr lang="nl-NL"/>
          </a:p>
        </p:txBody>
      </p:sp>
    </p:spTree>
    <p:extLst>
      <p:ext uri="{BB962C8B-B14F-4D97-AF65-F5344CB8AC3E}">
        <p14:creationId xmlns:p14="http://schemas.microsoft.com/office/powerpoint/2010/main" val="3735155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KISHORE MAHBUBANI IN DE GROENE AMSTERDAMMER 15.10.2020</a:t>
            </a:r>
          </a:p>
          <a:p>
            <a:endParaRPr lang="nl-NL" dirty="0"/>
          </a:p>
        </p:txBody>
      </p:sp>
      <p:sp>
        <p:nvSpPr>
          <p:cNvPr id="4" name="Tijdelijke aanduiding voor dianummer 3"/>
          <p:cNvSpPr>
            <a:spLocks noGrp="1"/>
          </p:cNvSpPr>
          <p:nvPr>
            <p:ph type="sldNum" sz="quarter" idx="5"/>
          </p:nvPr>
        </p:nvSpPr>
        <p:spPr/>
        <p:txBody>
          <a:bodyPr/>
          <a:lstStyle/>
          <a:p>
            <a:fld id="{55564575-6BFD-41F5-B495-352DFC24A9A1}" type="slidenum">
              <a:rPr lang="nl-NL" smtClean="0"/>
              <a:t>68</a:t>
            </a:fld>
            <a:endParaRPr lang="nl-NL"/>
          </a:p>
        </p:txBody>
      </p:sp>
    </p:spTree>
    <p:extLst>
      <p:ext uri="{BB962C8B-B14F-4D97-AF65-F5344CB8AC3E}">
        <p14:creationId xmlns:p14="http://schemas.microsoft.com/office/powerpoint/2010/main" val="2630078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https://www.google.com/url?sa=i&amp;source=images&amp;cd=&amp;ved=2ahUKEwjuydKnl6DkAhXRKlAKHRS-DvAQjRx6BAgBEAQ&amp;url=https%3A%2F%2Fwww.pinterest.com%2Fpin%2F374784000234798957%2F&amp;psig=AOvVaw2awflcgo4pTQ3ZZ3rE8rBl&amp;ust=1566896631715823</a:t>
            </a:r>
          </a:p>
        </p:txBody>
      </p:sp>
      <p:sp>
        <p:nvSpPr>
          <p:cNvPr id="4" name="Slide Number Placeholder 3"/>
          <p:cNvSpPr>
            <a:spLocks noGrp="1"/>
          </p:cNvSpPr>
          <p:nvPr>
            <p:ph type="sldNum" sz="quarter" idx="5"/>
          </p:nvPr>
        </p:nvSpPr>
        <p:spPr/>
        <p:txBody>
          <a:bodyPr/>
          <a:lstStyle/>
          <a:p>
            <a:fld id="{14751CB3-8F14-4E4A-AB69-B748DC9DDAE2}" type="slidenum">
              <a:rPr lang="en-US" smtClean="0"/>
              <a:t>70</a:t>
            </a:fld>
            <a:endParaRPr lang="en-US"/>
          </a:p>
        </p:txBody>
      </p:sp>
    </p:spTree>
    <p:extLst>
      <p:ext uri="{BB962C8B-B14F-4D97-AF65-F5344CB8AC3E}">
        <p14:creationId xmlns:p14="http://schemas.microsoft.com/office/powerpoint/2010/main" val="834534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Mahbubani, p.160</a:t>
            </a:r>
          </a:p>
        </p:txBody>
      </p:sp>
      <p:sp>
        <p:nvSpPr>
          <p:cNvPr id="4" name="Tijdelijke aanduiding voor dianummer 3"/>
          <p:cNvSpPr>
            <a:spLocks noGrp="1"/>
          </p:cNvSpPr>
          <p:nvPr>
            <p:ph type="sldNum" sz="quarter" idx="5"/>
          </p:nvPr>
        </p:nvSpPr>
        <p:spPr/>
        <p:txBody>
          <a:bodyPr/>
          <a:lstStyle/>
          <a:p>
            <a:fld id="{55564575-6BFD-41F5-B495-352DFC24A9A1}" type="slidenum">
              <a:rPr lang="nl-NL" smtClean="0"/>
              <a:t>71</a:t>
            </a:fld>
            <a:endParaRPr lang="nl-NL"/>
          </a:p>
        </p:txBody>
      </p:sp>
    </p:spTree>
    <p:extLst>
      <p:ext uri="{BB962C8B-B14F-4D97-AF65-F5344CB8AC3E}">
        <p14:creationId xmlns:p14="http://schemas.microsoft.com/office/powerpoint/2010/main" val="636759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Haroon </a:t>
            </a:r>
            <a:r>
              <a:rPr lang="nl-NL" dirty="0" err="1"/>
              <a:t>Sheikh</a:t>
            </a:r>
            <a:r>
              <a:rPr lang="nl-NL" dirty="0"/>
              <a:t>, De opkomst van het Oosten. </a:t>
            </a:r>
            <a:r>
              <a:rPr lang="nl-NL" dirty="0" err="1"/>
              <a:t>EurAzië</a:t>
            </a:r>
            <a:r>
              <a:rPr lang="nl-NL" dirty="0"/>
              <a:t> en de nieuwe wereldorde. p. 15 - 18</a:t>
            </a:r>
          </a:p>
          <a:p>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9</a:t>
            </a:fld>
            <a:endParaRPr lang="nl-NL"/>
          </a:p>
        </p:txBody>
      </p:sp>
    </p:spTree>
    <p:extLst>
      <p:ext uri="{BB962C8B-B14F-4D97-AF65-F5344CB8AC3E}">
        <p14:creationId xmlns:p14="http://schemas.microsoft.com/office/powerpoint/2010/main" val="26022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Dams, p. 15</a:t>
            </a:r>
          </a:p>
        </p:txBody>
      </p:sp>
      <p:sp>
        <p:nvSpPr>
          <p:cNvPr id="4" name="Tijdelijke aanduiding voor dianummer 3"/>
          <p:cNvSpPr>
            <a:spLocks noGrp="1"/>
          </p:cNvSpPr>
          <p:nvPr>
            <p:ph type="sldNum" sz="quarter" idx="5"/>
          </p:nvPr>
        </p:nvSpPr>
        <p:spPr/>
        <p:txBody>
          <a:bodyPr/>
          <a:lstStyle/>
          <a:p>
            <a:fld id="{0D730321-3C7F-40C2-A855-6E7B9A30DE0F}" type="slidenum">
              <a:rPr lang="nl-NL" smtClean="0"/>
              <a:t>72</a:t>
            </a:fld>
            <a:endParaRPr lang="nl-NL"/>
          </a:p>
        </p:txBody>
      </p:sp>
    </p:spTree>
    <p:extLst>
      <p:ext uri="{BB962C8B-B14F-4D97-AF65-F5344CB8AC3E}">
        <p14:creationId xmlns:p14="http://schemas.microsoft.com/office/powerpoint/2010/main" val="3144695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rPr>
              <a:t>“WIJ ZIJN DE COMMUNISTISCHE PARTIJ EN WIJ BEPALEN WAT COMMUNISME BETEKENT.”</a:t>
            </a:r>
          </a:p>
          <a:p>
            <a:endParaRPr lang="nl-NL" dirty="0"/>
          </a:p>
        </p:txBody>
      </p:sp>
      <p:sp>
        <p:nvSpPr>
          <p:cNvPr id="4" name="Tijdelijke aanduiding voor dianummer 3"/>
          <p:cNvSpPr>
            <a:spLocks noGrp="1"/>
          </p:cNvSpPr>
          <p:nvPr>
            <p:ph type="sldNum" sz="quarter" idx="5"/>
          </p:nvPr>
        </p:nvSpPr>
        <p:spPr/>
        <p:txBody>
          <a:bodyPr/>
          <a:lstStyle/>
          <a:p>
            <a:fld id="{14A1390A-C667-4E03-BB6B-3FA60C62FD76}" type="slidenum">
              <a:rPr lang="nl-NL" smtClean="0"/>
              <a:t>75</a:t>
            </a:fld>
            <a:endParaRPr lang="nl-NL"/>
          </a:p>
        </p:txBody>
      </p:sp>
    </p:spTree>
    <p:extLst>
      <p:ext uri="{BB962C8B-B14F-4D97-AF65-F5344CB8AC3E}">
        <p14:creationId xmlns:p14="http://schemas.microsoft.com/office/powerpoint/2010/main" val="22909635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err="1">
                <a:effectLst/>
                <a:latin typeface="montserratsemibold"/>
              </a:rPr>
              <a:t>Imperialism</a:t>
            </a:r>
            <a:r>
              <a:rPr lang="nl-NL" b="0" dirty="0">
                <a:effectLst/>
                <a:latin typeface="montserratsemibold"/>
              </a:rPr>
              <a:t> </a:t>
            </a:r>
            <a:r>
              <a:rPr lang="nl-NL" b="0" dirty="0" err="1">
                <a:effectLst/>
                <a:latin typeface="montserratsemibold"/>
              </a:rPr>
              <a:t>and</a:t>
            </a:r>
            <a:r>
              <a:rPr lang="nl-NL" b="0" dirty="0">
                <a:effectLst/>
                <a:latin typeface="montserratsemibold"/>
              </a:rPr>
              <a:t> </a:t>
            </a:r>
            <a:r>
              <a:rPr lang="nl-NL" b="0" dirty="0" err="1">
                <a:effectLst/>
                <a:latin typeface="montserratsemibold"/>
              </a:rPr>
              <a:t>all</a:t>
            </a:r>
            <a:r>
              <a:rPr lang="nl-NL" b="0" dirty="0">
                <a:effectLst/>
                <a:latin typeface="montserratsemibold"/>
              </a:rPr>
              <a:t> </a:t>
            </a:r>
            <a:r>
              <a:rPr lang="nl-NL" b="0" dirty="0" err="1">
                <a:effectLst/>
                <a:latin typeface="montserratsemibold"/>
              </a:rPr>
              <a:t>reactionaries</a:t>
            </a:r>
            <a:r>
              <a:rPr lang="nl-NL" b="0" dirty="0">
                <a:effectLst/>
                <a:latin typeface="montserratsemibold"/>
              </a:rPr>
              <a:t> are </a:t>
            </a:r>
            <a:r>
              <a:rPr lang="nl-NL" b="0" dirty="0" err="1">
                <a:effectLst/>
                <a:latin typeface="montserratsemibold"/>
              </a:rPr>
              <a:t>all</a:t>
            </a:r>
            <a:r>
              <a:rPr lang="nl-NL" b="0" dirty="0">
                <a:effectLst/>
                <a:latin typeface="montserratsemibold"/>
              </a:rPr>
              <a:t> paper </a:t>
            </a:r>
            <a:r>
              <a:rPr lang="nl-NL" b="0" dirty="0" err="1">
                <a:effectLst/>
                <a:latin typeface="montserratsemibold"/>
              </a:rPr>
              <a:t>tigers</a:t>
            </a:r>
            <a:endParaRPr lang="nl-NL" b="0" dirty="0">
              <a:effectLst/>
              <a:latin typeface="montserratsemibold"/>
            </a:endParaRPr>
          </a:p>
          <a:p>
            <a:r>
              <a:rPr lang="nl-NL" b="0" dirty="0">
                <a:effectLst/>
                <a:latin typeface="montserratsemibold"/>
              </a:rPr>
              <a:t>https://chineseposters.net/posters/e15-615</a:t>
            </a:r>
          </a:p>
          <a:p>
            <a:endParaRPr lang="nl-NL" b="0" dirty="0">
              <a:effectLst/>
              <a:latin typeface="montserratsemibold"/>
            </a:endParaRPr>
          </a:p>
          <a:p>
            <a:r>
              <a:rPr lang="ja-JP" altLang="nl-NL" dirty="0">
                <a:effectLst/>
              </a:rPr>
              <a:t>帝国主义和一切反动派都是纸老虎</a:t>
            </a:r>
          </a:p>
          <a:p>
            <a:r>
              <a:rPr lang="nl-NL" dirty="0" err="1">
                <a:effectLst/>
              </a:rPr>
              <a:t>Diguo</a:t>
            </a:r>
            <a:r>
              <a:rPr lang="nl-NL" dirty="0">
                <a:effectLst/>
              </a:rPr>
              <a:t> </a:t>
            </a:r>
            <a:r>
              <a:rPr lang="nl-NL" dirty="0" err="1">
                <a:effectLst/>
              </a:rPr>
              <a:t>zhuyi</a:t>
            </a:r>
            <a:r>
              <a:rPr lang="nl-NL" dirty="0">
                <a:effectLst/>
              </a:rPr>
              <a:t> he </a:t>
            </a:r>
            <a:r>
              <a:rPr lang="nl-NL" dirty="0" err="1">
                <a:effectLst/>
              </a:rPr>
              <a:t>yiqie</a:t>
            </a:r>
            <a:r>
              <a:rPr lang="nl-NL" dirty="0">
                <a:effectLst/>
              </a:rPr>
              <a:t> </a:t>
            </a:r>
            <a:r>
              <a:rPr lang="nl-NL" dirty="0" err="1">
                <a:effectLst/>
              </a:rPr>
              <a:t>fandongpai</a:t>
            </a:r>
            <a:r>
              <a:rPr lang="nl-NL" dirty="0">
                <a:effectLst/>
              </a:rPr>
              <a:t> </a:t>
            </a:r>
            <a:r>
              <a:rPr lang="nl-NL" dirty="0" err="1">
                <a:effectLst/>
              </a:rPr>
              <a:t>dou</a:t>
            </a:r>
            <a:r>
              <a:rPr lang="nl-NL" dirty="0">
                <a:effectLst/>
              </a:rPr>
              <a:t> </a:t>
            </a:r>
            <a:r>
              <a:rPr lang="nl-NL" dirty="0" err="1">
                <a:effectLst/>
              </a:rPr>
              <a:t>shi</a:t>
            </a:r>
            <a:r>
              <a:rPr lang="nl-NL" dirty="0">
                <a:effectLst/>
              </a:rPr>
              <a:t> </a:t>
            </a:r>
            <a:r>
              <a:rPr lang="nl-NL" dirty="0" err="1">
                <a:effectLst/>
              </a:rPr>
              <a:t>zhilaohu</a:t>
            </a:r>
            <a:endParaRPr lang="nl-NL" dirty="0">
              <a:effectLst/>
            </a:endParaRPr>
          </a:p>
          <a:p>
            <a:endParaRPr lang="nl-NL" dirty="0"/>
          </a:p>
        </p:txBody>
      </p:sp>
      <p:sp>
        <p:nvSpPr>
          <p:cNvPr id="4" name="Tijdelijke aanduiding voor dianummer 3"/>
          <p:cNvSpPr>
            <a:spLocks noGrp="1"/>
          </p:cNvSpPr>
          <p:nvPr>
            <p:ph type="sldNum" sz="quarter" idx="5"/>
          </p:nvPr>
        </p:nvSpPr>
        <p:spPr/>
        <p:txBody>
          <a:bodyPr/>
          <a:lstStyle/>
          <a:p>
            <a:fld id="{0D730321-3C7F-40C2-A855-6E7B9A30DE0F}" type="slidenum">
              <a:rPr lang="nl-NL" smtClean="0"/>
              <a:t>78</a:t>
            </a:fld>
            <a:endParaRPr lang="nl-NL"/>
          </a:p>
        </p:txBody>
      </p:sp>
    </p:spTree>
    <p:extLst>
      <p:ext uri="{BB962C8B-B14F-4D97-AF65-F5344CB8AC3E}">
        <p14:creationId xmlns:p14="http://schemas.microsoft.com/office/powerpoint/2010/main" val="2515386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effectLst/>
                <a:latin typeface="montserratsemibold"/>
              </a:rPr>
              <a:t>Long live </a:t>
            </a:r>
            <a:r>
              <a:rPr lang="nl-NL" b="0" dirty="0" err="1">
                <a:effectLst/>
                <a:latin typeface="montserratsemibold"/>
              </a:rPr>
              <a:t>chairman</a:t>
            </a:r>
            <a:r>
              <a:rPr lang="nl-NL" b="0" dirty="0">
                <a:effectLst/>
                <a:latin typeface="montserratsemibold"/>
              </a:rPr>
              <a:t> Mao! Long, long live!</a:t>
            </a:r>
          </a:p>
          <a:p>
            <a:r>
              <a:rPr lang="ja-JP" altLang="nl-NL" dirty="0">
                <a:effectLst/>
              </a:rPr>
              <a:t>毛主席万岁</a:t>
            </a:r>
            <a:r>
              <a:rPr lang="nl-NL" altLang="ja-JP" dirty="0">
                <a:effectLst/>
              </a:rPr>
              <a:t>! </a:t>
            </a:r>
            <a:r>
              <a:rPr lang="ja-JP" altLang="nl-NL" dirty="0">
                <a:effectLst/>
              </a:rPr>
              <a:t>万万岁</a:t>
            </a:r>
            <a:r>
              <a:rPr lang="nl-NL" altLang="ja-JP" dirty="0">
                <a:effectLst/>
              </a:rPr>
              <a:t>!</a:t>
            </a:r>
          </a:p>
          <a:p>
            <a:r>
              <a:rPr lang="nl-NL" dirty="0">
                <a:effectLst/>
              </a:rPr>
              <a:t>Mao </a:t>
            </a:r>
            <a:r>
              <a:rPr lang="nl-NL" dirty="0" err="1">
                <a:effectLst/>
              </a:rPr>
              <a:t>zhuxi</a:t>
            </a:r>
            <a:r>
              <a:rPr lang="nl-NL" dirty="0">
                <a:effectLst/>
              </a:rPr>
              <a:t> </a:t>
            </a:r>
            <a:r>
              <a:rPr lang="nl-NL" dirty="0" err="1">
                <a:effectLst/>
              </a:rPr>
              <a:t>wansui</a:t>
            </a:r>
            <a:r>
              <a:rPr lang="nl-NL" dirty="0">
                <a:effectLst/>
              </a:rPr>
              <a:t>! </a:t>
            </a:r>
            <a:r>
              <a:rPr lang="nl-NL" dirty="0" err="1">
                <a:effectLst/>
              </a:rPr>
              <a:t>Wanwansui</a:t>
            </a:r>
            <a:r>
              <a:rPr lang="nl-NL" dirty="0">
                <a:effectLst/>
              </a:rPr>
              <a:t>!</a:t>
            </a:r>
          </a:p>
          <a:p>
            <a:r>
              <a:rPr lang="nl-NL" dirty="0"/>
              <a:t>https://chineseposters.net/posters/e13-701</a:t>
            </a:r>
          </a:p>
        </p:txBody>
      </p:sp>
      <p:sp>
        <p:nvSpPr>
          <p:cNvPr id="4" name="Tijdelijke aanduiding voor dianummer 3"/>
          <p:cNvSpPr>
            <a:spLocks noGrp="1"/>
          </p:cNvSpPr>
          <p:nvPr>
            <p:ph type="sldNum" sz="quarter" idx="5"/>
          </p:nvPr>
        </p:nvSpPr>
        <p:spPr/>
        <p:txBody>
          <a:bodyPr/>
          <a:lstStyle/>
          <a:p>
            <a:fld id="{0D730321-3C7F-40C2-A855-6E7B9A30DE0F}" type="slidenum">
              <a:rPr lang="nl-NL" smtClean="0"/>
              <a:t>81</a:t>
            </a:fld>
            <a:endParaRPr lang="nl-NL"/>
          </a:p>
        </p:txBody>
      </p:sp>
    </p:spTree>
    <p:extLst>
      <p:ext uri="{BB962C8B-B14F-4D97-AF65-F5344CB8AC3E}">
        <p14:creationId xmlns:p14="http://schemas.microsoft.com/office/powerpoint/2010/main" val="2250207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u="none" strike="noStrike" dirty="0">
                <a:solidFill>
                  <a:srgbClr val="CB2400"/>
                </a:solidFill>
                <a:effectLst/>
                <a:latin typeface="montserratregular"/>
                <a:hlinkClick r:id="rId3"/>
              </a:rPr>
              <a:t>Sailing the seas depends on the helmsman, waging revolution depends on Mao Zedong Thought, 1969</a:t>
            </a:r>
            <a:endParaRPr lang="en-US" b="0" i="0" u="none" strike="noStrike" dirty="0">
              <a:solidFill>
                <a:srgbClr val="CB2400"/>
              </a:solidFill>
              <a:effectLst/>
              <a:latin typeface="montserratregular"/>
            </a:endParaRPr>
          </a:p>
          <a:p>
            <a:r>
              <a:rPr lang="nl-NL" dirty="0"/>
              <a:t>https://chineseposters.net/themes/mao-slogans </a:t>
            </a:r>
          </a:p>
        </p:txBody>
      </p:sp>
      <p:sp>
        <p:nvSpPr>
          <p:cNvPr id="4" name="Tijdelijke aanduiding voor dianummer 3"/>
          <p:cNvSpPr>
            <a:spLocks noGrp="1"/>
          </p:cNvSpPr>
          <p:nvPr>
            <p:ph type="sldNum" sz="quarter" idx="5"/>
          </p:nvPr>
        </p:nvSpPr>
        <p:spPr/>
        <p:txBody>
          <a:bodyPr/>
          <a:lstStyle/>
          <a:p>
            <a:fld id="{0D730321-3C7F-40C2-A855-6E7B9A30DE0F}" type="slidenum">
              <a:rPr lang="nl-NL" smtClean="0"/>
              <a:t>82</a:t>
            </a:fld>
            <a:endParaRPr lang="nl-NL"/>
          </a:p>
        </p:txBody>
      </p:sp>
    </p:spTree>
    <p:extLst>
      <p:ext uri="{BB962C8B-B14F-4D97-AF65-F5344CB8AC3E}">
        <p14:creationId xmlns:p14="http://schemas.microsoft.com/office/powerpoint/2010/main" val="3273308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effectLst/>
                <a:latin typeface="montserratsemibold"/>
              </a:rPr>
              <a:t>The </a:t>
            </a:r>
            <a:r>
              <a:rPr lang="nl-NL" b="0" dirty="0" err="1">
                <a:effectLst/>
                <a:latin typeface="montserratsemibold"/>
              </a:rPr>
              <a:t>working</a:t>
            </a:r>
            <a:r>
              <a:rPr lang="nl-NL" b="0" dirty="0">
                <a:effectLst/>
                <a:latin typeface="montserratsemibold"/>
              </a:rPr>
              <a:t> class must </a:t>
            </a:r>
            <a:r>
              <a:rPr lang="nl-NL" b="0" dirty="0" err="1">
                <a:effectLst/>
                <a:latin typeface="montserratsemibold"/>
              </a:rPr>
              <a:t>exercise</a:t>
            </a:r>
            <a:r>
              <a:rPr lang="nl-NL" b="0" dirty="0">
                <a:effectLst/>
                <a:latin typeface="montserratsemibold"/>
              </a:rPr>
              <a:t> </a:t>
            </a:r>
            <a:r>
              <a:rPr lang="nl-NL" b="0" dirty="0" err="1">
                <a:effectLst/>
                <a:latin typeface="montserratsemibold"/>
              </a:rPr>
              <a:t>leadership</a:t>
            </a:r>
            <a:r>
              <a:rPr lang="nl-NL" b="0" dirty="0">
                <a:effectLst/>
                <a:latin typeface="montserratsemibold"/>
              </a:rPr>
              <a:t> in </a:t>
            </a:r>
            <a:r>
              <a:rPr lang="nl-NL" b="0" dirty="0" err="1">
                <a:effectLst/>
                <a:latin typeface="montserratsemibold"/>
              </a:rPr>
              <a:t>everything</a:t>
            </a:r>
            <a:endParaRPr lang="nl-NL" b="0" dirty="0">
              <a:effectLst/>
              <a:latin typeface="montserratsemibold"/>
            </a:endParaRPr>
          </a:p>
          <a:p>
            <a:r>
              <a:rPr lang="ja-JP" altLang="nl-NL" dirty="0">
                <a:effectLst/>
              </a:rPr>
              <a:t>工人阶级必须领导一切</a:t>
            </a:r>
          </a:p>
          <a:p>
            <a:r>
              <a:rPr lang="nl-NL" dirty="0" err="1">
                <a:effectLst/>
              </a:rPr>
              <a:t>Gongren</a:t>
            </a:r>
            <a:r>
              <a:rPr lang="nl-NL" dirty="0">
                <a:effectLst/>
              </a:rPr>
              <a:t> </a:t>
            </a:r>
            <a:r>
              <a:rPr lang="nl-NL" dirty="0" err="1">
                <a:effectLst/>
              </a:rPr>
              <a:t>jieji</a:t>
            </a:r>
            <a:r>
              <a:rPr lang="nl-NL" dirty="0">
                <a:effectLst/>
              </a:rPr>
              <a:t> </a:t>
            </a:r>
            <a:r>
              <a:rPr lang="nl-NL" dirty="0" err="1">
                <a:effectLst/>
              </a:rPr>
              <a:t>bixu</a:t>
            </a:r>
            <a:r>
              <a:rPr lang="nl-NL" dirty="0">
                <a:effectLst/>
              </a:rPr>
              <a:t> </a:t>
            </a:r>
            <a:r>
              <a:rPr lang="nl-NL" dirty="0" err="1">
                <a:effectLst/>
              </a:rPr>
              <a:t>lingdao</a:t>
            </a:r>
            <a:r>
              <a:rPr lang="nl-NL" dirty="0">
                <a:effectLst/>
              </a:rPr>
              <a:t> </a:t>
            </a:r>
            <a:r>
              <a:rPr lang="nl-NL" dirty="0" err="1">
                <a:effectLst/>
              </a:rPr>
              <a:t>yiqie</a:t>
            </a:r>
            <a:endParaRPr lang="nl-NL" dirty="0">
              <a:effectLst/>
            </a:endParaRPr>
          </a:p>
          <a:p>
            <a:endParaRPr lang="nl-NL" dirty="0"/>
          </a:p>
        </p:txBody>
      </p:sp>
      <p:sp>
        <p:nvSpPr>
          <p:cNvPr id="4" name="Tijdelijke aanduiding voor dianummer 3"/>
          <p:cNvSpPr>
            <a:spLocks noGrp="1"/>
          </p:cNvSpPr>
          <p:nvPr>
            <p:ph type="sldNum" sz="quarter" idx="5"/>
          </p:nvPr>
        </p:nvSpPr>
        <p:spPr/>
        <p:txBody>
          <a:bodyPr/>
          <a:lstStyle/>
          <a:p>
            <a:fld id="{0D730321-3C7F-40C2-A855-6E7B9A30DE0F}" type="slidenum">
              <a:rPr lang="nl-NL" smtClean="0"/>
              <a:t>85</a:t>
            </a:fld>
            <a:endParaRPr lang="nl-NL"/>
          </a:p>
        </p:txBody>
      </p:sp>
    </p:spTree>
    <p:extLst>
      <p:ext uri="{BB962C8B-B14F-4D97-AF65-F5344CB8AC3E}">
        <p14:creationId xmlns:p14="http://schemas.microsoft.com/office/powerpoint/2010/main" val="29052439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u="none" strike="noStrike" dirty="0">
                <a:solidFill>
                  <a:srgbClr val="CB2400"/>
                </a:solidFill>
                <a:effectLst/>
                <a:latin typeface="montserratregular"/>
                <a:hlinkClick r:id="rId3"/>
              </a:rPr>
              <a:t>Hold high the great red banner of Mao Zedong Thought to wage the Great Proletarian Cultural Revolution to the end--Revolution is no crime, to rebel is justified, ca. 1966</a:t>
            </a:r>
            <a:endParaRPr lang="nl-NL" dirty="0"/>
          </a:p>
        </p:txBody>
      </p:sp>
      <p:sp>
        <p:nvSpPr>
          <p:cNvPr id="4" name="Tijdelijke aanduiding voor dianummer 3"/>
          <p:cNvSpPr>
            <a:spLocks noGrp="1"/>
          </p:cNvSpPr>
          <p:nvPr>
            <p:ph type="sldNum" sz="quarter" idx="5"/>
          </p:nvPr>
        </p:nvSpPr>
        <p:spPr/>
        <p:txBody>
          <a:bodyPr/>
          <a:lstStyle/>
          <a:p>
            <a:fld id="{0D730321-3C7F-40C2-A855-6E7B9A30DE0F}" type="slidenum">
              <a:rPr lang="nl-NL" smtClean="0"/>
              <a:t>86</a:t>
            </a:fld>
            <a:endParaRPr lang="nl-NL"/>
          </a:p>
        </p:txBody>
      </p:sp>
    </p:spTree>
    <p:extLst>
      <p:ext uri="{BB962C8B-B14F-4D97-AF65-F5344CB8AC3E}">
        <p14:creationId xmlns:p14="http://schemas.microsoft.com/office/powerpoint/2010/main" val="9686552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https://www.theworldweekly.com/reader/view/2760/chinas-cultural-revolution</a:t>
            </a:r>
          </a:p>
        </p:txBody>
      </p:sp>
      <p:sp>
        <p:nvSpPr>
          <p:cNvPr id="4" name="Tijdelijke aanduiding voor dianummer 3"/>
          <p:cNvSpPr>
            <a:spLocks noGrp="1"/>
          </p:cNvSpPr>
          <p:nvPr>
            <p:ph type="sldNum" sz="quarter" idx="5"/>
          </p:nvPr>
        </p:nvSpPr>
        <p:spPr/>
        <p:txBody>
          <a:bodyPr/>
          <a:lstStyle/>
          <a:p>
            <a:fld id="{92D2FE33-B0A4-458C-A28D-CF75AE2A8409}" type="slidenum">
              <a:rPr lang="nl-NL" smtClean="0"/>
              <a:t>90</a:t>
            </a:fld>
            <a:endParaRPr lang="nl-NL"/>
          </a:p>
        </p:txBody>
      </p:sp>
    </p:spTree>
    <p:extLst>
      <p:ext uri="{BB962C8B-B14F-4D97-AF65-F5344CB8AC3E}">
        <p14:creationId xmlns:p14="http://schemas.microsoft.com/office/powerpoint/2010/main" val="1070818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D2FE33-B0A4-458C-A28D-CF75AE2A8409}" type="slidenum">
              <a:rPr lang="nl-NL" smtClean="0"/>
              <a:t>94</a:t>
            </a:fld>
            <a:endParaRPr lang="nl-NL"/>
          </a:p>
        </p:txBody>
      </p:sp>
    </p:spTree>
    <p:extLst>
      <p:ext uri="{BB962C8B-B14F-4D97-AF65-F5344CB8AC3E}">
        <p14:creationId xmlns:p14="http://schemas.microsoft.com/office/powerpoint/2010/main" val="21034469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a:t>Deng Xiaoping".</a:t>
            </a:r>
            <a:endParaRPr lang="nl-NL" dirty="0"/>
          </a:p>
        </p:txBody>
      </p:sp>
      <p:sp>
        <p:nvSpPr>
          <p:cNvPr id="4" name="Tijdelijke aanduiding voor dianummer 3"/>
          <p:cNvSpPr>
            <a:spLocks noGrp="1"/>
          </p:cNvSpPr>
          <p:nvPr>
            <p:ph type="sldNum" sz="quarter" idx="5"/>
          </p:nvPr>
        </p:nvSpPr>
        <p:spPr/>
        <p:txBody>
          <a:bodyPr/>
          <a:lstStyle/>
          <a:p>
            <a:fld id="{0139057B-5F05-460E-BFAC-5B7C4276C17E}" type="slidenum">
              <a:rPr lang="nl-NL" smtClean="0"/>
              <a:t>95</a:t>
            </a:fld>
            <a:endParaRPr lang="nl-NL"/>
          </a:p>
        </p:txBody>
      </p:sp>
    </p:spTree>
    <p:extLst>
      <p:ext uri="{BB962C8B-B14F-4D97-AF65-F5344CB8AC3E}">
        <p14:creationId xmlns:p14="http://schemas.microsoft.com/office/powerpoint/2010/main" val="4136024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Haroon</a:t>
            </a:r>
            <a:r>
              <a:rPr lang="nl-NL" dirty="0"/>
              <a:t> </a:t>
            </a:r>
            <a:r>
              <a:rPr lang="nl-NL" dirty="0" err="1"/>
              <a:t>Sheikh</a:t>
            </a:r>
            <a:r>
              <a:rPr lang="nl-NL" dirty="0"/>
              <a:t>, De opkomst van het Oosten. </a:t>
            </a:r>
            <a:r>
              <a:rPr lang="nl-NL" dirty="0" err="1"/>
              <a:t>EurAzië</a:t>
            </a:r>
            <a:r>
              <a:rPr lang="nl-NL" dirty="0"/>
              <a:t> en de nieuwe wereldorde. p. 15 - 18</a:t>
            </a:r>
          </a:p>
          <a:p>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10</a:t>
            </a:fld>
            <a:endParaRPr lang="nl-NL"/>
          </a:p>
        </p:txBody>
      </p:sp>
    </p:spTree>
    <p:extLst>
      <p:ext uri="{BB962C8B-B14F-4D97-AF65-F5344CB8AC3E}">
        <p14:creationId xmlns:p14="http://schemas.microsoft.com/office/powerpoint/2010/main" val="11460907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Gebruik maken van (kapitaal) Chinese familieleden (Taiwan)</a:t>
            </a:r>
          </a:p>
        </p:txBody>
      </p:sp>
      <p:sp>
        <p:nvSpPr>
          <p:cNvPr id="4" name="Tijdelijke aanduiding voor dianummer 3"/>
          <p:cNvSpPr>
            <a:spLocks noGrp="1"/>
          </p:cNvSpPr>
          <p:nvPr>
            <p:ph type="sldNum" sz="quarter" idx="5"/>
          </p:nvPr>
        </p:nvSpPr>
        <p:spPr/>
        <p:txBody>
          <a:bodyPr/>
          <a:lstStyle/>
          <a:p>
            <a:fld id="{92D2FE33-B0A4-458C-A28D-CF75AE2A8409}" type="slidenum">
              <a:rPr lang="nl-NL" smtClean="0"/>
              <a:t>98</a:t>
            </a:fld>
            <a:endParaRPr lang="nl-NL"/>
          </a:p>
        </p:txBody>
      </p:sp>
    </p:spTree>
    <p:extLst>
      <p:ext uri="{BB962C8B-B14F-4D97-AF65-F5344CB8AC3E}">
        <p14:creationId xmlns:p14="http://schemas.microsoft.com/office/powerpoint/2010/main" val="29291067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Meer nadruk op ‘</a:t>
            </a:r>
            <a:r>
              <a:rPr lang="nl-NL" dirty="0" err="1"/>
              <a:t>expertness</a:t>
            </a:r>
            <a:r>
              <a:rPr lang="nl-NL" dirty="0"/>
              <a:t>’ i.p.v. op ‘</a:t>
            </a:r>
            <a:r>
              <a:rPr lang="nl-NL" dirty="0" err="1"/>
              <a:t>redness</a:t>
            </a:r>
            <a:r>
              <a:rPr lang="nl-NL" dirty="0"/>
              <a:t>’</a:t>
            </a:r>
          </a:p>
        </p:txBody>
      </p:sp>
      <p:sp>
        <p:nvSpPr>
          <p:cNvPr id="4" name="Tijdelijke aanduiding voor dianummer 3"/>
          <p:cNvSpPr>
            <a:spLocks noGrp="1"/>
          </p:cNvSpPr>
          <p:nvPr>
            <p:ph type="sldNum" sz="quarter" idx="5"/>
          </p:nvPr>
        </p:nvSpPr>
        <p:spPr/>
        <p:txBody>
          <a:bodyPr/>
          <a:lstStyle/>
          <a:p>
            <a:fld id="{92D2FE33-B0A4-458C-A28D-CF75AE2A8409}" type="slidenum">
              <a:rPr lang="nl-NL" smtClean="0"/>
              <a:t>99</a:t>
            </a:fld>
            <a:endParaRPr lang="nl-NL"/>
          </a:p>
        </p:txBody>
      </p:sp>
    </p:spTree>
    <p:extLst>
      <p:ext uri="{BB962C8B-B14F-4D97-AF65-F5344CB8AC3E}">
        <p14:creationId xmlns:p14="http://schemas.microsoft.com/office/powerpoint/2010/main" val="32377510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traditie van ZVB</a:t>
            </a:r>
          </a:p>
        </p:txBody>
      </p:sp>
      <p:sp>
        <p:nvSpPr>
          <p:cNvPr id="4" name="Tijdelijke aanduiding voor dianummer 3"/>
          <p:cNvSpPr>
            <a:spLocks noGrp="1"/>
          </p:cNvSpPr>
          <p:nvPr>
            <p:ph type="sldNum" sz="quarter" idx="5"/>
          </p:nvPr>
        </p:nvSpPr>
        <p:spPr/>
        <p:txBody>
          <a:bodyPr/>
          <a:lstStyle/>
          <a:p>
            <a:fld id="{92D2FE33-B0A4-458C-A28D-CF75AE2A8409}" type="slidenum">
              <a:rPr lang="nl-NL" smtClean="0"/>
              <a:t>100</a:t>
            </a:fld>
            <a:endParaRPr lang="nl-NL"/>
          </a:p>
        </p:txBody>
      </p:sp>
    </p:spTree>
    <p:extLst>
      <p:ext uri="{BB962C8B-B14F-4D97-AF65-F5344CB8AC3E}">
        <p14:creationId xmlns:p14="http://schemas.microsoft.com/office/powerpoint/2010/main" val="3945131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Jiang</a:t>
            </a:r>
            <a:r>
              <a:rPr lang="nl-NL" dirty="0"/>
              <a:t> </a:t>
            </a:r>
            <a:r>
              <a:rPr lang="nl-NL" dirty="0" err="1"/>
              <a:t>Zemin</a:t>
            </a:r>
            <a:r>
              <a:rPr lang="nl-NL" dirty="0"/>
              <a:t> / Hu </a:t>
            </a:r>
            <a:r>
              <a:rPr lang="nl-NL"/>
              <a:t>Jintau</a:t>
            </a:r>
          </a:p>
        </p:txBody>
      </p:sp>
      <p:sp>
        <p:nvSpPr>
          <p:cNvPr id="4" name="Tijdelijke aanduiding voor dianummer 3"/>
          <p:cNvSpPr>
            <a:spLocks noGrp="1"/>
          </p:cNvSpPr>
          <p:nvPr>
            <p:ph type="sldNum" sz="quarter" idx="5"/>
          </p:nvPr>
        </p:nvSpPr>
        <p:spPr/>
        <p:txBody>
          <a:bodyPr/>
          <a:lstStyle/>
          <a:p>
            <a:fld id="{92D2FE33-B0A4-458C-A28D-CF75AE2A8409}" type="slidenum">
              <a:rPr lang="nl-NL" smtClean="0"/>
              <a:t>102</a:t>
            </a:fld>
            <a:endParaRPr lang="nl-NL"/>
          </a:p>
        </p:txBody>
      </p:sp>
    </p:spTree>
    <p:extLst>
      <p:ext uri="{BB962C8B-B14F-4D97-AF65-F5344CB8AC3E}">
        <p14:creationId xmlns:p14="http://schemas.microsoft.com/office/powerpoint/2010/main" val="1090871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1989 / 1991 Einde Koude Oorlog / Einde SU</a:t>
            </a:r>
          </a:p>
          <a:p>
            <a:endParaRPr lang="nl-NL" dirty="0"/>
          </a:p>
          <a:p>
            <a:r>
              <a:rPr lang="nl-NL" dirty="0"/>
              <a:t>Dominantie Westers / liberaal-democratisch / kapitalistisch systeem</a:t>
            </a:r>
          </a:p>
          <a:p>
            <a:pPr marL="0" indent="0">
              <a:buNone/>
            </a:pPr>
            <a:endParaRPr lang="nl-NL" dirty="0"/>
          </a:p>
          <a:p>
            <a:r>
              <a:rPr lang="nl-NL" dirty="0"/>
              <a:t>Leninist </a:t>
            </a:r>
            <a:r>
              <a:rPr lang="en-GB" dirty="0"/>
              <a:t>Extinction</a:t>
            </a:r>
          </a:p>
          <a:p>
            <a:endParaRPr lang="en-GB" dirty="0"/>
          </a:p>
          <a:p>
            <a:r>
              <a:rPr lang="nl-NL" dirty="0"/>
              <a:t>De Wereld wordt als het Westen</a:t>
            </a:r>
          </a:p>
          <a:p>
            <a:endParaRPr lang="nl-NL" dirty="0"/>
          </a:p>
        </p:txBody>
      </p:sp>
      <p:sp>
        <p:nvSpPr>
          <p:cNvPr id="4" name="Tijdelijke aanduiding voor dianummer 3"/>
          <p:cNvSpPr>
            <a:spLocks noGrp="1"/>
          </p:cNvSpPr>
          <p:nvPr>
            <p:ph type="sldNum" sz="quarter" idx="5"/>
          </p:nvPr>
        </p:nvSpPr>
        <p:spPr/>
        <p:txBody>
          <a:bodyPr/>
          <a:lstStyle/>
          <a:p>
            <a:fld id="{0D730321-3C7F-40C2-A855-6E7B9A30DE0F}" type="slidenum">
              <a:rPr lang="nl-NL" smtClean="0"/>
              <a:t>11</a:t>
            </a:fld>
            <a:endParaRPr lang="nl-NL"/>
          </a:p>
        </p:txBody>
      </p:sp>
    </p:spTree>
    <p:extLst>
      <p:ext uri="{BB962C8B-B14F-4D97-AF65-F5344CB8AC3E}">
        <p14:creationId xmlns:p14="http://schemas.microsoft.com/office/powerpoint/2010/main" val="1242762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Frank Pieke</a:t>
            </a:r>
          </a:p>
        </p:txBody>
      </p:sp>
      <p:sp>
        <p:nvSpPr>
          <p:cNvPr id="4" name="Tijdelijke aanduiding voor dianummer 3"/>
          <p:cNvSpPr>
            <a:spLocks noGrp="1"/>
          </p:cNvSpPr>
          <p:nvPr>
            <p:ph type="sldNum" sz="quarter" idx="5"/>
          </p:nvPr>
        </p:nvSpPr>
        <p:spPr/>
        <p:txBody>
          <a:bodyPr/>
          <a:lstStyle/>
          <a:p>
            <a:fld id="{0D730321-3C7F-40C2-A855-6E7B9A30DE0F}" type="slidenum">
              <a:rPr lang="nl-NL" smtClean="0"/>
              <a:t>14</a:t>
            </a:fld>
            <a:endParaRPr lang="nl-NL"/>
          </a:p>
        </p:txBody>
      </p:sp>
    </p:spTree>
    <p:extLst>
      <p:ext uri="{BB962C8B-B14F-4D97-AF65-F5344CB8AC3E}">
        <p14:creationId xmlns:p14="http://schemas.microsoft.com/office/powerpoint/2010/main" val="678153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https://unitedworldint.com/3100-was-samuel-huntington-right-about-his-clash-of-civilizations</a:t>
            </a:r>
          </a:p>
        </p:txBody>
      </p:sp>
      <p:sp>
        <p:nvSpPr>
          <p:cNvPr id="4" name="Tijdelijke aanduiding voor dianummer 3"/>
          <p:cNvSpPr>
            <a:spLocks noGrp="1"/>
          </p:cNvSpPr>
          <p:nvPr>
            <p:ph type="sldNum" sz="quarter" idx="5"/>
          </p:nvPr>
        </p:nvSpPr>
        <p:spPr/>
        <p:txBody>
          <a:bodyPr/>
          <a:lstStyle/>
          <a:p>
            <a:fld id="{0D730321-3C7F-40C2-A855-6E7B9A30DE0F}" type="slidenum">
              <a:rPr lang="nl-NL" smtClean="0"/>
              <a:t>15</a:t>
            </a:fld>
            <a:endParaRPr lang="nl-NL"/>
          </a:p>
        </p:txBody>
      </p:sp>
    </p:spTree>
    <p:extLst>
      <p:ext uri="{BB962C8B-B14F-4D97-AF65-F5344CB8AC3E}">
        <p14:creationId xmlns:p14="http://schemas.microsoft.com/office/powerpoint/2010/main" val="1846135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der Putten, p. 13</a:t>
            </a:r>
          </a:p>
        </p:txBody>
      </p:sp>
      <p:sp>
        <p:nvSpPr>
          <p:cNvPr id="4" name="Tijdelijke aanduiding voor dianummer 3"/>
          <p:cNvSpPr>
            <a:spLocks noGrp="1"/>
          </p:cNvSpPr>
          <p:nvPr>
            <p:ph type="sldNum" sz="quarter" idx="5"/>
          </p:nvPr>
        </p:nvSpPr>
        <p:spPr/>
        <p:txBody>
          <a:bodyPr/>
          <a:lstStyle/>
          <a:p>
            <a:fld id="{C9E480C0-6DD0-4F33-817A-9F7784A134FC}" type="slidenum">
              <a:rPr lang="nl-NL" smtClean="0"/>
              <a:t>18</a:t>
            </a:fld>
            <a:endParaRPr lang="nl-NL"/>
          </a:p>
        </p:txBody>
      </p:sp>
    </p:spTree>
    <p:extLst>
      <p:ext uri="{BB962C8B-B14F-4D97-AF65-F5344CB8AC3E}">
        <p14:creationId xmlns:p14="http://schemas.microsoft.com/office/powerpoint/2010/main" val="1664047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06289D-81D1-4370-BBB6-F2BAA5FBD87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3BD0A2F-28AD-4DDB-98ED-31FCA013D6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F230B43-574C-4FBE-BA0E-27B0DA22E5FA}"/>
              </a:ext>
            </a:extLst>
          </p:cNvPr>
          <p:cNvSpPr>
            <a:spLocks noGrp="1"/>
          </p:cNvSpPr>
          <p:nvPr>
            <p:ph type="dt" sz="half" idx="10"/>
          </p:nvPr>
        </p:nvSpPr>
        <p:spPr/>
        <p:txBody>
          <a:bodyPr/>
          <a:lstStyle/>
          <a:p>
            <a:fld id="{CD5EDB22-1F44-44E5-BE51-9CD03A95A42A}" type="datetimeFigureOut">
              <a:rPr lang="nl-NL" smtClean="0"/>
              <a:t>6-4-2023</a:t>
            </a:fld>
            <a:endParaRPr lang="nl-NL"/>
          </a:p>
        </p:txBody>
      </p:sp>
      <p:sp>
        <p:nvSpPr>
          <p:cNvPr id="5" name="Tijdelijke aanduiding voor voettekst 4">
            <a:extLst>
              <a:ext uri="{FF2B5EF4-FFF2-40B4-BE49-F238E27FC236}">
                <a16:creationId xmlns:a16="http://schemas.microsoft.com/office/drawing/2014/main" id="{612A4A51-C2AE-49C7-A899-9FE57D4B38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E1994B-609E-48E3-A903-B88059C41EC6}"/>
              </a:ext>
            </a:extLst>
          </p:cNvPr>
          <p:cNvSpPr>
            <a:spLocks noGrp="1"/>
          </p:cNvSpPr>
          <p:nvPr>
            <p:ph type="sldNum" sz="quarter" idx="12"/>
          </p:nvPr>
        </p:nvSpPr>
        <p:spPr/>
        <p:txBody>
          <a:bodyPr/>
          <a:lstStyle/>
          <a:p>
            <a:fld id="{DC2CFA0B-03E0-407D-AB54-5CC271F98BA1}" type="slidenum">
              <a:rPr lang="nl-NL" smtClean="0"/>
              <a:t>‹nr.›</a:t>
            </a:fld>
            <a:endParaRPr lang="nl-NL"/>
          </a:p>
        </p:txBody>
      </p:sp>
    </p:spTree>
    <p:extLst>
      <p:ext uri="{BB962C8B-B14F-4D97-AF65-F5344CB8AC3E}">
        <p14:creationId xmlns:p14="http://schemas.microsoft.com/office/powerpoint/2010/main" val="1891958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7B4953-7687-4EBE-8029-B915E082B9B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C5D884D-52EF-4814-85FC-2FADC0FB5EC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2C3BFC0-6243-433B-973F-EB26DDD1B6BB}"/>
              </a:ext>
            </a:extLst>
          </p:cNvPr>
          <p:cNvSpPr>
            <a:spLocks noGrp="1"/>
          </p:cNvSpPr>
          <p:nvPr>
            <p:ph type="dt" sz="half" idx="10"/>
          </p:nvPr>
        </p:nvSpPr>
        <p:spPr/>
        <p:txBody>
          <a:bodyPr/>
          <a:lstStyle/>
          <a:p>
            <a:fld id="{CD5EDB22-1F44-44E5-BE51-9CD03A95A42A}" type="datetimeFigureOut">
              <a:rPr lang="nl-NL" smtClean="0"/>
              <a:t>6-4-2023</a:t>
            </a:fld>
            <a:endParaRPr lang="nl-NL"/>
          </a:p>
        </p:txBody>
      </p:sp>
      <p:sp>
        <p:nvSpPr>
          <p:cNvPr id="5" name="Tijdelijke aanduiding voor voettekst 4">
            <a:extLst>
              <a:ext uri="{FF2B5EF4-FFF2-40B4-BE49-F238E27FC236}">
                <a16:creationId xmlns:a16="http://schemas.microsoft.com/office/drawing/2014/main" id="{B6951014-C492-45E8-BB74-706050F2D98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97A4C41-BB53-43E8-B1DA-F8BEC95FF95B}"/>
              </a:ext>
            </a:extLst>
          </p:cNvPr>
          <p:cNvSpPr>
            <a:spLocks noGrp="1"/>
          </p:cNvSpPr>
          <p:nvPr>
            <p:ph type="sldNum" sz="quarter" idx="12"/>
          </p:nvPr>
        </p:nvSpPr>
        <p:spPr/>
        <p:txBody>
          <a:bodyPr/>
          <a:lstStyle/>
          <a:p>
            <a:fld id="{DC2CFA0B-03E0-407D-AB54-5CC271F98BA1}" type="slidenum">
              <a:rPr lang="nl-NL" smtClean="0"/>
              <a:t>‹nr.›</a:t>
            </a:fld>
            <a:endParaRPr lang="nl-NL"/>
          </a:p>
        </p:txBody>
      </p:sp>
    </p:spTree>
    <p:extLst>
      <p:ext uri="{BB962C8B-B14F-4D97-AF65-F5344CB8AC3E}">
        <p14:creationId xmlns:p14="http://schemas.microsoft.com/office/powerpoint/2010/main" val="1868448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685233B-58B1-48F8-8B89-30F4E1417E6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3B60D0-0C6C-410E-8B36-E79DB585402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C2576F-079F-41D3-AE6C-E32A017798AA}"/>
              </a:ext>
            </a:extLst>
          </p:cNvPr>
          <p:cNvSpPr>
            <a:spLocks noGrp="1"/>
          </p:cNvSpPr>
          <p:nvPr>
            <p:ph type="dt" sz="half" idx="10"/>
          </p:nvPr>
        </p:nvSpPr>
        <p:spPr/>
        <p:txBody>
          <a:bodyPr/>
          <a:lstStyle/>
          <a:p>
            <a:fld id="{CD5EDB22-1F44-44E5-BE51-9CD03A95A42A}" type="datetimeFigureOut">
              <a:rPr lang="nl-NL" smtClean="0"/>
              <a:t>6-4-2023</a:t>
            </a:fld>
            <a:endParaRPr lang="nl-NL"/>
          </a:p>
        </p:txBody>
      </p:sp>
      <p:sp>
        <p:nvSpPr>
          <p:cNvPr id="5" name="Tijdelijke aanduiding voor voettekst 4">
            <a:extLst>
              <a:ext uri="{FF2B5EF4-FFF2-40B4-BE49-F238E27FC236}">
                <a16:creationId xmlns:a16="http://schemas.microsoft.com/office/drawing/2014/main" id="{CC0BF9A8-4705-40DF-9DD5-E95C3EA7E10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9A4FC51-885A-49E0-B789-F40959B5D52B}"/>
              </a:ext>
            </a:extLst>
          </p:cNvPr>
          <p:cNvSpPr>
            <a:spLocks noGrp="1"/>
          </p:cNvSpPr>
          <p:nvPr>
            <p:ph type="sldNum" sz="quarter" idx="12"/>
          </p:nvPr>
        </p:nvSpPr>
        <p:spPr/>
        <p:txBody>
          <a:bodyPr/>
          <a:lstStyle/>
          <a:p>
            <a:fld id="{DC2CFA0B-03E0-407D-AB54-5CC271F98BA1}" type="slidenum">
              <a:rPr lang="nl-NL" smtClean="0"/>
              <a:t>‹nr.›</a:t>
            </a:fld>
            <a:endParaRPr lang="nl-NL"/>
          </a:p>
        </p:txBody>
      </p:sp>
    </p:spTree>
    <p:extLst>
      <p:ext uri="{BB962C8B-B14F-4D97-AF65-F5344CB8AC3E}">
        <p14:creationId xmlns:p14="http://schemas.microsoft.com/office/powerpoint/2010/main" val="1869313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944F8-9DD8-4297-8D45-EB06217F450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9BDC970-B095-4B0A-B2A6-9A04B1C09E7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17AF368-92BD-4344-BB34-BD5161E5763B}"/>
              </a:ext>
            </a:extLst>
          </p:cNvPr>
          <p:cNvSpPr>
            <a:spLocks noGrp="1"/>
          </p:cNvSpPr>
          <p:nvPr>
            <p:ph type="dt" sz="half" idx="10"/>
          </p:nvPr>
        </p:nvSpPr>
        <p:spPr/>
        <p:txBody>
          <a:bodyPr/>
          <a:lstStyle/>
          <a:p>
            <a:fld id="{CD5EDB22-1F44-44E5-BE51-9CD03A95A42A}" type="datetimeFigureOut">
              <a:rPr lang="nl-NL" smtClean="0"/>
              <a:t>6-4-2023</a:t>
            </a:fld>
            <a:endParaRPr lang="nl-NL"/>
          </a:p>
        </p:txBody>
      </p:sp>
      <p:sp>
        <p:nvSpPr>
          <p:cNvPr id="5" name="Tijdelijke aanduiding voor voettekst 4">
            <a:extLst>
              <a:ext uri="{FF2B5EF4-FFF2-40B4-BE49-F238E27FC236}">
                <a16:creationId xmlns:a16="http://schemas.microsoft.com/office/drawing/2014/main" id="{C9F54D4B-8BD7-4C72-BC5C-FFC86B4566D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E7F3CE7-3329-404C-9C2D-51A453D9E4EF}"/>
              </a:ext>
            </a:extLst>
          </p:cNvPr>
          <p:cNvSpPr>
            <a:spLocks noGrp="1"/>
          </p:cNvSpPr>
          <p:nvPr>
            <p:ph type="sldNum" sz="quarter" idx="12"/>
          </p:nvPr>
        </p:nvSpPr>
        <p:spPr/>
        <p:txBody>
          <a:bodyPr/>
          <a:lstStyle/>
          <a:p>
            <a:fld id="{DC2CFA0B-03E0-407D-AB54-5CC271F98BA1}" type="slidenum">
              <a:rPr lang="nl-NL" smtClean="0"/>
              <a:t>‹nr.›</a:t>
            </a:fld>
            <a:endParaRPr lang="nl-NL"/>
          </a:p>
        </p:txBody>
      </p:sp>
    </p:spTree>
    <p:extLst>
      <p:ext uri="{BB962C8B-B14F-4D97-AF65-F5344CB8AC3E}">
        <p14:creationId xmlns:p14="http://schemas.microsoft.com/office/powerpoint/2010/main" val="265702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776107-CBF4-472C-A202-7F894A04F5D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7031FB3-04C2-4FD0-B3BA-EEFCD984BD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2D5F28D-1519-48D7-95C8-7C422A3F7F26}"/>
              </a:ext>
            </a:extLst>
          </p:cNvPr>
          <p:cNvSpPr>
            <a:spLocks noGrp="1"/>
          </p:cNvSpPr>
          <p:nvPr>
            <p:ph type="dt" sz="half" idx="10"/>
          </p:nvPr>
        </p:nvSpPr>
        <p:spPr/>
        <p:txBody>
          <a:bodyPr/>
          <a:lstStyle/>
          <a:p>
            <a:fld id="{CD5EDB22-1F44-44E5-BE51-9CD03A95A42A}" type="datetimeFigureOut">
              <a:rPr lang="nl-NL" smtClean="0"/>
              <a:t>6-4-2023</a:t>
            </a:fld>
            <a:endParaRPr lang="nl-NL"/>
          </a:p>
        </p:txBody>
      </p:sp>
      <p:sp>
        <p:nvSpPr>
          <p:cNvPr id="5" name="Tijdelijke aanduiding voor voettekst 4">
            <a:extLst>
              <a:ext uri="{FF2B5EF4-FFF2-40B4-BE49-F238E27FC236}">
                <a16:creationId xmlns:a16="http://schemas.microsoft.com/office/drawing/2014/main" id="{027621AB-8489-4DF7-95B9-DF02DA5E413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BEB18AD-7ABB-4BBF-B237-C21797D7948A}"/>
              </a:ext>
            </a:extLst>
          </p:cNvPr>
          <p:cNvSpPr>
            <a:spLocks noGrp="1"/>
          </p:cNvSpPr>
          <p:nvPr>
            <p:ph type="sldNum" sz="quarter" idx="12"/>
          </p:nvPr>
        </p:nvSpPr>
        <p:spPr/>
        <p:txBody>
          <a:bodyPr/>
          <a:lstStyle/>
          <a:p>
            <a:fld id="{DC2CFA0B-03E0-407D-AB54-5CC271F98BA1}" type="slidenum">
              <a:rPr lang="nl-NL" smtClean="0"/>
              <a:t>‹nr.›</a:t>
            </a:fld>
            <a:endParaRPr lang="nl-NL"/>
          </a:p>
        </p:txBody>
      </p:sp>
    </p:spTree>
    <p:extLst>
      <p:ext uri="{BB962C8B-B14F-4D97-AF65-F5344CB8AC3E}">
        <p14:creationId xmlns:p14="http://schemas.microsoft.com/office/powerpoint/2010/main" val="2248078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1B48CA-42BD-4224-83F9-A99EE65040D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0569F35-1215-41B9-A3E4-CE66316D857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031C114-AE3A-42EB-A309-64A72D5E1EE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6E8A88B-764A-4392-97F9-1FF40101EF7E}"/>
              </a:ext>
            </a:extLst>
          </p:cNvPr>
          <p:cNvSpPr>
            <a:spLocks noGrp="1"/>
          </p:cNvSpPr>
          <p:nvPr>
            <p:ph type="dt" sz="half" idx="10"/>
          </p:nvPr>
        </p:nvSpPr>
        <p:spPr/>
        <p:txBody>
          <a:bodyPr/>
          <a:lstStyle/>
          <a:p>
            <a:fld id="{CD5EDB22-1F44-44E5-BE51-9CD03A95A42A}" type="datetimeFigureOut">
              <a:rPr lang="nl-NL" smtClean="0"/>
              <a:t>6-4-2023</a:t>
            </a:fld>
            <a:endParaRPr lang="nl-NL"/>
          </a:p>
        </p:txBody>
      </p:sp>
      <p:sp>
        <p:nvSpPr>
          <p:cNvPr id="6" name="Tijdelijke aanduiding voor voettekst 5">
            <a:extLst>
              <a:ext uri="{FF2B5EF4-FFF2-40B4-BE49-F238E27FC236}">
                <a16:creationId xmlns:a16="http://schemas.microsoft.com/office/drawing/2014/main" id="{D0C9894B-6FB3-4B5E-9796-61DCF0B65FC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C2D7A54-05C5-43F3-9376-07AE67803C7E}"/>
              </a:ext>
            </a:extLst>
          </p:cNvPr>
          <p:cNvSpPr>
            <a:spLocks noGrp="1"/>
          </p:cNvSpPr>
          <p:nvPr>
            <p:ph type="sldNum" sz="quarter" idx="12"/>
          </p:nvPr>
        </p:nvSpPr>
        <p:spPr/>
        <p:txBody>
          <a:bodyPr/>
          <a:lstStyle/>
          <a:p>
            <a:fld id="{DC2CFA0B-03E0-407D-AB54-5CC271F98BA1}" type="slidenum">
              <a:rPr lang="nl-NL" smtClean="0"/>
              <a:t>‹nr.›</a:t>
            </a:fld>
            <a:endParaRPr lang="nl-NL"/>
          </a:p>
        </p:txBody>
      </p:sp>
    </p:spTree>
    <p:extLst>
      <p:ext uri="{BB962C8B-B14F-4D97-AF65-F5344CB8AC3E}">
        <p14:creationId xmlns:p14="http://schemas.microsoft.com/office/powerpoint/2010/main" val="403336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6162F-54F0-4378-BEB5-2A74241E1B5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B7AB566-BA85-45F7-A7BF-5DEB1C3430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FC9F5CF-CECA-4DB4-98C4-4CAE53B467B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BB6129B-686D-4266-8EF8-B55805F552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6489049-0F83-4615-ADDD-94ECCAEB3F9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F67CE86-4F27-46A5-B263-92C61A73030D}"/>
              </a:ext>
            </a:extLst>
          </p:cNvPr>
          <p:cNvSpPr>
            <a:spLocks noGrp="1"/>
          </p:cNvSpPr>
          <p:nvPr>
            <p:ph type="dt" sz="half" idx="10"/>
          </p:nvPr>
        </p:nvSpPr>
        <p:spPr/>
        <p:txBody>
          <a:bodyPr/>
          <a:lstStyle/>
          <a:p>
            <a:fld id="{CD5EDB22-1F44-44E5-BE51-9CD03A95A42A}" type="datetimeFigureOut">
              <a:rPr lang="nl-NL" smtClean="0"/>
              <a:t>6-4-2023</a:t>
            </a:fld>
            <a:endParaRPr lang="nl-NL"/>
          </a:p>
        </p:txBody>
      </p:sp>
      <p:sp>
        <p:nvSpPr>
          <p:cNvPr id="8" name="Tijdelijke aanduiding voor voettekst 7">
            <a:extLst>
              <a:ext uri="{FF2B5EF4-FFF2-40B4-BE49-F238E27FC236}">
                <a16:creationId xmlns:a16="http://schemas.microsoft.com/office/drawing/2014/main" id="{7ADD236E-D5D0-4564-9490-E5A8760F408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812FCB4-EBE9-4FF4-BB3B-2C37C81C4BDA}"/>
              </a:ext>
            </a:extLst>
          </p:cNvPr>
          <p:cNvSpPr>
            <a:spLocks noGrp="1"/>
          </p:cNvSpPr>
          <p:nvPr>
            <p:ph type="sldNum" sz="quarter" idx="12"/>
          </p:nvPr>
        </p:nvSpPr>
        <p:spPr/>
        <p:txBody>
          <a:bodyPr/>
          <a:lstStyle/>
          <a:p>
            <a:fld id="{DC2CFA0B-03E0-407D-AB54-5CC271F98BA1}" type="slidenum">
              <a:rPr lang="nl-NL" smtClean="0"/>
              <a:t>‹nr.›</a:t>
            </a:fld>
            <a:endParaRPr lang="nl-NL"/>
          </a:p>
        </p:txBody>
      </p:sp>
    </p:spTree>
    <p:extLst>
      <p:ext uri="{BB962C8B-B14F-4D97-AF65-F5344CB8AC3E}">
        <p14:creationId xmlns:p14="http://schemas.microsoft.com/office/powerpoint/2010/main" val="1264528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A3FD8-1B81-4154-A2FD-2FF97ADA865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A4CB363-EBCA-4FC2-A333-FBFF5165BC99}"/>
              </a:ext>
            </a:extLst>
          </p:cNvPr>
          <p:cNvSpPr>
            <a:spLocks noGrp="1"/>
          </p:cNvSpPr>
          <p:nvPr>
            <p:ph type="dt" sz="half" idx="10"/>
          </p:nvPr>
        </p:nvSpPr>
        <p:spPr/>
        <p:txBody>
          <a:bodyPr/>
          <a:lstStyle/>
          <a:p>
            <a:fld id="{CD5EDB22-1F44-44E5-BE51-9CD03A95A42A}" type="datetimeFigureOut">
              <a:rPr lang="nl-NL" smtClean="0"/>
              <a:t>6-4-2023</a:t>
            </a:fld>
            <a:endParaRPr lang="nl-NL"/>
          </a:p>
        </p:txBody>
      </p:sp>
      <p:sp>
        <p:nvSpPr>
          <p:cNvPr id="4" name="Tijdelijke aanduiding voor voettekst 3">
            <a:extLst>
              <a:ext uri="{FF2B5EF4-FFF2-40B4-BE49-F238E27FC236}">
                <a16:creationId xmlns:a16="http://schemas.microsoft.com/office/drawing/2014/main" id="{F357ED92-5337-4A99-A51E-B1BD8E62931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2FDEAF0-E553-4CF1-B523-6FBF613990DE}"/>
              </a:ext>
            </a:extLst>
          </p:cNvPr>
          <p:cNvSpPr>
            <a:spLocks noGrp="1"/>
          </p:cNvSpPr>
          <p:nvPr>
            <p:ph type="sldNum" sz="quarter" idx="12"/>
          </p:nvPr>
        </p:nvSpPr>
        <p:spPr/>
        <p:txBody>
          <a:bodyPr/>
          <a:lstStyle/>
          <a:p>
            <a:fld id="{DC2CFA0B-03E0-407D-AB54-5CC271F98BA1}" type="slidenum">
              <a:rPr lang="nl-NL" smtClean="0"/>
              <a:t>‹nr.›</a:t>
            </a:fld>
            <a:endParaRPr lang="nl-NL"/>
          </a:p>
        </p:txBody>
      </p:sp>
    </p:spTree>
    <p:extLst>
      <p:ext uri="{BB962C8B-B14F-4D97-AF65-F5344CB8AC3E}">
        <p14:creationId xmlns:p14="http://schemas.microsoft.com/office/powerpoint/2010/main" val="2535972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DAA7E4C-5EED-45CA-93A3-3DBB155340D1}"/>
              </a:ext>
            </a:extLst>
          </p:cNvPr>
          <p:cNvSpPr>
            <a:spLocks noGrp="1"/>
          </p:cNvSpPr>
          <p:nvPr>
            <p:ph type="dt" sz="half" idx="10"/>
          </p:nvPr>
        </p:nvSpPr>
        <p:spPr/>
        <p:txBody>
          <a:bodyPr/>
          <a:lstStyle/>
          <a:p>
            <a:fld id="{CD5EDB22-1F44-44E5-BE51-9CD03A95A42A}" type="datetimeFigureOut">
              <a:rPr lang="nl-NL" smtClean="0"/>
              <a:t>6-4-2023</a:t>
            </a:fld>
            <a:endParaRPr lang="nl-NL"/>
          </a:p>
        </p:txBody>
      </p:sp>
      <p:sp>
        <p:nvSpPr>
          <p:cNvPr id="3" name="Tijdelijke aanduiding voor voettekst 2">
            <a:extLst>
              <a:ext uri="{FF2B5EF4-FFF2-40B4-BE49-F238E27FC236}">
                <a16:creationId xmlns:a16="http://schemas.microsoft.com/office/drawing/2014/main" id="{D9D7AD2E-0855-483E-85BD-21DFBBA6DAF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A0623CB-1445-4446-8A1F-6F80CB51197D}"/>
              </a:ext>
            </a:extLst>
          </p:cNvPr>
          <p:cNvSpPr>
            <a:spLocks noGrp="1"/>
          </p:cNvSpPr>
          <p:nvPr>
            <p:ph type="sldNum" sz="quarter" idx="12"/>
          </p:nvPr>
        </p:nvSpPr>
        <p:spPr/>
        <p:txBody>
          <a:bodyPr/>
          <a:lstStyle/>
          <a:p>
            <a:fld id="{DC2CFA0B-03E0-407D-AB54-5CC271F98BA1}" type="slidenum">
              <a:rPr lang="nl-NL" smtClean="0"/>
              <a:t>‹nr.›</a:t>
            </a:fld>
            <a:endParaRPr lang="nl-NL"/>
          </a:p>
        </p:txBody>
      </p:sp>
    </p:spTree>
    <p:extLst>
      <p:ext uri="{BB962C8B-B14F-4D97-AF65-F5344CB8AC3E}">
        <p14:creationId xmlns:p14="http://schemas.microsoft.com/office/powerpoint/2010/main" val="3446737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218524-65C5-410F-9187-818FAAFD80D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72EDAEB-1532-4015-9D42-83C19F6D17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83B8F30-9246-4DCE-BB1B-1747B50FE9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A7B2D25-D158-4D2F-8A2F-C22C6A119380}"/>
              </a:ext>
            </a:extLst>
          </p:cNvPr>
          <p:cNvSpPr>
            <a:spLocks noGrp="1"/>
          </p:cNvSpPr>
          <p:nvPr>
            <p:ph type="dt" sz="half" idx="10"/>
          </p:nvPr>
        </p:nvSpPr>
        <p:spPr/>
        <p:txBody>
          <a:bodyPr/>
          <a:lstStyle/>
          <a:p>
            <a:fld id="{CD5EDB22-1F44-44E5-BE51-9CD03A95A42A}" type="datetimeFigureOut">
              <a:rPr lang="nl-NL" smtClean="0"/>
              <a:t>6-4-2023</a:t>
            </a:fld>
            <a:endParaRPr lang="nl-NL"/>
          </a:p>
        </p:txBody>
      </p:sp>
      <p:sp>
        <p:nvSpPr>
          <p:cNvPr id="6" name="Tijdelijke aanduiding voor voettekst 5">
            <a:extLst>
              <a:ext uri="{FF2B5EF4-FFF2-40B4-BE49-F238E27FC236}">
                <a16:creationId xmlns:a16="http://schemas.microsoft.com/office/drawing/2014/main" id="{0A40F85E-5093-43AB-ADD2-EC7A1A9A353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2B9FCB5-7880-4EAE-B7E6-2DF29D4385DB}"/>
              </a:ext>
            </a:extLst>
          </p:cNvPr>
          <p:cNvSpPr>
            <a:spLocks noGrp="1"/>
          </p:cNvSpPr>
          <p:nvPr>
            <p:ph type="sldNum" sz="quarter" idx="12"/>
          </p:nvPr>
        </p:nvSpPr>
        <p:spPr/>
        <p:txBody>
          <a:bodyPr/>
          <a:lstStyle/>
          <a:p>
            <a:fld id="{DC2CFA0B-03E0-407D-AB54-5CC271F98BA1}" type="slidenum">
              <a:rPr lang="nl-NL" smtClean="0"/>
              <a:t>‹nr.›</a:t>
            </a:fld>
            <a:endParaRPr lang="nl-NL"/>
          </a:p>
        </p:txBody>
      </p:sp>
    </p:spTree>
    <p:extLst>
      <p:ext uri="{BB962C8B-B14F-4D97-AF65-F5344CB8AC3E}">
        <p14:creationId xmlns:p14="http://schemas.microsoft.com/office/powerpoint/2010/main" val="1106166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1186D1-08E1-4920-BAFB-6D605AA0198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B2F39C3-55B8-4496-B96D-7D61F5D55B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9D75CF0-7A13-4312-A7FD-DF5AE37640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FA856FB-E807-440D-9EE5-4CEFD2D0D3BA}"/>
              </a:ext>
            </a:extLst>
          </p:cNvPr>
          <p:cNvSpPr>
            <a:spLocks noGrp="1"/>
          </p:cNvSpPr>
          <p:nvPr>
            <p:ph type="dt" sz="half" idx="10"/>
          </p:nvPr>
        </p:nvSpPr>
        <p:spPr/>
        <p:txBody>
          <a:bodyPr/>
          <a:lstStyle/>
          <a:p>
            <a:fld id="{CD5EDB22-1F44-44E5-BE51-9CD03A95A42A}" type="datetimeFigureOut">
              <a:rPr lang="nl-NL" smtClean="0"/>
              <a:t>6-4-2023</a:t>
            </a:fld>
            <a:endParaRPr lang="nl-NL"/>
          </a:p>
        </p:txBody>
      </p:sp>
      <p:sp>
        <p:nvSpPr>
          <p:cNvPr id="6" name="Tijdelijke aanduiding voor voettekst 5">
            <a:extLst>
              <a:ext uri="{FF2B5EF4-FFF2-40B4-BE49-F238E27FC236}">
                <a16:creationId xmlns:a16="http://schemas.microsoft.com/office/drawing/2014/main" id="{EBE51172-C32E-4E90-ACD8-E64FD7F5D7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C08CACD-2971-497A-8ECA-2B6BBFBF2345}"/>
              </a:ext>
            </a:extLst>
          </p:cNvPr>
          <p:cNvSpPr>
            <a:spLocks noGrp="1"/>
          </p:cNvSpPr>
          <p:nvPr>
            <p:ph type="sldNum" sz="quarter" idx="12"/>
          </p:nvPr>
        </p:nvSpPr>
        <p:spPr/>
        <p:txBody>
          <a:bodyPr/>
          <a:lstStyle/>
          <a:p>
            <a:fld id="{DC2CFA0B-03E0-407D-AB54-5CC271F98BA1}" type="slidenum">
              <a:rPr lang="nl-NL" smtClean="0"/>
              <a:t>‹nr.›</a:t>
            </a:fld>
            <a:endParaRPr lang="nl-NL"/>
          </a:p>
        </p:txBody>
      </p:sp>
    </p:spTree>
    <p:extLst>
      <p:ext uri="{BB962C8B-B14F-4D97-AF65-F5344CB8AC3E}">
        <p14:creationId xmlns:p14="http://schemas.microsoft.com/office/powerpoint/2010/main" val="875324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DFE9F36-9271-47E4-8767-33DD554B4D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2CB41C-3320-4B72-8A6D-756DA08B67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EFA8B6A-3A37-41E6-9B92-A2D26813B8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5EDB22-1F44-44E5-BE51-9CD03A95A42A}" type="datetimeFigureOut">
              <a:rPr lang="nl-NL" smtClean="0"/>
              <a:t>6-4-2023</a:t>
            </a:fld>
            <a:endParaRPr lang="nl-NL"/>
          </a:p>
        </p:txBody>
      </p:sp>
      <p:sp>
        <p:nvSpPr>
          <p:cNvPr id="5" name="Tijdelijke aanduiding voor voettekst 4">
            <a:extLst>
              <a:ext uri="{FF2B5EF4-FFF2-40B4-BE49-F238E27FC236}">
                <a16:creationId xmlns:a16="http://schemas.microsoft.com/office/drawing/2014/main" id="{4461339E-2D6D-468B-B6E7-F74BCDCAA6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66FBC9F-1D6C-43C2-950C-30F61F421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CFA0B-03E0-407D-AB54-5CC271F98BA1}" type="slidenum">
              <a:rPr lang="nl-NL" smtClean="0"/>
              <a:t>‹nr.›</a:t>
            </a:fld>
            <a:endParaRPr lang="nl-NL"/>
          </a:p>
        </p:txBody>
      </p:sp>
    </p:spTree>
    <p:extLst>
      <p:ext uri="{BB962C8B-B14F-4D97-AF65-F5344CB8AC3E}">
        <p14:creationId xmlns:p14="http://schemas.microsoft.com/office/powerpoint/2010/main" val="4142790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blog.chinesehour.com/wp-content/uploads/2008/03/cross_river.jpg"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oogle.nl/url?sa=i&amp;rct=j&amp;q=&amp;esrc=s&amp;frm=1&amp;source=images&amp;cd=&amp;cad=rja&amp;docid=qubChPVM4F18cM&amp;tbnid=8VdPxFm29uQQwM:&amp;ved=0CAUQjRw&amp;url=http://www.washington.edu/uwpress/search/books/CHICRC.html&amp;ei=tfNKUvWkJ6vy0gXOk4HIBQ&amp;bvm=bv.53371865,d.d2k&amp;psig=AFQjCNFGlHa2l7bf1eKZnDqPYnEpfHiCXA&amp;ust=1380730145575549" TargetMode="Externa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nl/url?sa=i&amp;source=images&amp;cd=&amp;cad=rja&amp;docid=a7-linqsI2-W9M&amp;tbnid=o2bxMcDrSb3aAM:&amp;ved=0CAgQjRwwAA&amp;url=http://www.goodreads.com/book/show/1032240.New_World_Disorder&amp;ei=BfRKUp-IA4ua1AXW4IDYBA&amp;psig=AFQjCNGHMwC8_ESlkuToi-ho8JMBrVGVCA&amp;ust=1380730245165981"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nl/url?sa=i&amp;rct=j&amp;q=MARTIN%20JACQUES%20+%20WHEN%20CHINA%20RULES%20THE%20WORLD&amp;source=images&amp;cd=&amp;cad=rja&amp;docid=bYfrvGgZd6OYgM&amp;tbnid=FUrGVeIm72ffXM:&amp;ved=0CAUQjRw&amp;url=http://sydney.edu.au/news/ChinaStudiesCentre/2285.html?eventarchive=2012&amp;ei=XcodUq598prUBaGlgPAC&amp;bvm=bv.51156542,d.d2k&amp;psig=AFQjCNFzKadG8__iu_H_3vyUQZVwIuZamQ&amp;ust=1377770408287639"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docid=OonqGAECgVtRyM&amp;tbnid=5ELGU7YhASyUHM:&amp;ved=0CAUQjRw&amp;url=http://socialismoryourmoneyback.blogspot.com/2011/04/socialism-with-chinese-characteristics.html&amp;ei=lutKUtbVJcO30QX97IDoCg&amp;psig=AFQjCNEXnSxhCLAFgp9MsIJP3580j3ts4g&amp;ust=1380728073127073"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9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hyperlink" Target="http://www.google.nl/url?sa=i&amp;rct=j&amp;q=&amp;esrc=s&amp;frm=1&amp;source=images&amp;cd=&amp;cad=rja&amp;docid=q6l4hjRXaXePDM&amp;tbnid=H17UmnqWVAjkWM:&amp;ved=0CAUQjRw&amp;url=http://www.lushquotes.com/author/deng-xiaoping/&amp;ei=BvhKUvTiH_C20QWap4G4Bw&amp;psig=AFQjCNETJ_V95JXSD3bsWDy6-O5u26qGiA&amp;ust=1380731258393832" TargetMode="External"/><Relationship Id="rId4" Type="http://schemas.openxmlformats.org/officeDocument/2006/relationships/image" Target="../media/image7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ina at the 1988 Summer Olympics - Wikipedia">
            <a:extLst>
              <a:ext uri="{FF2B5EF4-FFF2-40B4-BE49-F238E27FC236}">
                <a16:creationId xmlns:a16="http://schemas.microsoft.com/office/drawing/2014/main" id="{B25AAF96-F0F7-E0BF-B674-AE58A77978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4E2A2BD-780D-4AE3-A9D4-15C160477BC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CHINA</a:t>
            </a:r>
          </a:p>
        </p:txBody>
      </p:sp>
      <p:sp>
        <p:nvSpPr>
          <p:cNvPr id="3" name="Ondertitel 2">
            <a:extLst>
              <a:ext uri="{FF2B5EF4-FFF2-40B4-BE49-F238E27FC236}">
                <a16:creationId xmlns:a16="http://schemas.microsoft.com/office/drawing/2014/main" id="{96AB418D-3908-48DB-AA05-B02F5D45FA3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a:solidFill>
                  <a:srgbClr val="FFFFFF"/>
                </a:solidFill>
              </a:rPr>
              <a:t>ZN 06042023</a:t>
            </a:r>
          </a:p>
        </p:txBody>
      </p:sp>
    </p:spTree>
    <p:extLst>
      <p:ext uri="{BB962C8B-B14F-4D97-AF65-F5344CB8AC3E}">
        <p14:creationId xmlns:p14="http://schemas.microsoft.com/office/powerpoint/2010/main" val="421088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EEN ANDER PERSPECTIEF …</a:t>
            </a:r>
          </a:p>
        </p:txBody>
      </p:sp>
      <p:sp>
        <p:nvSpPr>
          <p:cNvPr id="3" name="Tijdelijke aanduiding voor inhoud 2"/>
          <p:cNvSpPr>
            <a:spLocks noGrp="1"/>
          </p:cNvSpPr>
          <p:nvPr>
            <p:ph idx="1"/>
          </p:nvPr>
        </p:nvSpPr>
        <p:spPr/>
        <p:txBody>
          <a:bodyPr>
            <a:normAutofit/>
          </a:bodyPr>
          <a:lstStyle/>
          <a:p>
            <a:pPr marL="0" indent="0">
              <a:buNone/>
            </a:pPr>
            <a:endParaRPr lang="nl-NL" dirty="0"/>
          </a:p>
          <a:p>
            <a:pPr marL="0" indent="0">
              <a:buNone/>
            </a:pPr>
            <a:endParaRPr lang="nl-NL" dirty="0"/>
          </a:p>
          <a:p>
            <a:pPr marL="0" indent="0">
              <a:buNone/>
            </a:pPr>
            <a:r>
              <a:rPr lang="nl-NL" dirty="0"/>
              <a:t>‘ALS DIT </a:t>
            </a:r>
            <a:r>
              <a:rPr lang="nl-NL" dirty="0">
                <a:solidFill>
                  <a:srgbClr val="FF0000"/>
                </a:solidFill>
              </a:rPr>
              <a:t>NIET HET EINDE VAN DE GS IS, MAAR SLECHTS </a:t>
            </a:r>
            <a:r>
              <a:rPr lang="nl-NL" i="1" dirty="0">
                <a:solidFill>
                  <a:srgbClr val="FF0000"/>
                </a:solidFill>
              </a:rPr>
              <a:t>HET EINDE VAN DE ATLANTISCHE GESCHIEDENIS</a:t>
            </a:r>
            <a:r>
              <a:rPr lang="nl-NL" dirty="0"/>
              <a:t>, DAN BEGINT HOE DAN OOK EEN NIEUWE GESCHIEDENIS. MEER EN MEER ZAL DE GESCHIEDENIS WEER IN HET OOSTEN GESCHREVEN WORDEN EN DAAROM MOETEN WIJ ALVAST</a:t>
            </a:r>
            <a:r>
              <a:rPr lang="nl-NL" b="1" dirty="0"/>
              <a:t> </a:t>
            </a:r>
            <a:r>
              <a:rPr lang="nl-NL" dirty="0"/>
              <a:t>PROBEREN OM </a:t>
            </a:r>
            <a:r>
              <a:rPr lang="nl-NL" b="1" i="1" dirty="0"/>
              <a:t>VANUIT DAT NIEUWE PERSPECTIEF DE WERELD IN TE KIJKEN</a:t>
            </a:r>
            <a:r>
              <a:rPr lang="nl-NL" i="1" dirty="0"/>
              <a:t>.’</a:t>
            </a:r>
          </a:p>
        </p:txBody>
      </p:sp>
    </p:spTree>
    <p:extLst>
      <p:ext uri="{BB962C8B-B14F-4D97-AF65-F5344CB8AC3E}">
        <p14:creationId xmlns:p14="http://schemas.microsoft.com/office/powerpoint/2010/main" val="14693852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Rectangle 103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5" name="Rectangle 103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1115568" y="548640"/>
            <a:ext cx="10168128" cy="1179576"/>
          </a:xfrm>
        </p:spPr>
        <p:txBody>
          <a:bodyPr>
            <a:normAutofit/>
          </a:bodyPr>
          <a:lstStyle/>
          <a:p>
            <a:r>
              <a:rPr lang="nl-NL" sz="4000" dirty="0"/>
              <a:t>VIER MODERNISERINGEN</a:t>
            </a:r>
          </a:p>
        </p:txBody>
      </p:sp>
      <p:sp>
        <p:nvSpPr>
          <p:cNvPr id="1037" name="Rectangle 103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El largo rastro de Deng Xiaoping | Internacional | EL PAÍS">
            <a:extLst>
              <a:ext uri="{FF2B5EF4-FFF2-40B4-BE49-F238E27FC236}">
                <a16:creationId xmlns:a16="http://schemas.microsoft.com/office/drawing/2014/main" id="{1567F03E-4CFE-4AAB-A9A5-0A3FC488D6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83" r="3" b="2"/>
          <a:stretch/>
        </p:blipFill>
        <p:spPr bwMode="auto">
          <a:xfrm>
            <a:off x="908304" y="2478024"/>
            <a:ext cx="6009855" cy="3694176"/>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7411453" y="2478024"/>
            <a:ext cx="3872243" cy="3694176"/>
          </a:xfrm>
        </p:spPr>
        <p:txBody>
          <a:bodyPr anchor="ctr">
            <a:normAutofit/>
          </a:bodyPr>
          <a:lstStyle/>
          <a:p>
            <a:r>
              <a:rPr lang="nl-NL" sz="1700"/>
              <a:t>LANDBOUW</a:t>
            </a:r>
          </a:p>
          <a:p>
            <a:endParaRPr lang="nl-NL" sz="1700"/>
          </a:p>
          <a:p>
            <a:r>
              <a:rPr lang="nl-NL" sz="1700"/>
              <a:t>INDUSTRIE</a:t>
            </a:r>
          </a:p>
          <a:p>
            <a:endParaRPr lang="nl-NL" sz="1700"/>
          </a:p>
          <a:p>
            <a:r>
              <a:rPr lang="nl-NL" sz="1700"/>
              <a:t>TECHNOLOGIE</a:t>
            </a:r>
          </a:p>
          <a:p>
            <a:endParaRPr lang="nl-NL" sz="1700"/>
          </a:p>
          <a:p>
            <a:r>
              <a:rPr lang="nl-NL" sz="1700"/>
              <a:t>DEFENSIE</a:t>
            </a:r>
          </a:p>
          <a:p>
            <a:endParaRPr lang="nl-NL" sz="1700"/>
          </a:p>
          <a:p>
            <a:pPr>
              <a:buFontTx/>
              <a:buChar char="-"/>
            </a:pPr>
            <a:r>
              <a:rPr lang="nl-NL" sz="1700"/>
              <a:t>SOCIALE RECHTVAARDIGHEID (?)</a:t>
            </a:r>
          </a:p>
          <a:p>
            <a:pPr>
              <a:buFontTx/>
              <a:buChar char="-"/>
            </a:pPr>
            <a:r>
              <a:rPr lang="nl-NL" sz="1700"/>
              <a:t>GELIJKHEID(?)</a:t>
            </a:r>
          </a:p>
        </p:txBody>
      </p:sp>
    </p:spTree>
    <p:extLst>
      <p:ext uri="{BB962C8B-B14F-4D97-AF65-F5344CB8AC3E}">
        <p14:creationId xmlns:p14="http://schemas.microsoft.com/office/powerpoint/2010/main" val="39076987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1115568" y="548640"/>
            <a:ext cx="10168128" cy="1179576"/>
          </a:xfrm>
        </p:spPr>
        <p:txBody>
          <a:bodyPr>
            <a:normAutofit/>
          </a:bodyPr>
          <a:lstStyle/>
          <a:p>
            <a:r>
              <a:rPr lang="nl-NL" sz="3700"/>
              <a:t>‘DE RIVIER OVERSTEKEN DOOR DE STENEN TE VOELEN’</a:t>
            </a:r>
          </a:p>
        </p:txBody>
      </p:sp>
      <p:sp>
        <p:nvSpPr>
          <p:cNvPr id="16" name="Rectangle 15">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crossed the river by feeling the stones too. 摸着石头过河">
            <a:hlinkClick r:id="rId2" tooltip="crossed the river by feeling the stones too. 摸着石头过河"/>
          </p:cNvPr>
          <p:cNvPicPr>
            <a:picLocks noChangeAspect="1" noChangeArrowheads="1"/>
          </p:cNvPicPr>
          <p:nvPr/>
        </p:nvPicPr>
        <p:blipFill rotWithShape="1">
          <a:blip r:embed="rId3" cstate="print"/>
          <a:srcRect t="15167" b="15169"/>
          <a:stretch/>
        </p:blipFill>
        <p:spPr bwMode="auto">
          <a:xfrm>
            <a:off x="908304" y="2478024"/>
            <a:ext cx="6009855" cy="3694176"/>
          </a:xfrm>
          <a:prstGeom prst="rect">
            <a:avLst/>
          </a:prstGeom>
          <a:noFill/>
        </p:spPr>
      </p:pic>
      <p:sp>
        <p:nvSpPr>
          <p:cNvPr id="5" name="Tijdelijke aanduiding voor inhoud 4"/>
          <p:cNvSpPr>
            <a:spLocks noGrp="1"/>
          </p:cNvSpPr>
          <p:nvPr>
            <p:ph idx="1"/>
          </p:nvPr>
        </p:nvSpPr>
        <p:spPr>
          <a:xfrm>
            <a:off x="7411453" y="2478024"/>
            <a:ext cx="3872243" cy="3694176"/>
          </a:xfrm>
        </p:spPr>
        <p:txBody>
          <a:bodyPr anchor="ctr">
            <a:normAutofit/>
          </a:bodyPr>
          <a:lstStyle/>
          <a:p>
            <a:pPr>
              <a:buNone/>
            </a:pPr>
            <a:endParaRPr lang="nl-NL" sz="1800"/>
          </a:p>
          <a:p>
            <a:r>
              <a:rPr lang="nl-NL" sz="1800"/>
              <a:t>EXPERIMENTEN OP </a:t>
            </a:r>
          </a:p>
          <a:p>
            <a:pPr marL="0" indent="0">
              <a:buNone/>
            </a:pPr>
            <a:r>
              <a:rPr lang="nl-NL" sz="1800"/>
              <a:t>   BEPERKTE SCHAAL</a:t>
            </a:r>
          </a:p>
          <a:p>
            <a:r>
              <a:rPr lang="nl-NL" sz="1800"/>
              <a:t>NA SUCCESVOLLE TEST &gt;</a:t>
            </a:r>
          </a:p>
          <a:p>
            <a:r>
              <a:rPr lang="nl-NL" sz="1800"/>
              <a:t>INVOERING</a:t>
            </a:r>
          </a:p>
          <a:p>
            <a:endParaRPr lang="nl-NL" sz="1800"/>
          </a:p>
          <a:p>
            <a:endParaRPr lang="nl-NL" sz="1800"/>
          </a:p>
        </p:txBody>
      </p:sp>
    </p:spTree>
    <p:extLst>
      <p:ext uri="{BB962C8B-B14F-4D97-AF65-F5344CB8AC3E}">
        <p14:creationId xmlns:p14="http://schemas.microsoft.com/office/powerpoint/2010/main" val="35722510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Rectangle 103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5" name="Rectangle 103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1115568" y="548640"/>
            <a:ext cx="10168128" cy="1179576"/>
          </a:xfrm>
        </p:spPr>
        <p:txBody>
          <a:bodyPr>
            <a:normAutofit/>
          </a:bodyPr>
          <a:lstStyle/>
          <a:p>
            <a:r>
              <a:rPr lang="nl-NL" sz="4000" dirty="0"/>
              <a:t>DOEL CCP</a:t>
            </a:r>
          </a:p>
        </p:txBody>
      </p:sp>
      <p:sp>
        <p:nvSpPr>
          <p:cNvPr id="1037" name="Rectangle 103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he Chinese dream is smothered by toxic smog | Financial Times">
            <a:extLst>
              <a:ext uri="{FF2B5EF4-FFF2-40B4-BE49-F238E27FC236}">
                <a16:creationId xmlns:a16="http://schemas.microsoft.com/office/drawing/2014/main" id="{D657B016-5721-4963-9D09-550C9B3FD7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591" b="-1"/>
          <a:stretch/>
        </p:blipFill>
        <p:spPr bwMode="auto">
          <a:xfrm>
            <a:off x="908304" y="2478024"/>
            <a:ext cx="6009855" cy="3694176"/>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7411453" y="2478024"/>
            <a:ext cx="3872243" cy="3694176"/>
          </a:xfrm>
        </p:spPr>
        <p:txBody>
          <a:bodyPr anchor="ctr">
            <a:normAutofit/>
          </a:bodyPr>
          <a:lstStyle/>
          <a:p>
            <a:pPr>
              <a:buNone/>
            </a:pPr>
            <a:endParaRPr lang="nl-NL" sz="1800" dirty="0"/>
          </a:p>
          <a:p>
            <a:r>
              <a:rPr lang="nl-NL" sz="1800"/>
              <a:t>ECONOMISCHE GROEI</a:t>
            </a:r>
          </a:p>
          <a:p>
            <a:r>
              <a:rPr lang="nl-NL" sz="1800"/>
              <a:t>PRIJS: MILIEU, SOCIALE CONFLICTEN, GROEIENDE WELVAARTSKLOOF, RECHTELOOSHEID, CORRUPTIE</a:t>
            </a:r>
          </a:p>
          <a:p>
            <a:endParaRPr lang="nl-NL" sz="1800"/>
          </a:p>
          <a:p>
            <a:r>
              <a:rPr lang="nl-NL" sz="1800" u="sng"/>
              <a:t>DOEL</a:t>
            </a:r>
            <a:r>
              <a:rPr lang="nl-NL" sz="1800"/>
              <a:t> = MACHT COM. PARTIJ HANDHAVEN</a:t>
            </a:r>
          </a:p>
          <a:p>
            <a:r>
              <a:rPr lang="nl-NL" sz="1800"/>
              <a:t>VOORKOMEN ‘LUAN’ TEN KOSTE VAN ALLES&gt; CHAOS KAN EINDE (COM) DYNASTIE BETEKENEN</a:t>
            </a:r>
          </a:p>
        </p:txBody>
      </p:sp>
    </p:spTree>
    <p:extLst>
      <p:ext uri="{BB962C8B-B14F-4D97-AF65-F5344CB8AC3E}">
        <p14:creationId xmlns:p14="http://schemas.microsoft.com/office/powerpoint/2010/main" val="24392297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Rectangle 103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5" name="Rectangle 103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1115568" y="548640"/>
            <a:ext cx="10168128" cy="1179576"/>
          </a:xfrm>
        </p:spPr>
        <p:txBody>
          <a:bodyPr>
            <a:normAutofit/>
          </a:bodyPr>
          <a:lstStyle/>
          <a:p>
            <a:r>
              <a:rPr lang="nl-NL" sz="4000"/>
              <a:t>PRAGMATISME = DE IDEOLOGIE</a:t>
            </a:r>
          </a:p>
        </p:txBody>
      </p:sp>
      <p:sp>
        <p:nvSpPr>
          <p:cNvPr id="1037" name="Rectangle 103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Prijsvraag: Beijing 2008 - Gamersnet.nl">
            <a:extLst>
              <a:ext uri="{FF2B5EF4-FFF2-40B4-BE49-F238E27FC236}">
                <a16:creationId xmlns:a16="http://schemas.microsoft.com/office/drawing/2014/main" id="{D50F3B77-16D3-4A4D-AB40-BC2C2EA71A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0" r="1" b="1"/>
          <a:stretch/>
        </p:blipFill>
        <p:spPr bwMode="auto">
          <a:xfrm>
            <a:off x="908304" y="2478024"/>
            <a:ext cx="6009855" cy="3694176"/>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7411453" y="2478024"/>
            <a:ext cx="3872243" cy="3694176"/>
          </a:xfrm>
        </p:spPr>
        <p:txBody>
          <a:bodyPr anchor="ctr">
            <a:normAutofit/>
          </a:bodyPr>
          <a:lstStyle/>
          <a:p>
            <a:r>
              <a:rPr lang="nl-NL" sz="1500"/>
              <a:t>“WIJ ZIJN DE COMMUNISTISCHE PARTIJ EN WIJ BEPALEN WAT COMMUNISME BETEKENT.”</a:t>
            </a:r>
          </a:p>
          <a:p>
            <a:r>
              <a:rPr lang="nl-NL" sz="1500"/>
              <a:t>LEGITIMITEIT NIET MEER ONTLEEND AAN REVOLUTIE 1949, NIET AAN VERKIEZINGEN.</a:t>
            </a:r>
          </a:p>
          <a:p>
            <a:r>
              <a:rPr lang="nl-NL" sz="1500"/>
              <a:t>LEGITIMITEIT = GEBASEERD OP </a:t>
            </a:r>
            <a:r>
              <a:rPr lang="nl-NL" sz="1500" u="sng"/>
              <a:t>PRESTATIES</a:t>
            </a:r>
            <a:r>
              <a:rPr lang="nl-NL" sz="1500"/>
              <a:t>. </a:t>
            </a:r>
          </a:p>
          <a:p>
            <a:pPr>
              <a:buFontTx/>
              <a:buChar char="-"/>
            </a:pPr>
            <a:r>
              <a:rPr lang="nl-NL" sz="1500"/>
              <a:t>INTERNATIONALE EVENEMENTEN (OS 2008)</a:t>
            </a:r>
          </a:p>
          <a:p>
            <a:pPr>
              <a:buFontTx/>
              <a:buChar char="-"/>
            </a:pPr>
            <a:r>
              <a:rPr lang="nl-NL" sz="1500"/>
              <a:t>ECONOMISCHE GROEI (STAGNATIE = ONVREDE = OPSTAND = MOGELIJKE VAL COM. DYNASTIE)</a:t>
            </a:r>
          </a:p>
          <a:p>
            <a:r>
              <a:rPr lang="nl-NL" sz="1500"/>
              <a:t>CCP: ALTERNATIEF CCP = </a:t>
            </a:r>
            <a:r>
              <a:rPr lang="nl-NL" sz="1500" u="sng"/>
              <a:t>CHAOS</a:t>
            </a:r>
          </a:p>
          <a:p>
            <a:endParaRPr lang="nl-NL" sz="1500"/>
          </a:p>
          <a:p>
            <a:endParaRPr lang="nl-NL" sz="1500"/>
          </a:p>
        </p:txBody>
      </p:sp>
    </p:spTree>
    <p:extLst>
      <p:ext uri="{BB962C8B-B14F-4D97-AF65-F5344CB8AC3E}">
        <p14:creationId xmlns:p14="http://schemas.microsoft.com/office/powerpoint/2010/main" val="26711485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226091-2C29-486E-8C36-FE27B4B2275F}"/>
              </a:ext>
            </a:extLst>
          </p:cNvPr>
          <p:cNvSpPr>
            <a:spLocks noGrp="1"/>
          </p:cNvSpPr>
          <p:nvPr>
            <p:ph type="title"/>
          </p:nvPr>
        </p:nvSpPr>
        <p:spPr/>
        <p:txBody>
          <a:bodyPr/>
          <a:lstStyle/>
          <a:p>
            <a:r>
              <a:rPr lang="nl-NL" dirty="0"/>
              <a:t>Pieke, 42</a:t>
            </a:r>
          </a:p>
        </p:txBody>
      </p:sp>
      <p:sp>
        <p:nvSpPr>
          <p:cNvPr id="3" name="Tijdelijke aanduiding voor inhoud 2">
            <a:extLst>
              <a:ext uri="{FF2B5EF4-FFF2-40B4-BE49-F238E27FC236}">
                <a16:creationId xmlns:a16="http://schemas.microsoft.com/office/drawing/2014/main" id="{0BEBDB40-B11F-4935-ACF1-6DF5F4600F73}"/>
              </a:ext>
            </a:extLst>
          </p:cNvPr>
          <p:cNvSpPr>
            <a:spLocks noGrp="1"/>
          </p:cNvSpPr>
          <p:nvPr>
            <p:ph idx="1"/>
          </p:nvPr>
        </p:nvSpPr>
        <p:spPr/>
        <p:txBody>
          <a:bodyPr/>
          <a:lstStyle/>
          <a:p>
            <a:r>
              <a:rPr lang="nl-NL" dirty="0"/>
              <a:t>Theorie Deng / belangrijke gedachte van ‘Drievoudige vertegenwoordiging’ (</a:t>
            </a:r>
            <a:r>
              <a:rPr lang="nl-NL" dirty="0" err="1"/>
              <a:t>Jiang</a:t>
            </a:r>
            <a:r>
              <a:rPr lang="nl-NL" dirty="0"/>
              <a:t> </a:t>
            </a:r>
            <a:r>
              <a:rPr lang="nl-NL" dirty="0" err="1"/>
              <a:t>Zemin</a:t>
            </a:r>
            <a:r>
              <a:rPr lang="nl-NL" dirty="0"/>
              <a:t>)/ Wetenschappelijke Kijk op Ontwikkeling (Hu </a:t>
            </a:r>
            <a:r>
              <a:rPr lang="nl-NL" dirty="0" err="1"/>
              <a:t>Jintao</a:t>
            </a:r>
            <a:r>
              <a:rPr lang="nl-NL" dirty="0"/>
              <a:t> / Chinese droom (XI) </a:t>
            </a:r>
          </a:p>
          <a:p>
            <a:r>
              <a:rPr lang="nl-NL" dirty="0"/>
              <a:t>‘’ … dan blijkt dat het heel wat moeite kost om ook maar iets te vinden dat te maken heeft met marxisme, klassenstrijd, socialisme of communisme; dat geldt des te meer naarmate je dichter bij het heden komt.”</a:t>
            </a:r>
          </a:p>
          <a:p>
            <a:r>
              <a:rPr lang="nl-NL" dirty="0"/>
              <a:t>“Modernisering, ontwikkeling, nationale kracht en invloed, voorspoed, stabiliteit, orde, sociale harmonie en welzijn zijn dé kenmerken van de toekomst, waaraan de partij zegt te werken.”</a:t>
            </a:r>
          </a:p>
        </p:txBody>
      </p:sp>
    </p:spTree>
    <p:extLst>
      <p:ext uri="{BB962C8B-B14F-4D97-AF65-F5344CB8AC3E}">
        <p14:creationId xmlns:p14="http://schemas.microsoft.com/office/powerpoint/2010/main" val="2789825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for post">
            <a:extLst>
              <a:ext uri="{FF2B5EF4-FFF2-40B4-BE49-F238E27FC236}">
                <a16:creationId xmlns:a16="http://schemas.microsoft.com/office/drawing/2014/main" id="{B9932CB0-2762-476F-A5EC-EF5715333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9" cy="696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497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761" name="Rectangle 74760">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idx="4294967295"/>
          </p:nvPr>
        </p:nvSpPr>
        <p:spPr>
          <a:xfrm>
            <a:off x="9267909" y="2023110"/>
            <a:ext cx="2469624" cy="2846070"/>
          </a:xfrm>
        </p:spPr>
        <p:txBody>
          <a:bodyPr vert="horz" lIns="91440" tIns="45720" rIns="91440" bIns="45720" rtlCol="0" anchor="ctr">
            <a:noAutofit/>
          </a:bodyPr>
          <a:lstStyle/>
          <a:p>
            <a:r>
              <a:rPr lang="en-US" dirty="0"/>
              <a:t>LENINIST EXTINCTION: “EINDE GESCHIE-DENIS” (?)</a:t>
            </a:r>
          </a:p>
        </p:txBody>
      </p:sp>
      <p:sp>
        <p:nvSpPr>
          <p:cNvPr id="74763" name="Rectangle 7476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765" name="Rectangle 7476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4" name="Picture 2" descr="http://www.washington.edu/uwpress/covs/CHICRC.jpg">
            <a:hlinkClick r:id="rId2"/>
          </p:cNvPr>
          <p:cNvPicPr>
            <a:picLocks noChangeAspect="1" noChangeArrowheads="1"/>
          </p:cNvPicPr>
          <p:nvPr/>
        </p:nvPicPr>
        <p:blipFill>
          <a:blip r:embed="rId3" cstate="print"/>
          <a:stretch>
            <a:fillRect/>
          </a:stretch>
        </p:blipFill>
        <p:spPr bwMode="auto">
          <a:xfrm>
            <a:off x="722839" y="858525"/>
            <a:ext cx="3329828" cy="5211906"/>
          </a:xfrm>
          <a:prstGeom prst="rect">
            <a:avLst/>
          </a:prstGeom>
          <a:noFill/>
        </p:spPr>
      </p:pic>
      <p:pic>
        <p:nvPicPr>
          <p:cNvPr id="74756" name="Picture 4" descr="http://d202m5krfqbpi5.cloudfront.net/books/1347775895l/1032240.jpg">
            <a:hlinkClick r:id="rId4"/>
          </p:cNvPr>
          <p:cNvPicPr>
            <a:picLocks noChangeAspect="1" noChangeArrowheads="1"/>
          </p:cNvPicPr>
          <p:nvPr/>
        </p:nvPicPr>
        <p:blipFill>
          <a:blip r:embed="rId5" cstate="print"/>
          <a:stretch>
            <a:fillRect/>
          </a:stretch>
        </p:blipFill>
        <p:spPr bwMode="auto">
          <a:xfrm>
            <a:off x="4560748" y="858524"/>
            <a:ext cx="3478947" cy="5211906"/>
          </a:xfrm>
          <a:prstGeom prst="rect">
            <a:avLst/>
          </a:prstGeom>
          <a:noFill/>
        </p:spPr>
      </p:pic>
      <p:sp>
        <p:nvSpPr>
          <p:cNvPr id="74767" name="Rectangle 7476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238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Solniger X, &quot;The White Man's Burden,&quot; 2013 | Counter-Currents">
            <a:extLst>
              <a:ext uri="{FF2B5EF4-FFF2-40B4-BE49-F238E27FC236}">
                <a16:creationId xmlns:a16="http://schemas.microsoft.com/office/drawing/2014/main" id="{8B0108DB-2534-D53B-F98C-CDF0DBB413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04"/>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4F04429-778E-73E6-4987-522C201ED54D}"/>
              </a:ext>
            </a:extLst>
          </p:cNvPr>
          <p:cNvSpPr>
            <a:spLocks noGrp="1"/>
          </p:cNvSpPr>
          <p:nvPr>
            <p:ph type="title"/>
          </p:nvPr>
        </p:nvSpPr>
        <p:spPr>
          <a:xfrm>
            <a:off x="5827048" y="407987"/>
            <a:ext cx="5721484" cy="1325563"/>
          </a:xfrm>
        </p:spPr>
        <p:txBody>
          <a:bodyPr>
            <a:normAutofit/>
          </a:bodyPr>
          <a:lstStyle/>
          <a:p>
            <a:br>
              <a:rPr lang="en-US" sz="3100"/>
            </a:br>
            <a:r>
              <a:rPr lang="en-US" sz="3100"/>
              <a:t>Oriëntalistische beelden van China</a:t>
            </a:r>
            <a:endParaRPr lang="nl-NL" sz="3100"/>
          </a:p>
        </p:txBody>
      </p:sp>
      <p:sp>
        <p:nvSpPr>
          <p:cNvPr id="3" name="Tijdelijke aanduiding voor inhoud 2">
            <a:extLst>
              <a:ext uri="{FF2B5EF4-FFF2-40B4-BE49-F238E27FC236}">
                <a16:creationId xmlns:a16="http://schemas.microsoft.com/office/drawing/2014/main" id="{20F844F1-761E-0F58-2907-3D7A33287017}"/>
              </a:ext>
            </a:extLst>
          </p:cNvPr>
          <p:cNvSpPr>
            <a:spLocks noGrp="1"/>
          </p:cNvSpPr>
          <p:nvPr>
            <p:ph idx="1"/>
          </p:nvPr>
        </p:nvSpPr>
        <p:spPr>
          <a:xfrm>
            <a:off x="5827048" y="1868487"/>
            <a:ext cx="5721484" cy="4351338"/>
          </a:xfrm>
        </p:spPr>
        <p:txBody>
          <a:bodyPr>
            <a:normAutofit/>
          </a:bodyPr>
          <a:lstStyle/>
          <a:p>
            <a:pPr marL="0" indent="0">
              <a:buNone/>
            </a:pPr>
            <a:r>
              <a:rPr lang="en-US"/>
              <a:t>Oud beeld van China:</a:t>
            </a:r>
          </a:p>
          <a:p>
            <a:pPr marL="0" indent="0">
              <a:buNone/>
            </a:pPr>
            <a:br>
              <a:rPr lang="en-US"/>
            </a:br>
            <a:r>
              <a:rPr lang="en-US"/>
              <a:t>-   </a:t>
            </a:r>
            <a:r>
              <a:rPr lang="nl-NL"/>
              <a:t>China is ‘zieke man’ van Azië</a:t>
            </a:r>
          </a:p>
          <a:p>
            <a:pPr>
              <a:buFontTx/>
              <a:buChar char="-"/>
            </a:pPr>
            <a:r>
              <a:rPr lang="nl-NL"/>
              <a:t>  Mislukte samenleving</a:t>
            </a:r>
          </a:p>
          <a:p>
            <a:pPr>
              <a:buFontTx/>
              <a:buChar char="-"/>
            </a:pPr>
            <a:r>
              <a:rPr lang="nl-NL"/>
              <a:t>  Alleen te redden onder hoede van </a:t>
            </a:r>
          </a:p>
          <a:p>
            <a:pPr marL="0" indent="0">
              <a:buNone/>
            </a:pPr>
            <a:r>
              <a:rPr lang="nl-NL" dirty="0"/>
              <a:t>     </a:t>
            </a:r>
            <a:r>
              <a:rPr lang="nl-NL"/>
              <a:t>Europa / het Westen</a:t>
            </a:r>
          </a:p>
          <a:p>
            <a:pPr marL="0" indent="0">
              <a:buNone/>
            </a:pPr>
            <a:endParaRPr lang="nl-NL" dirty="0"/>
          </a:p>
        </p:txBody>
      </p:sp>
    </p:spTree>
    <p:extLst>
      <p:ext uri="{BB962C8B-B14F-4D97-AF65-F5344CB8AC3E}">
        <p14:creationId xmlns:p14="http://schemas.microsoft.com/office/powerpoint/2010/main" val="3383693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Knowing China door Frank Pieke - Managementboek.nl">
            <a:extLst>
              <a:ext uri="{FF2B5EF4-FFF2-40B4-BE49-F238E27FC236}">
                <a16:creationId xmlns:a16="http://schemas.microsoft.com/office/drawing/2014/main" id="{6FB16700-A33C-4EFD-BB07-2A62D1DFBC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29"/>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40"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41483F9-89D8-4583-A73C-A74104EE1E96}"/>
              </a:ext>
            </a:extLst>
          </p:cNvPr>
          <p:cNvSpPr>
            <a:spLocks noGrp="1"/>
          </p:cNvSpPr>
          <p:nvPr>
            <p:ph type="title" idx="4294967295"/>
          </p:nvPr>
        </p:nvSpPr>
        <p:spPr>
          <a:xfrm>
            <a:off x="5827048" y="407987"/>
            <a:ext cx="5721484" cy="1325563"/>
          </a:xfrm>
        </p:spPr>
        <p:txBody>
          <a:bodyPr vert="horz" lIns="91440" tIns="45720" rIns="91440" bIns="45720" rtlCol="0" anchor="ctr">
            <a:normAutofit/>
          </a:bodyPr>
          <a:lstStyle/>
          <a:p>
            <a:r>
              <a:rPr lang="en-US" sz="4400" dirty="0"/>
              <a:t>Versie na 1990:</a:t>
            </a:r>
            <a:endParaRPr lang="en-US" dirty="0"/>
          </a:p>
        </p:txBody>
      </p:sp>
      <p:sp>
        <p:nvSpPr>
          <p:cNvPr id="3" name="Tijdelijke aanduiding voor inhoud 2">
            <a:extLst>
              <a:ext uri="{FF2B5EF4-FFF2-40B4-BE49-F238E27FC236}">
                <a16:creationId xmlns:a16="http://schemas.microsoft.com/office/drawing/2014/main" id="{AB52983B-EED9-4065-8FEE-91F5D6886302}"/>
              </a:ext>
            </a:extLst>
          </p:cNvPr>
          <p:cNvSpPr>
            <a:spLocks noGrp="1"/>
          </p:cNvSpPr>
          <p:nvPr>
            <p:ph idx="4294967295"/>
          </p:nvPr>
        </p:nvSpPr>
        <p:spPr>
          <a:xfrm>
            <a:off x="5827048" y="1868487"/>
            <a:ext cx="5721484" cy="4351338"/>
          </a:xfrm>
        </p:spPr>
        <p:txBody>
          <a:bodyPr vert="horz" lIns="91440" tIns="45720" rIns="91440" bIns="45720" rtlCol="0">
            <a:normAutofit/>
          </a:bodyPr>
          <a:lstStyle/>
          <a:p>
            <a:pPr marL="0" indent="0">
              <a:buNone/>
            </a:pPr>
            <a:endParaRPr lang="en-US" sz="2200" dirty="0"/>
          </a:p>
          <a:p>
            <a:pPr marL="0"/>
            <a:endParaRPr lang="en-US" sz="2200" dirty="0"/>
          </a:p>
          <a:p>
            <a:r>
              <a:rPr lang="nl-NL" sz="2200" dirty="0"/>
              <a:t>‘</a:t>
            </a:r>
            <a:r>
              <a:rPr lang="nl-NL" sz="2400" dirty="0"/>
              <a:t>Zieke man’ van Azië is eindelijk ontwaakt</a:t>
            </a:r>
          </a:p>
          <a:p>
            <a:r>
              <a:rPr lang="nl-NL" sz="2400" dirty="0"/>
              <a:t> In hoog tempo modern, kapitalistisch, welvarend</a:t>
            </a:r>
          </a:p>
          <a:p>
            <a:r>
              <a:rPr lang="nl-NL" sz="2400" dirty="0"/>
              <a:t>Hervormingen, modernisering, succes, macht</a:t>
            </a:r>
          </a:p>
          <a:p>
            <a:r>
              <a:rPr lang="nl-NL" sz="2400" dirty="0"/>
              <a:t>Variant van mondiaal kapitalisme</a:t>
            </a:r>
          </a:p>
          <a:p>
            <a:r>
              <a:rPr lang="nl-NL" sz="2400" dirty="0"/>
              <a:t>Verandering kan alleen in een richting: China modern land als (alle) andere landen</a:t>
            </a:r>
          </a:p>
        </p:txBody>
      </p:sp>
    </p:spTree>
    <p:extLst>
      <p:ext uri="{BB962C8B-B14F-4D97-AF65-F5344CB8AC3E}">
        <p14:creationId xmlns:p14="http://schemas.microsoft.com/office/powerpoint/2010/main" val="995871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he Clash of Civilizations and the Remaking of World Order (English  Edition) eBook : Huntington, Samuel P.: Amazon.nl: Kindle Store">
            <a:extLst>
              <a:ext uri="{FF2B5EF4-FFF2-40B4-BE49-F238E27FC236}">
                <a16:creationId xmlns:a16="http://schemas.microsoft.com/office/drawing/2014/main" id="{3F5A146E-E0CA-46F5-8D70-98ACEFC4510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25538" y="2384425"/>
            <a:ext cx="2360613" cy="3616325"/>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4AFE56-A15D-4AFE-AF74-8B3FDA19F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413" y="2384425"/>
            <a:ext cx="7512050" cy="361632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6CDEE3A-8FB9-49C0-941E-B9008526FBA2}"/>
              </a:ext>
            </a:extLst>
          </p:cNvPr>
          <p:cNvSpPr>
            <a:spLocks noGrp="1"/>
          </p:cNvSpPr>
          <p:nvPr>
            <p:ph type="title"/>
          </p:nvPr>
        </p:nvSpPr>
        <p:spPr>
          <a:xfrm>
            <a:off x="870204" y="606564"/>
            <a:ext cx="10451592" cy="1325563"/>
          </a:xfrm>
        </p:spPr>
        <p:txBody>
          <a:bodyPr anchor="ctr">
            <a:normAutofit/>
          </a:bodyPr>
          <a:lstStyle/>
          <a:p>
            <a:r>
              <a:rPr lang="nl-NL" dirty="0"/>
              <a:t>Huntington</a:t>
            </a:r>
          </a:p>
        </p:txBody>
      </p:sp>
    </p:spTree>
    <p:extLst>
      <p:ext uri="{BB962C8B-B14F-4D97-AF65-F5344CB8AC3E}">
        <p14:creationId xmlns:p14="http://schemas.microsoft.com/office/powerpoint/2010/main" val="428399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05" name="Arc 410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85B65E-DF0F-422B-A2E5-9478BCAB72C1}"/>
              </a:ext>
            </a:extLst>
          </p:cNvPr>
          <p:cNvSpPr>
            <a:spLocks noGrp="1"/>
          </p:cNvSpPr>
          <p:nvPr>
            <p:ph type="title"/>
          </p:nvPr>
        </p:nvSpPr>
        <p:spPr>
          <a:xfrm>
            <a:off x="5894962" y="479493"/>
            <a:ext cx="5458838" cy="1325563"/>
          </a:xfrm>
        </p:spPr>
        <p:txBody>
          <a:bodyPr>
            <a:normAutofit/>
          </a:bodyPr>
          <a:lstStyle/>
          <a:p>
            <a:r>
              <a:rPr lang="en-US" sz="3700"/>
              <a:t>MARTIN JAQUES (WHEN CHINA RULES THE WORLD)</a:t>
            </a:r>
          </a:p>
        </p:txBody>
      </p:sp>
      <p:sp>
        <p:nvSpPr>
          <p:cNvPr id="4107" name="Freeform: Shape 410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descr="9780140276046 - When China rules the world">
            <a:extLst>
              <a:ext uri="{FF2B5EF4-FFF2-40B4-BE49-F238E27FC236}">
                <a16:creationId xmlns:a16="http://schemas.microsoft.com/office/drawing/2014/main" id="{F834B116-DC57-41A9-A4FF-DAA0FFE6C0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9" r="-1" b="2488"/>
          <a:stretch/>
        </p:blipFill>
        <p:spPr bwMode="auto">
          <a:xfrm>
            <a:off x="1178953" y="511293"/>
            <a:ext cx="3825839"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05611F0-FA8E-40F1-877B-570D19480124}"/>
              </a:ext>
            </a:extLst>
          </p:cNvPr>
          <p:cNvSpPr>
            <a:spLocks noGrp="1"/>
          </p:cNvSpPr>
          <p:nvPr>
            <p:ph idx="1"/>
          </p:nvPr>
        </p:nvSpPr>
        <p:spPr>
          <a:xfrm>
            <a:off x="5894962" y="1984443"/>
            <a:ext cx="5458838" cy="4192520"/>
          </a:xfrm>
        </p:spPr>
        <p:txBody>
          <a:bodyPr>
            <a:normAutofit/>
          </a:bodyPr>
          <a:lstStyle/>
          <a:p>
            <a:endParaRPr lang="en-US" sz="2200"/>
          </a:p>
          <a:p>
            <a:pPr marL="0" indent="0">
              <a:buNone/>
            </a:pPr>
            <a:r>
              <a:rPr lang="en-US" sz="2200"/>
              <a:t>- CHINA IS WEZENLIJK ANDERS. HET IS NIET</a:t>
            </a:r>
            <a:br>
              <a:rPr lang="en-US" sz="2200"/>
            </a:br>
            <a:r>
              <a:rPr lang="en-US" sz="2200"/>
              <a:t>  WESTERS EN ZAL DAT OOK NOOIT WORDEN.</a:t>
            </a:r>
          </a:p>
          <a:p>
            <a:pPr marL="0" indent="0">
              <a:buNone/>
            </a:pPr>
            <a:endParaRPr lang="en-US" sz="2200"/>
          </a:p>
          <a:p>
            <a:pPr>
              <a:buFontTx/>
              <a:buChar char="-"/>
            </a:pPr>
            <a:r>
              <a:rPr lang="en-US" sz="2200"/>
              <a:t>CHINA IS HET RESULTAAT VAN ca. 3000 JAAR CHINEES VERLEDEN.</a:t>
            </a:r>
          </a:p>
          <a:p>
            <a:pPr>
              <a:buFontTx/>
              <a:buChar char="-"/>
            </a:pPr>
            <a:endParaRPr lang="en-US" sz="2200"/>
          </a:p>
          <a:p>
            <a:pPr>
              <a:buFontTx/>
              <a:buChar char="-"/>
            </a:pPr>
            <a:r>
              <a:rPr lang="en-US" sz="2200"/>
              <a:t>MISSCHIEN MOET HET WESTEN CHINESER WORDEN….</a:t>
            </a:r>
          </a:p>
          <a:p>
            <a:pPr marL="0" indent="0">
              <a:buNone/>
            </a:pPr>
            <a:endParaRPr lang="en-US" sz="2200"/>
          </a:p>
        </p:txBody>
      </p:sp>
    </p:spTree>
    <p:extLst>
      <p:ext uri="{BB962C8B-B14F-4D97-AF65-F5344CB8AC3E}">
        <p14:creationId xmlns:p14="http://schemas.microsoft.com/office/powerpoint/2010/main" val="890248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7" name="Rectangle 12294">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08" name="Freeform: Shape 12296">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290" name="Picture 2" descr="http://sydney.edu.au/china_studies_centre/images/content/Events/2012/14sept_martin_jacques_talk.jpg">
            <a:hlinkClick r:id="rId2"/>
          </p:cNvPr>
          <p:cNvPicPr>
            <a:picLocks noChangeAspect="1" noChangeArrowheads="1"/>
          </p:cNvPicPr>
          <p:nvPr/>
        </p:nvPicPr>
        <p:blipFill rotWithShape="1">
          <a:blip r:embed="rId3" cstate="print"/>
          <a:srcRect r="30566"/>
          <a:stretch/>
        </p:blipFill>
        <p:spPr bwMode="auto">
          <a:xfrm>
            <a:off x="6970389" y="520749"/>
            <a:ext cx="3918708"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12309" name="Arc 12298">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p:cNvSpPr>
            <a:spLocks noGrp="1"/>
          </p:cNvSpPr>
          <p:nvPr>
            <p:ph type="title"/>
          </p:nvPr>
        </p:nvSpPr>
        <p:spPr>
          <a:xfrm>
            <a:off x="838201" y="479493"/>
            <a:ext cx="5257800" cy="1325563"/>
          </a:xfrm>
        </p:spPr>
        <p:txBody>
          <a:bodyPr>
            <a:normAutofit/>
          </a:bodyPr>
          <a:lstStyle/>
          <a:p>
            <a:r>
              <a:rPr lang="nl-NL" sz="3700"/>
              <a:t>MARTIN JAQUES: ONDERSCHATTING CHINA</a:t>
            </a:r>
          </a:p>
        </p:txBody>
      </p:sp>
      <p:sp>
        <p:nvSpPr>
          <p:cNvPr id="3" name="Tijdelijke aanduiding voor inhoud 2"/>
          <p:cNvSpPr>
            <a:spLocks noGrp="1"/>
          </p:cNvSpPr>
          <p:nvPr>
            <p:ph idx="1"/>
          </p:nvPr>
        </p:nvSpPr>
        <p:spPr>
          <a:xfrm>
            <a:off x="838201" y="1984443"/>
            <a:ext cx="5257800" cy="4192520"/>
          </a:xfrm>
        </p:spPr>
        <p:txBody>
          <a:bodyPr>
            <a:normAutofit/>
          </a:bodyPr>
          <a:lstStyle/>
          <a:p>
            <a:pPr>
              <a:buNone/>
            </a:pPr>
            <a:r>
              <a:rPr lang="nl-NL" u="sng"/>
              <a:t>WESTERSE MISVATTINGEN</a:t>
            </a:r>
            <a:r>
              <a:rPr lang="nl-NL"/>
              <a:t>:</a:t>
            </a:r>
          </a:p>
          <a:p>
            <a:pPr>
              <a:buNone/>
            </a:pPr>
            <a:endParaRPr lang="nl-NL"/>
          </a:p>
          <a:p>
            <a:r>
              <a:rPr lang="nl-NL"/>
              <a:t>UITDAGING CHINA VOORAL (ALLEEN) ECONOMISCH</a:t>
            </a:r>
          </a:p>
          <a:p>
            <a:r>
              <a:rPr lang="nl-NL"/>
              <a:t>CHINA ZAL EEN ‘WESTERSE’ NATIE WORDEN</a:t>
            </a:r>
          </a:p>
          <a:p>
            <a:r>
              <a:rPr lang="nl-NL"/>
              <a:t>INTERNATIONALE SYSTEEM BLIJFT HETZELFDE EN CHINA MAAKT DAAR DEEL VAN UIT</a:t>
            </a:r>
          </a:p>
          <a:p>
            <a:endParaRPr lang="nl-NL"/>
          </a:p>
        </p:txBody>
      </p:sp>
    </p:spTree>
    <p:extLst>
      <p:ext uri="{BB962C8B-B14F-4D97-AF65-F5344CB8AC3E}">
        <p14:creationId xmlns:p14="http://schemas.microsoft.com/office/powerpoint/2010/main" val="3537449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3" name="Freeform: Shape 103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bol.com | Fabels over China, Jan van der Putten | 9789044541809 ...">
            <a:extLst>
              <a:ext uri="{FF2B5EF4-FFF2-40B4-BE49-F238E27FC236}">
                <a16:creationId xmlns:a16="http://schemas.microsoft.com/office/drawing/2014/main" id="{0A9099DE-30F7-49F8-80C4-C53D0BA277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6795"/>
          <a:stretch/>
        </p:blipFill>
        <p:spPr bwMode="auto">
          <a:xfrm>
            <a:off x="7022321" y="520749"/>
            <a:ext cx="3814844"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1035" name="Arc 103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FB1D61C-3C51-4AEE-933B-D5F8EEA4980E}"/>
              </a:ext>
            </a:extLst>
          </p:cNvPr>
          <p:cNvSpPr>
            <a:spLocks noGrp="1"/>
          </p:cNvSpPr>
          <p:nvPr>
            <p:ph type="title"/>
          </p:nvPr>
        </p:nvSpPr>
        <p:spPr>
          <a:xfrm>
            <a:off x="838201" y="479493"/>
            <a:ext cx="5257800" cy="1325563"/>
          </a:xfrm>
        </p:spPr>
        <p:txBody>
          <a:bodyPr>
            <a:normAutofit/>
          </a:bodyPr>
          <a:lstStyle/>
          <a:p>
            <a:r>
              <a:rPr lang="nl-NL" dirty="0"/>
              <a:t>Van der Putten:  </a:t>
            </a:r>
          </a:p>
        </p:txBody>
      </p:sp>
      <p:sp>
        <p:nvSpPr>
          <p:cNvPr id="3" name="Tijdelijke aanduiding voor inhoud 2">
            <a:extLst>
              <a:ext uri="{FF2B5EF4-FFF2-40B4-BE49-F238E27FC236}">
                <a16:creationId xmlns:a16="http://schemas.microsoft.com/office/drawing/2014/main" id="{08B021C4-43E3-41BC-89D8-6BFF513F9F83}"/>
              </a:ext>
            </a:extLst>
          </p:cNvPr>
          <p:cNvSpPr>
            <a:spLocks noGrp="1"/>
          </p:cNvSpPr>
          <p:nvPr>
            <p:ph idx="1"/>
          </p:nvPr>
        </p:nvSpPr>
        <p:spPr>
          <a:xfrm>
            <a:off x="838201" y="1984443"/>
            <a:ext cx="5257800" cy="4192520"/>
          </a:xfrm>
        </p:spPr>
        <p:txBody>
          <a:bodyPr>
            <a:normAutofit/>
          </a:bodyPr>
          <a:lstStyle/>
          <a:p>
            <a:pPr marL="0" indent="0">
              <a:buNone/>
            </a:pPr>
            <a:r>
              <a:rPr lang="nl-NL" sz="2200" i="1"/>
              <a:t>‘De moeder van alle misvattingen is het idee dat China een land is als alle andere. China beschouwt zich als een superieure beschavingsstaat waarin de rest van de wereld haar natuurlijke leider dient te herkennen.’</a:t>
            </a:r>
          </a:p>
          <a:p>
            <a:pPr marL="0" indent="0">
              <a:buNone/>
            </a:pPr>
            <a:endParaRPr lang="nl-NL" sz="2200"/>
          </a:p>
          <a:p>
            <a:pPr marL="0" indent="0">
              <a:buNone/>
            </a:pPr>
            <a:r>
              <a:rPr lang="nl-NL" sz="2200"/>
              <a:t>‘</a:t>
            </a:r>
            <a:r>
              <a:rPr lang="nl-NL" sz="2200" i="1"/>
              <a:t>De stiefmoeder van het westers wanbegrip over China is de vanzelfsprekendheid waarmee het Westen zichzelf zag – en nog vaak ziet – als de mondiale maat.’</a:t>
            </a:r>
          </a:p>
          <a:p>
            <a:pPr marL="0" indent="0">
              <a:buNone/>
            </a:pPr>
            <a:endParaRPr lang="nl-NL" sz="2200"/>
          </a:p>
        </p:txBody>
      </p:sp>
    </p:spTree>
    <p:extLst>
      <p:ext uri="{BB962C8B-B14F-4D97-AF65-F5344CB8AC3E}">
        <p14:creationId xmlns:p14="http://schemas.microsoft.com/office/powerpoint/2010/main" val="3972480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558F7E-FB76-4684-B9F4-EF4A132910A1}"/>
              </a:ext>
            </a:extLst>
          </p:cNvPr>
          <p:cNvSpPr>
            <a:spLocks noGrp="1"/>
          </p:cNvSpPr>
          <p:nvPr>
            <p:ph type="title" idx="4294967295"/>
          </p:nvPr>
        </p:nvSpPr>
        <p:spPr>
          <a:xfrm>
            <a:off x="841248" y="548640"/>
            <a:ext cx="3600860" cy="5431536"/>
          </a:xfrm>
        </p:spPr>
        <p:txBody>
          <a:bodyPr vert="horz" lIns="91440" tIns="45720" rIns="91440" bIns="45720" rtlCol="0" anchor="ctr">
            <a:normAutofit/>
          </a:bodyPr>
          <a:lstStyle/>
          <a:p>
            <a:r>
              <a:rPr lang="en-US" sz="5400" kern="1200" dirty="0">
                <a:solidFill>
                  <a:schemeClr val="tx1"/>
                </a:solidFill>
                <a:latin typeface="+mj-lt"/>
                <a:ea typeface="+mj-ea"/>
                <a:cs typeface="+mj-cs"/>
              </a:rPr>
              <a:t>Wat maakt China anders?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DB97E566-AAD3-468B-8CBC-A3EFF8542DEE}"/>
              </a:ext>
            </a:extLst>
          </p:cNvPr>
          <p:cNvSpPr>
            <a:spLocks noGrp="1"/>
          </p:cNvSpPr>
          <p:nvPr>
            <p:ph idx="4294967295"/>
          </p:nvPr>
        </p:nvSpPr>
        <p:spPr>
          <a:xfrm>
            <a:off x="5126418" y="552091"/>
            <a:ext cx="6224335" cy="5431536"/>
          </a:xfrm>
        </p:spPr>
        <p:txBody>
          <a:bodyPr vert="horz" lIns="91440" tIns="45720" rIns="91440" bIns="45720" rtlCol="0" anchor="ctr">
            <a:normAutofit/>
          </a:bodyPr>
          <a:lstStyle/>
          <a:p>
            <a:r>
              <a:rPr lang="nl-NL" sz="3200" dirty="0"/>
              <a:t>Civilisatiestaat</a:t>
            </a:r>
          </a:p>
          <a:p>
            <a:endParaRPr lang="nl-NL" sz="3200" dirty="0"/>
          </a:p>
          <a:p>
            <a:r>
              <a:rPr lang="nl-NL" sz="3200" dirty="0"/>
              <a:t>Middle Kingdom mentality</a:t>
            </a:r>
          </a:p>
          <a:p>
            <a:endParaRPr lang="nl-NL" sz="3200" dirty="0"/>
          </a:p>
          <a:p>
            <a:r>
              <a:rPr lang="nl-NL" sz="3200" dirty="0"/>
              <a:t>Eenheid (Denken over de staat)</a:t>
            </a:r>
          </a:p>
          <a:p>
            <a:endParaRPr lang="nl-NL" sz="3200" dirty="0"/>
          </a:p>
          <a:p>
            <a:r>
              <a:rPr lang="nl-NL" sz="3200" dirty="0"/>
              <a:t>Denken over ‘ras’</a:t>
            </a:r>
          </a:p>
        </p:txBody>
      </p:sp>
    </p:spTree>
    <p:extLst>
      <p:ext uri="{BB962C8B-B14F-4D97-AF65-F5344CB8AC3E}">
        <p14:creationId xmlns:p14="http://schemas.microsoft.com/office/powerpoint/2010/main" val="1866291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956F1A2-9DB2-4E42-A496-4EE4FD63A546}"/>
              </a:ext>
            </a:extLst>
          </p:cNvPr>
          <p:cNvSpPr>
            <a:spLocks noGrp="1"/>
          </p:cNvSpPr>
          <p:nvPr>
            <p:ph idx="4294967295"/>
          </p:nvPr>
        </p:nvSpPr>
        <p:spPr>
          <a:xfrm>
            <a:off x="4965431" y="2438400"/>
            <a:ext cx="6586489" cy="3785419"/>
          </a:xfrm>
        </p:spPr>
        <p:txBody>
          <a:bodyPr vert="horz" lIns="91440" tIns="45720" rIns="91440" bIns="45720" rtlCol="0">
            <a:normAutofit/>
          </a:bodyPr>
          <a:lstStyle/>
          <a:p>
            <a:pPr marL="0" indent="0">
              <a:buNone/>
            </a:pPr>
            <a:r>
              <a:rPr lang="nl-NL" sz="2400" dirty="0"/>
              <a:t>‘</a:t>
            </a:r>
            <a:r>
              <a:rPr lang="nl-NL" sz="2400" i="1" dirty="0"/>
              <a:t>China is een heksenketel waarin de spanning tussen </a:t>
            </a:r>
            <a:r>
              <a:rPr lang="nl-NL" sz="2400" i="1" dirty="0">
                <a:highlight>
                  <a:srgbClr val="FFFF00"/>
                </a:highlight>
              </a:rPr>
              <a:t>socialistisch staatsbestuur</a:t>
            </a:r>
            <a:r>
              <a:rPr lang="nl-NL" sz="2400" i="1" dirty="0"/>
              <a:t>, een </a:t>
            </a:r>
            <a:r>
              <a:rPr lang="nl-NL" sz="2400" i="1" dirty="0">
                <a:highlight>
                  <a:srgbClr val="FFFF00"/>
                </a:highlight>
              </a:rPr>
              <a:t>markteconomie</a:t>
            </a:r>
            <a:r>
              <a:rPr lang="nl-NL" sz="2400" i="1" dirty="0"/>
              <a:t>, </a:t>
            </a:r>
            <a:r>
              <a:rPr lang="nl-NL" sz="2400" i="1" dirty="0">
                <a:highlight>
                  <a:srgbClr val="FFFF00"/>
                </a:highlight>
              </a:rPr>
              <a:t>mondialisering</a:t>
            </a:r>
            <a:r>
              <a:rPr lang="nl-NL" sz="2400" i="1" dirty="0"/>
              <a:t>, </a:t>
            </a:r>
            <a:r>
              <a:rPr lang="nl-NL" sz="2400" i="1" dirty="0">
                <a:highlight>
                  <a:srgbClr val="FFFF00"/>
                </a:highlight>
              </a:rPr>
              <a:t>modernisering</a:t>
            </a:r>
            <a:r>
              <a:rPr lang="nl-NL" sz="2400" i="1" dirty="0"/>
              <a:t> en de </a:t>
            </a:r>
            <a:r>
              <a:rPr lang="nl-NL" sz="2400" i="1" dirty="0">
                <a:highlight>
                  <a:srgbClr val="FFFF00"/>
                </a:highlight>
              </a:rPr>
              <a:t>traditionele cultuur en maatschappij </a:t>
            </a:r>
            <a:r>
              <a:rPr lang="nl-NL" sz="2400" i="1" dirty="0"/>
              <a:t>een maatschappij opleveren die tegelijk nieuw en uniek, herkenbaar Chinees en meer in het algemeen modern is. Daardoor is het hedendaagse China voor waarnemers van buiten zowel merkwaardig bekend als vaak ook onverklaarbaar anders.’ </a:t>
            </a:r>
            <a:r>
              <a:rPr lang="nl-NL" sz="2400" dirty="0"/>
              <a:t>( Frank Pieke, China, een gids voor de 21</a:t>
            </a:r>
            <a:r>
              <a:rPr lang="nl-NL" sz="2400" baseline="30000" dirty="0"/>
              <a:t>e</a:t>
            </a:r>
            <a:r>
              <a:rPr lang="nl-NL" sz="2400" dirty="0"/>
              <a:t> eeuw. p. 18)</a:t>
            </a:r>
          </a:p>
        </p:txBody>
      </p:sp>
      <p:pic>
        <p:nvPicPr>
          <p:cNvPr id="1026" name="Picture 2" descr="China, een gids voor de 21e eeuw">
            <a:extLst>
              <a:ext uri="{FF2B5EF4-FFF2-40B4-BE49-F238E27FC236}">
                <a16:creationId xmlns:a16="http://schemas.microsoft.com/office/drawing/2014/main" id="{16494DD0-B1D1-4147-9162-DFC3DCFFC3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47" r="-1"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774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E334C4F-2A9D-40D6-9649-B08D6C671A80}"/>
              </a:ext>
            </a:extLst>
          </p:cNvPr>
          <p:cNvSpPr>
            <a:spLocks noGrp="1"/>
          </p:cNvSpPr>
          <p:nvPr>
            <p:ph type="title" idx="4294967295"/>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PERSPECTIEVEN… / WAARDEN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4D36F18-BBB9-4033-B900-EA7D57A1AD9D}"/>
              </a:ext>
            </a:extLst>
          </p:cNvPr>
          <p:cNvSpPr>
            <a:spLocks noGrp="1"/>
          </p:cNvSpPr>
          <p:nvPr>
            <p:ph idx="4294967295"/>
          </p:nvPr>
        </p:nvSpPr>
        <p:spPr>
          <a:xfrm>
            <a:off x="838200" y="1825625"/>
            <a:ext cx="10515600" cy="4351338"/>
          </a:xfrm>
        </p:spPr>
        <p:txBody>
          <a:bodyPr vert="horz" lIns="91440" tIns="45720" rIns="91440" bIns="45720" rtlCol="0">
            <a:normAutofit/>
          </a:bodyPr>
          <a:lstStyle/>
          <a:p>
            <a:r>
              <a:rPr lang="en-US" dirty="0"/>
              <a:t>   WESTEN: </a:t>
            </a:r>
          </a:p>
          <a:p>
            <a:pPr marL="0" indent="0">
              <a:buNone/>
            </a:pPr>
            <a:r>
              <a:rPr lang="en-US" dirty="0"/>
              <a:t>-  VRIJHEID, DEMOCRATIE, INTERNATIONAAL RECHT, </a:t>
            </a:r>
          </a:p>
          <a:p>
            <a:pPr marL="0" indent="0">
              <a:buNone/>
            </a:pPr>
            <a:r>
              <a:rPr lang="en-US" dirty="0"/>
              <a:t>-  INTERNATIONALE  INSTITUTIES, MENSENRECHTEN, </a:t>
            </a:r>
          </a:p>
          <a:p>
            <a:pPr marL="0" indent="0">
              <a:buNone/>
            </a:pPr>
            <a:r>
              <a:rPr lang="en-US" dirty="0"/>
              <a:t>-  VRIJE MARKTECONOMIE.</a:t>
            </a:r>
          </a:p>
          <a:p>
            <a:pPr marL="0"/>
            <a:endParaRPr lang="en-US" dirty="0"/>
          </a:p>
          <a:p>
            <a:r>
              <a:rPr lang="en-US" dirty="0"/>
              <a:t>CHINA:</a:t>
            </a:r>
          </a:p>
          <a:p>
            <a:pPr marL="0" indent="0">
              <a:buNone/>
            </a:pPr>
            <a:r>
              <a:rPr lang="en-US" dirty="0"/>
              <a:t>-  AUTORITAIR, STAATS-KAPITALISTISCH, </a:t>
            </a:r>
          </a:p>
          <a:p>
            <a:pPr marL="0" indent="0">
              <a:buNone/>
            </a:pPr>
            <a:r>
              <a:rPr lang="en-US" dirty="0"/>
              <a:t>-  ANDER IDEE VAN MENSENRECHTEN</a:t>
            </a:r>
          </a:p>
        </p:txBody>
      </p:sp>
    </p:spTree>
    <p:extLst>
      <p:ext uri="{BB962C8B-B14F-4D97-AF65-F5344CB8AC3E}">
        <p14:creationId xmlns:p14="http://schemas.microsoft.com/office/powerpoint/2010/main" val="2279967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7E89F70F-CC4F-4169-A717-B713D46DFDF8}"/>
              </a:ext>
            </a:extLst>
          </p:cNvPr>
          <p:cNvSpPr>
            <a:spLocks noGrp="1"/>
          </p:cNvSpPr>
          <p:nvPr>
            <p:ph type="title"/>
          </p:nvPr>
        </p:nvSpPr>
        <p:spPr>
          <a:xfrm>
            <a:off x="838200" y="365125"/>
            <a:ext cx="10515599" cy="1325563"/>
          </a:xfrm>
        </p:spPr>
        <p:txBody>
          <a:bodyPr>
            <a:normAutofit/>
          </a:bodyPr>
          <a:lstStyle/>
          <a:p>
            <a:r>
              <a:rPr lang="nl-NL"/>
              <a:t>Modernisering is verwestersing (?)</a:t>
            </a:r>
            <a:br>
              <a:rPr lang="nl-NL"/>
            </a:br>
            <a:endParaRPr lang="nl-NL"/>
          </a:p>
        </p:txBody>
      </p:sp>
      <p:sp>
        <p:nvSpPr>
          <p:cNvPr id="3" name="Tijdelijke aanduiding voor inhoud 2">
            <a:extLst>
              <a:ext uri="{FF2B5EF4-FFF2-40B4-BE49-F238E27FC236}">
                <a16:creationId xmlns:a16="http://schemas.microsoft.com/office/drawing/2014/main" id="{1888DB92-AE0B-43C3-B151-18585F7C8F8A}"/>
              </a:ext>
            </a:extLst>
          </p:cNvPr>
          <p:cNvSpPr>
            <a:spLocks noGrp="1"/>
          </p:cNvSpPr>
          <p:nvPr>
            <p:ph idx="1"/>
          </p:nvPr>
        </p:nvSpPr>
        <p:spPr>
          <a:xfrm>
            <a:off x="838200" y="1825625"/>
            <a:ext cx="5393361" cy="4351338"/>
          </a:xfrm>
        </p:spPr>
        <p:txBody>
          <a:bodyPr>
            <a:normAutofit/>
          </a:bodyPr>
          <a:lstStyle/>
          <a:p>
            <a:pPr marL="0" indent="0">
              <a:buNone/>
            </a:pPr>
            <a:r>
              <a:rPr lang="nl-NL" sz="2000" dirty="0"/>
              <a:t>Document nr. 9: zeven verboden thema’s (westerse waarden):</a:t>
            </a:r>
          </a:p>
          <a:p>
            <a:pPr>
              <a:buFontTx/>
              <a:buChar char="-"/>
            </a:pPr>
            <a:r>
              <a:rPr lang="nl-NL" sz="2000" dirty="0"/>
              <a:t>Westerse constitutionele democratie</a:t>
            </a:r>
          </a:p>
          <a:p>
            <a:pPr>
              <a:buFontTx/>
              <a:buChar char="-"/>
            </a:pPr>
            <a:r>
              <a:rPr lang="nl-NL" sz="2000" dirty="0"/>
              <a:t>Universele waarden</a:t>
            </a:r>
          </a:p>
          <a:p>
            <a:pPr>
              <a:buFontTx/>
              <a:buChar char="-"/>
            </a:pPr>
            <a:r>
              <a:rPr lang="nl-NL" sz="2000" dirty="0"/>
              <a:t>Civiele samenleving</a:t>
            </a:r>
          </a:p>
          <a:p>
            <a:pPr>
              <a:buFontTx/>
              <a:buChar char="-"/>
            </a:pPr>
            <a:r>
              <a:rPr lang="nl-NL" sz="2000" dirty="0"/>
              <a:t>Neoliberalisme</a:t>
            </a:r>
          </a:p>
          <a:p>
            <a:pPr>
              <a:buFontTx/>
              <a:buChar char="-"/>
            </a:pPr>
            <a:r>
              <a:rPr lang="nl-NL" sz="2000" dirty="0"/>
              <a:t>Westerse opvatting over onafhankelijke journalistiek</a:t>
            </a:r>
          </a:p>
          <a:p>
            <a:pPr>
              <a:buFontTx/>
              <a:buChar char="-"/>
            </a:pPr>
            <a:r>
              <a:rPr lang="nl-NL" sz="2000" dirty="0"/>
              <a:t>Historisch nihilisme</a:t>
            </a:r>
          </a:p>
          <a:p>
            <a:pPr>
              <a:buFontTx/>
              <a:buChar char="-"/>
            </a:pPr>
            <a:r>
              <a:rPr lang="nl-NL" sz="2000" dirty="0"/>
              <a:t>Kritiek op economische hervormingen van Deng Xiaoping en op socialistisch karakter van officiële ideologie</a:t>
            </a:r>
          </a:p>
        </p:txBody>
      </p:sp>
      <p:pic>
        <p:nvPicPr>
          <p:cNvPr id="4098" name="Picture 2" descr="Afbeeldingsresultaat voor document number 9 china">
            <a:extLst>
              <a:ext uri="{FF2B5EF4-FFF2-40B4-BE49-F238E27FC236}">
                <a16:creationId xmlns:a16="http://schemas.microsoft.com/office/drawing/2014/main" id="{5721D64A-4CEA-4454-80AF-948416675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66" r="19847" b="1"/>
          <a:stretch/>
        </p:blipFill>
        <p:spPr bwMode="auto">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4105"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07"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801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EFAF27D-39DE-4353-AACC-282C8B127DE5}"/>
              </a:ext>
            </a:extLst>
          </p:cNvPr>
          <p:cNvSpPr>
            <a:spLocks noGrp="1"/>
          </p:cNvSpPr>
          <p:nvPr>
            <p:ph type="title" idx="4294967295"/>
          </p:nvPr>
        </p:nvSpPr>
        <p:spPr>
          <a:xfrm>
            <a:off x="635000" y="640823"/>
            <a:ext cx="3418659" cy="5583148"/>
          </a:xfrm>
        </p:spPr>
        <p:txBody>
          <a:bodyPr vert="horz" lIns="91440" tIns="45720" rIns="91440" bIns="45720" rtlCol="0" anchor="ctr">
            <a:normAutofit/>
          </a:bodyPr>
          <a:lstStyle/>
          <a:p>
            <a:r>
              <a:rPr lang="en-US" sz="5400" kern="1200">
                <a:solidFill>
                  <a:schemeClr val="tx1"/>
                </a:solidFill>
                <a:latin typeface="+mj-lt"/>
                <a:ea typeface="+mj-ea"/>
                <a:cs typeface="+mj-cs"/>
              </a:rPr>
              <a:t>HOE DAAR MEE OM TE GAAN?</a:t>
            </a:r>
          </a:p>
        </p:txBody>
      </p:sp>
      <p:sp>
        <p:nvSpPr>
          <p:cNvPr id="1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ijdelijke aanduiding voor inhoud 2">
            <a:extLst>
              <a:ext uri="{FF2B5EF4-FFF2-40B4-BE49-F238E27FC236}">
                <a16:creationId xmlns:a16="http://schemas.microsoft.com/office/drawing/2014/main" id="{D8451DD6-BD13-E014-632C-434D8A430350}"/>
              </a:ext>
            </a:extLst>
          </p:cNvPr>
          <p:cNvGraphicFramePr>
            <a:graphicFrameLocks noGrp="1"/>
          </p:cNvGraphicFramePr>
          <p:nvPr>
            <p:ph idx="4294967295"/>
            <p:extLst>
              <p:ext uri="{D42A27DB-BD31-4B8C-83A1-F6EECF244321}">
                <p14:modId xmlns:p14="http://schemas.microsoft.com/office/powerpoint/2010/main" val="395580915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5341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4D7C1-6889-4188-BFD1-76CB4DB9C283}"/>
              </a:ext>
            </a:extLst>
          </p:cNvPr>
          <p:cNvSpPr>
            <a:spLocks noGrp="1"/>
          </p:cNvSpPr>
          <p:nvPr>
            <p:ph type="title"/>
          </p:nvPr>
        </p:nvSpPr>
        <p:spPr>
          <a:xfrm>
            <a:off x="4965430" y="629268"/>
            <a:ext cx="6586491" cy="1286160"/>
          </a:xfrm>
        </p:spPr>
        <p:txBody>
          <a:bodyPr anchor="b">
            <a:normAutofit/>
          </a:bodyPr>
          <a:lstStyle/>
          <a:p>
            <a:r>
              <a:rPr lang="nl-NL" sz="4100"/>
              <a:t>Bieri:  Historische nieuwsgierigheid</a:t>
            </a:r>
          </a:p>
        </p:txBody>
      </p:sp>
      <p:sp>
        <p:nvSpPr>
          <p:cNvPr id="3" name="Tijdelijke aanduiding voor inhoud 2">
            <a:extLst>
              <a:ext uri="{FF2B5EF4-FFF2-40B4-BE49-F238E27FC236}">
                <a16:creationId xmlns:a16="http://schemas.microsoft.com/office/drawing/2014/main" id="{E4BEBC44-9A09-4138-B64F-53DB847755AF}"/>
              </a:ext>
            </a:extLst>
          </p:cNvPr>
          <p:cNvSpPr>
            <a:spLocks noGrp="1"/>
          </p:cNvSpPr>
          <p:nvPr>
            <p:ph idx="1"/>
          </p:nvPr>
        </p:nvSpPr>
        <p:spPr>
          <a:xfrm>
            <a:off x="4965431" y="2438400"/>
            <a:ext cx="6586489" cy="3785419"/>
          </a:xfrm>
        </p:spPr>
        <p:txBody>
          <a:bodyPr>
            <a:normAutofit/>
          </a:bodyPr>
          <a:lstStyle/>
          <a:p>
            <a:pPr marL="0" indent="0">
              <a:buNone/>
            </a:pPr>
            <a:r>
              <a:rPr lang="nl-NL" sz="2000"/>
              <a:t>En het basisprincipe van deze nieuwsgierigheid is het idee dat het allemaal ook heel anders had kunnen zijn, want achter onze cultuur zit geen metafysische noodzakelijkheid. Het verlichte bewustzijn is derhalve een bewustzijn van de historische toevalligheid en wordt zichtbaar in het </a:t>
            </a:r>
            <a:r>
              <a:rPr lang="nl-NL" sz="2000">
                <a:highlight>
                  <a:srgbClr val="FFFF00"/>
                </a:highlight>
              </a:rPr>
              <a:t>talent om de eigen cultuur van een zekere afstand te bekijken </a:t>
            </a:r>
            <a:r>
              <a:rPr lang="nl-NL" sz="2000"/>
              <a:t>en een ironisch en speels standpunt in te nemen. Dat wil niet zeggen: de eigen vorm van leven ontkennen. Het wil alleen zeggen: </a:t>
            </a:r>
            <a:r>
              <a:rPr lang="nl-NL" sz="2000">
                <a:highlight>
                  <a:srgbClr val="FFFF00"/>
                </a:highlight>
              </a:rPr>
              <a:t>je distantiëren van de naïeve en arrogante gedachte dat de eigen levensvorm beter zou passen bij het zogenaamde wezen van de mens dan alle andere.</a:t>
            </a:r>
          </a:p>
        </p:txBody>
      </p:sp>
      <p:pic>
        <p:nvPicPr>
          <p:cNvPr id="1026" name="Picture 2" descr="bol.com | Wie wäre es, gebildet zu sein? (ebook), Peter Bieri |  9783831269501 | Boeken">
            <a:extLst>
              <a:ext uri="{FF2B5EF4-FFF2-40B4-BE49-F238E27FC236}">
                <a16:creationId xmlns:a16="http://schemas.microsoft.com/office/drawing/2014/main" id="{93CDE427-4C2B-463D-8566-20E09315D8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867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E967E61-3172-26BB-C059-1104C8A4D0BD}"/>
              </a:ext>
            </a:extLst>
          </p:cNvPr>
          <p:cNvSpPr>
            <a:spLocks noGrp="1"/>
          </p:cNvSpPr>
          <p:nvPr>
            <p:ph type="title"/>
          </p:nvPr>
        </p:nvSpPr>
        <p:spPr>
          <a:xfrm>
            <a:off x="572493" y="238539"/>
            <a:ext cx="11018520" cy="1434415"/>
          </a:xfrm>
        </p:spPr>
        <p:txBody>
          <a:bodyPr anchor="b">
            <a:normAutofit/>
          </a:bodyPr>
          <a:lstStyle/>
          <a:p>
            <a:r>
              <a:rPr lang="nl-NL" sz="5400" dirty="0"/>
              <a:t>Tania </a:t>
            </a:r>
            <a:r>
              <a:rPr lang="nl-NL" sz="5400" dirty="0" err="1"/>
              <a:t>Brannigan</a:t>
            </a:r>
            <a:endParaRPr lang="nl-NL" sz="5400" dirty="0"/>
          </a:p>
        </p:txBody>
      </p:sp>
      <p:sp>
        <p:nvSpPr>
          <p:cNvPr id="205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FD319CEA-2B36-1C00-C66F-4592F2751A61}"/>
              </a:ext>
            </a:extLst>
          </p:cNvPr>
          <p:cNvSpPr>
            <a:spLocks noGrp="1"/>
          </p:cNvSpPr>
          <p:nvPr>
            <p:ph idx="1"/>
          </p:nvPr>
        </p:nvSpPr>
        <p:spPr>
          <a:xfrm>
            <a:off x="572493" y="2071316"/>
            <a:ext cx="6713552" cy="4119172"/>
          </a:xfrm>
        </p:spPr>
        <p:txBody>
          <a:bodyPr anchor="t">
            <a:normAutofit/>
          </a:bodyPr>
          <a:lstStyle/>
          <a:p>
            <a:pPr marL="0" indent="0">
              <a:buNone/>
            </a:pPr>
            <a:r>
              <a:rPr lang="en-US" sz="2200" dirty="0"/>
              <a:t>‘(…) we are not as safe as we think, nor as good. That should be enough to trouble us. Some people still talk about democracy as if it were pregnancy – there is no such thing as a little bit; its either there or not – even while we watch it being chipped away, or dynamited, by concerted, systematic attacks and lurching, instinctive cunning, or eroded by our own indifferences or laziness.’</a:t>
            </a:r>
          </a:p>
          <a:p>
            <a:pPr marL="0" indent="0">
              <a:buNone/>
            </a:pPr>
            <a:r>
              <a:rPr lang="en-US" sz="2200" dirty="0"/>
              <a:t>(…) </a:t>
            </a:r>
          </a:p>
          <a:p>
            <a:pPr marL="0" indent="0">
              <a:buNone/>
            </a:pPr>
            <a:r>
              <a:rPr lang="en-US" sz="2200" dirty="0">
                <a:highlight>
                  <a:srgbClr val="FFFF00"/>
                </a:highlight>
              </a:rPr>
              <a:t>‘I learned more about my own country from China than I could have imagined</a:t>
            </a:r>
            <a:r>
              <a:rPr lang="en-US" sz="2200" dirty="0"/>
              <a:t>. I had no idea (…) how pursuing these truths would sharpen my view (...)</a:t>
            </a:r>
          </a:p>
        </p:txBody>
      </p:sp>
      <p:pic>
        <p:nvPicPr>
          <p:cNvPr id="2050" name="Picture 2" descr="Afbeeldingsresultaten voor red memory Tania Brannigan">
            <a:extLst>
              <a:ext uri="{FF2B5EF4-FFF2-40B4-BE49-F238E27FC236}">
                <a16:creationId xmlns:a16="http://schemas.microsoft.com/office/drawing/2014/main" id="{AEB039C6-6F29-0CF8-B139-733DE27007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67" r="-1" b="22215"/>
          <a:stretch/>
        </p:blipFill>
        <p:spPr bwMode="auto">
          <a:xfrm>
            <a:off x="7675658" y="2093976"/>
            <a:ext cx="3941064" cy="437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561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B8008-0C97-4D5E-B76C-C3060BAD5002}"/>
              </a:ext>
            </a:extLst>
          </p:cNvPr>
          <p:cNvSpPr>
            <a:spLocks noGrp="1"/>
          </p:cNvSpPr>
          <p:nvPr>
            <p:ph type="title"/>
          </p:nvPr>
        </p:nvSpPr>
        <p:spPr>
          <a:xfrm>
            <a:off x="4965430" y="629268"/>
            <a:ext cx="6586491" cy="1286160"/>
          </a:xfrm>
        </p:spPr>
        <p:txBody>
          <a:bodyPr anchor="b">
            <a:normAutofit/>
          </a:bodyPr>
          <a:lstStyle/>
          <a:p>
            <a:r>
              <a:rPr lang="nl-NL" dirty="0"/>
              <a:t>Standplaatsgebondenheid</a:t>
            </a:r>
          </a:p>
        </p:txBody>
      </p:sp>
      <p:sp>
        <p:nvSpPr>
          <p:cNvPr id="3" name="Tijdelijke aanduiding voor inhoud 2">
            <a:extLst>
              <a:ext uri="{FF2B5EF4-FFF2-40B4-BE49-F238E27FC236}">
                <a16:creationId xmlns:a16="http://schemas.microsoft.com/office/drawing/2014/main" id="{0D0B3ACD-1EB7-489B-975F-4AB77B8D5448}"/>
              </a:ext>
            </a:extLst>
          </p:cNvPr>
          <p:cNvSpPr>
            <a:spLocks noGrp="1"/>
          </p:cNvSpPr>
          <p:nvPr>
            <p:ph idx="1"/>
          </p:nvPr>
        </p:nvSpPr>
        <p:spPr>
          <a:xfrm>
            <a:off x="4965431" y="2438401"/>
            <a:ext cx="6586489" cy="1805126"/>
          </a:xfrm>
        </p:spPr>
        <p:txBody>
          <a:bodyPr>
            <a:noAutofit/>
          </a:bodyPr>
          <a:lstStyle/>
          <a:p>
            <a:pPr marL="0" indent="0">
              <a:buNone/>
            </a:pPr>
            <a:r>
              <a:rPr lang="nl-NL" dirty="0"/>
              <a:t>‘Ontmoeting met andere culturen en tijden / andere culturen in andere tijden is altijd een manier om eigen tijd / cultuur tegen het licht te houden. ‘</a:t>
            </a:r>
          </a:p>
          <a:p>
            <a:endParaRPr lang="nl-NL" dirty="0"/>
          </a:p>
          <a:p>
            <a:pPr marL="0" indent="0">
              <a:buNone/>
            </a:pPr>
            <a:endParaRPr lang="nl-NL" dirty="0"/>
          </a:p>
        </p:txBody>
      </p:sp>
      <p:pic>
        <p:nvPicPr>
          <p:cNvPr id="1026" name="Picture 2" descr="bol.com | Hoe de wereld denkt, Julian Baggini | 9789046824283 | Boeken">
            <a:extLst>
              <a:ext uri="{FF2B5EF4-FFF2-40B4-BE49-F238E27FC236}">
                <a16:creationId xmlns:a16="http://schemas.microsoft.com/office/drawing/2014/main" id="{1C257FBD-5AA3-42F0-A170-E1811E89F5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37" r="-1"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759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bol.com | Hoe de wereld denkt | 9789046824283 | Julian Baggini | Boeken">
            <a:extLst>
              <a:ext uri="{FF2B5EF4-FFF2-40B4-BE49-F238E27FC236}">
                <a16:creationId xmlns:a16="http://schemas.microsoft.com/office/drawing/2014/main" id="{80373C06-33C4-4D59-8E60-C4F0B31A05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57" r="-2" b="3536"/>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7CDF41AD-213F-4DDD-A56C-C2C5D0FACFC8}"/>
              </a:ext>
            </a:extLst>
          </p:cNvPr>
          <p:cNvSpPr>
            <a:spLocks noGrp="1"/>
          </p:cNvSpPr>
          <p:nvPr>
            <p:ph idx="4294967295"/>
          </p:nvPr>
        </p:nvSpPr>
        <p:spPr>
          <a:xfrm>
            <a:off x="5827048" y="1868487"/>
            <a:ext cx="5721484" cy="4351338"/>
          </a:xfrm>
        </p:spPr>
        <p:txBody>
          <a:bodyPr vert="horz" lIns="91440" tIns="45720" rIns="91440" bIns="45720" rtlCol="0">
            <a:noAutofit/>
          </a:bodyPr>
          <a:lstStyle/>
          <a:p>
            <a:pPr marL="0"/>
            <a:r>
              <a:rPr lang="en-US" sz="2000" dirty="0">
                <a:highlight>
                  <a:srgbClr val="FFFF00"/>
                </a:highlight>
              </a:rPr>
              <a:t>‘</a:t>
            </a:r>
            <a:r>
              <a:rPr lang="en-US" sz="2000" i="1" dirty="0">
                <a:highlight>
                  <a:srgbClr val="FFFF00"/>
                </a:highlight>
              </a:rPr>
              <a:t>Begrip is niet hetzelfde als goedkeuring of acceptatie</a:t>
            </a:r>
            <a:r>
              <a:rPr lang="en-US" sz="2000" dirty="0"/>
              <a:t>; </a:t>
            </a:r>
            <a:r>
              <a:rPr lang="en-US" sz="2000" i="1" dirty="0"/>
              <a:t>het kan precies het </a:t>
            </a:r>
            <a:r>
              <a:rPr lang="nl-NL" sz="2000" i="1" dirty="0"/>
              <a:t>tegenovergestelde</a:t>
            </a:r>
            <a:r>
              <a:rPr lang="en-US" sz="2000" i="1" dirty="0"/>
              <a:t> tot gevolg hebben. </a:t>
            </a:r>
            <a:r>
              <a:rPr lang="en-US" sz="2000" dirty="0"/>
              <a:t>Overdreven eerbied leidt niet tot dialoog maar tot (…) ‘dialit’ (…) het uitwisselen van teksten, vergezeld van beleefde instemmende knikjes (..)</a:t>
            </a:r>
          </a:p>
          <a:p>
            <a:pPr marL="0"/>
            <a:endParaRPr lang="en-US" sz="2000" dirty="0"/>
          </a:p>
          <a:p>
            <a:pPr marL="0"/>
            <a:r>
              <a:rPr lang="en-US" sz="2000" dirty="0"/>
              <a:t>Voor een echte dialoog is het noodzakelijk dat je goed luistert, maar elkaar </a:t>
            </a:r>
            <a:r>
              <a:rPr lang="en-US" sz="2000" dirty="0">
                <a:highlight>
                  <a:srgbClr val="FFFF00"/>
                </a:highlight>
              </a:rPr>
              <a:t>ook wederzijds de maat neemt en bevraagt.</a:t>
            </a:r>
            <a:r>
              <a:rPr lang="en-US" sz="2000" dirty="0"/>
              <a:t> (…)</a:t>
            </a:r>
          </a:p>
          <a:p>
            <a:pPr marL="0"/>
            <a:endParaRPr lang="en-US" sz="2000" dirty="0"/>
          </a:p>
          <a:p>
            <a:pPr marL="0"/>
            <a:r>
              <a:rPr lang="en-US" sz="2000" i="1" dirty="0"/>
              <a:t>Kritiek en andere meningen zijn </a:t>
            </a:r>
            <a:r>
              <a:rPr lang="en-US" sz="2000" i="1" dirty="0">
                <a:highlight>
                  <a:srgbClr val="FFFF00"/>
                </a:highlight>
              </a:rPr>
              <a:t>alleen respectloos </a:t>
            </a:r>
            <a:r>
              <a:rPr lang="en-US" sz="2000" i="1" dirty="0"/>
              <a:t>als ze voortkomen uit een </a:t>
            </a:r>
            <a:r>
              <a:rPr lang="en-US" sz="2000" i="1" dirty="0">
                <a:highlight>
                  <a:srgbClr val="FFFF00"/>
                </a:highlight>
              </a:rPr>
              <a:t>combinatie van arrogantie en onwetendheid.’</a:t>
            </a:r>
          </a:p>
        </p:txBody>
      </p:sp>
    </p:spTree>
    <p:extLst>
      <p:ext uri="{BB962C8B-B14F-4D97-AF65-F5344CB8AC3E}">
        <p14:creationId xmlns:p14="http://schemas.microsoft.com/office/powerpoint/2010/main" val="984748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A3D3DDDE-F02E-40AE-9988-55D20D2F5808}"/>
              </a:ext>
            </a:extLst>
          </p:cNvPr>
          <p:cNvSpPr>
            <a:spLocks noGrp="1"/>
          </p:cNvSpPr>
          <p:nvPr>
            <p:ph type="title" idx="4294967295"/>
          </p:nvPr>
        </p:nvSpPr>
        <p:spPr>
          <a:xfrm>
            <a:off x="841248" y="548640"/>
            <a:ext cx="3600860" cy="5431536"/>
          </a:xfrm>
        </p:spPr>
        <p:txBody>
          <a:bodyPr vert="horz" lIns="91440" tIns="45720" rIns="91440" bIns="45720" rtlCol="0" anchor="ctr">
            <a:normAutofit/>
          </a:bodyPr>
          <a:lstStyle/>
          <a:p>
            <a:r>
              <a:rPr lang="en-US" sz="5400" kern="1200" dirty="0">
                <a:solidFill>
                  <a:schemeClr val="tx1"/>
                </a:solidFill>
                <a:latin typeface="+mj-lt"/>
                <a:ea typeface="+mj-ea"/>
                <a:cs typeface="+mj-cs"/>
              </a:rPr>
              <a:t>Frank Pieke</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inhoud 4">
            <a:extLst>
              <a:ext uri="{FF2B5EF4-FFF2-40B4-BE49-F238E27FC236}">
                <a16:creationId xmlns:a16="http://schemas.microsoft.com/office/drawing/2014/main" id="{57921D57-FE6A-46C6-88E0-52F9B7DF58F1}"/>
              </a:ext>
            </a:extLst>
          </p:cNvPr>
          <p:cNvSpPr>
            <a:spLocks noGrp="1"/>
          </p:cNvSpPr>
          <p:nvPr>
            <p:ph idx="4294967295"/>
          </p:nvPr>
        </p:nvSpPr>
        <p:spPr>
          <a:xfrm>
            <a:off x="5126418" y="552091"/>
            <a:ext cx="6224335" cy="5431536"/>
          </a:xfrm>
        </p:spPr>
        <p:txBody>
          <a:bodyPr vert="horz" lIns="91440" tIns="45720" rIns="91440" bIns="45720" rtlCol="0" anchor="ctr">
            <a:normAutofit/>
          </a:bodyPr>
          <a:lstStyle/>
          <a:p>
            <a:endParaRPr lang="en-US" sz="2200" dirty="0"/>
          </a:p>
          <a:p>
            <a:r>
              <a:rPr lang="nl-NL" sz="2200" dirty="0"/>
              <a:t>China centraal = niet gewoon een Chinese benadering, maar een benadering die de Chinese werkelijkheid als uitgangspunt neemt i.p.v. niet-Chinese (meestal westerse) voorbeelden, normen, begrippen of verwachtingen</a:t>
            </a:r>
          </a:p>
          <a:p>
            <a:endParaRPr lang="nl-NL" sz="2200" dirty="0"/>
          </a:p>
          <a:p>
            <a:r>
              <a:rPr lang="nl-NL" sz="2200" dirty="0">
                <a:highlight>
                  <a:srgbClr val="FFFF00"/>
                </a:highlight>
              </a:rPr>
              <a:t>Een benadering waarin China centraal staat, is ook niet hetzelfde als  een China-vriendelijke benadering.</a:t>
            </a:r>
          </a:p>
        </p:txBody>
      </p:sp>
    </p:spTree>
    <p:extLst>
      <p:ext uri="{BB962C8B-B14F-4D97-AF65-F5344CB8AC3E}">
        <p14:creationId xmlns:p14="http://schemas.microsoft.com/office/powerpoint/2010/main" val="570002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nese Thought: From Confucius to Cook Ding (Pelican Books) (English  Edition) eBook: Sterckx, Roel: Amazon.nl: Kindle Store">
            <a:extLst>
              <a:ext uri="{FF2B5EF4-FFF2-40B4-BE49-F238E27FC236}">
                <a16:creationId xmlns:a16="http://schemas.microsoft.com/office/drawing/2014/main" id="{54EF34EC-4601-4715-9BF3-DAA8766303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59719" y="761215"/>
            <a:ext cx="3902697" cy="533557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61EA4F05-37A8-4C5B-B960-F7929EA2599B}"/>
              </a:ext>
            </a:extLst>
          </p:cNvPr>
          <p:cNvSpPr>
            <a:spLocks noGrp="1"/>
          </p:cNvSpPr>
          <p:nvPr>
            <p:ph sz="half" idx="4294967295"/>
          </p:nvPr>
        </p:nvSpPr>
        <p:spPr>
          <a:xfrm>
            <a:off x="0" y="606425"/>
            <a:ext cx="6305550" cy="5570538"/>
          </a:xfrm>
        </p:spPr>
        <p:txBody>
          <a:bodyPr>
            <a:normAutofit/>
          </a:bodyPr>
          <a:lstStyle/>
          <a:p>
            <a:pPr marL="0" indent="0">
              <a:buNone/>
            </a:pPr>
            <a:r>
              <a:rPr lang="nl-NL" sz="3200"/>
              <a:t>For those still comfortable with intercultural conversation in terms of ‘we’ versus ‘them’, the knowledge that the average Cinese teenager or college student knows much more about ‘us’ than we know about ‘them’ should be a gentle wake-up call. </a:t>
            </a:r>
            <a:r>
              <a:rPr lang="nl-NL" sz="3200">
                <a:solidFill>
                  <a:srgbClr val="FF0000"/>
                </a:solidFill>
              </a:rPr>
              <a:t>To understand China, we need to learn to think Chinese.’</a:t>
            </a:r>
          </a:p>
          <a:p>
            <a:pPr marL="0" indent="0">
              <a:buNone/>
            </a:pPr>
            <a:endParaRPr lang="nl-NL" sz="3200"/>
          </a:p>
          <a:p>
            <a:pPr marL="0" indent="0">
              <a:buNone/>
            </a:pPr>
            <a:r>
              <a:rPr lang="nl-NL" sz="3200"/>
              <a:t>Roel Stercks, </a:t>
            </a:r>
            <a:r>
              <a:rPr lang="nl-NL" sz="3200" i="1"/>
              <a:t>Chinese Thought, p.x</a:t>
            </a:r>
            <a:endParaRPr lang="nl-NL" sz="3200" i="1" dirty="0"/>
          </a:p>
        </p:txBody>
      </p:sp>
    </p:spTree>
    <p:extLst>
      <p:ext uri="{BB962C8B-B14F-4D97-AF65-F5344CB8AC3E}">
        <p14:creationId xmlns:p14="http://schemas.microsoft.com/office/powerpoint/2010/main" val="2154970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DEB93-2BDE-424B-8B3D-0F8A2645D511}"/>
              </a:ext>
            </a:extLst>
          </p:cNvPr>
          <p:cNvSpPr>
            <a:spLocks noGrp="1"/>
          </p:cNvSpPr>
          <p:nvPr>
            <p:ph type="title"/>
          </p:nvPr>
        </p:nvSpPr>
        <p:spPr>
          <a:xfrm>
            <a:off x="612648" y="1078992"/>
            <a:ext cx="6268770" cy="1536192"/>
          </a:xfrm>
        </p:spPr>
        <p:txBody>
          <a:bodyPr anchor="b">
            <a:normAutofit/>
          </a:bodyPr>
          <a:lstStyle/>
          <a:p>
            <a:r>
              <a:rPr lang="nl-NL" sz="5200" dirty="0"/>
              <a:t>SUN TZU</a:t>
            </a:r>
          </a:p>
        </p:txBody>
      </p:sp>
      <p:sp>
        <p:nvSpPr>
          <p:cNvPr id="3" name="Tijdelijke aanduiding voor inhoud 2">
            <a:extLst>
              <a:ext uri="{FF2B5EF4-FFF2-40B4-BE49-F238E27FC236}">
                <a16:creationId xmlns:a16="http://schemas.microsoft.com/office/drawing/2014/main" id="{8F56F563-85C3-43B2-8E6F-07213ADF7685}"/>
              </a:ext>
            </a:extLst>
          </p:cNvPr>
          <p:cNvSpPr>
            <a:spLocks noGrp="1"/>
          </p:cNvSpPr>
          <p:nvPr>
            <p:ph idx="1"/>
          </p:nvPr>
        </p:nvSpPr>
        <p:spPr>
          <a:xfrm>
            <a:off x="756860" y="2913448"/>
            <a:ext cx="6268770" cy="2825496"/>
          </a:xfrm>
        </p:spPr>
        <p:txBody>
          <a:bodyPr>
            <a:normAutofit/>
          </a:bodyPr>
          <a:lstStyle/>
          <a:p>
            <a:pPr marL="0" indent="0">
              <a:buNone/>
            </a:pPr>
            <a:r>
              <a:rPr lang="nl-NL" dirty="0"/>
              <a:t>‘</a:t>
            </a:r>
            <a:r>
              <a:rPr lang="nl-NL" i="1" dirty="0"/>
              <a:t>Als je de vijand kent en jezelf, hoef je niet bang te zijn voor de afloop van honderd veldslagen. Als je jezelf kent maar de vijand niet, zul je voor elke overwinning ook een nederlaag leiden. Als je noch de vijand noch jezelf kent, zul je in elk gevecht bezwijken.’</a:t>
            </a:r>
          </a:p>
        </p:txBody>
      </p:sp>
      <p:pic>
        <p:nvPicPr>
          <p:cNvPr id="1026" name="Picture 2" descr="Amazon.com: The Art Of War (9781545211953): Tzu, Sun, Giles, Lionel: Books">
            <a:extLst>
              <a:ext uri="{FF2B5EF4-FFF2-40B4-BE49-F238E27FC236}">
                <a16:creationId xmlns:a16="http://schemas.microsoft.com/office/drawing/2014/main" id="{F1962453-18CB-4782-B4CE-D18189763D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3"/>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289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idx="4294967295"/>
          </p:nvPr>
        </p:nvSpPr>
        <p:spPr>
          <a:xfrm>
            <a:off x="4654296" y="329184"/>
            <a:ext cx="6894576" cy="1783080"/>
          </a:xfrm>
        </p:spPr>
        <p:txBody>
          <a:bodyPr vert="horz" lIns="91440" tIns="45720" rIns="91440" bIns="45720" rtlCol="0" anchor="b">
            <a:normAutofit/>
          </a:bodyPr>
          <a:lstStyle/>
          <a:p>
            <a:r>
              <a:rPr lang="en-US" sz="5400"/>
              <a:t>TU WEIMING</a:t>
            </a:r>
          </a:p>
        </p:txBody>
      </p:sp>
      <p:pic>
        <p:nvPicPr>
          <p:cNvPr id="2050" name="Picture 2" descr="Confucian Thought: Selfhood as Creative Transformation (SUNY Series in Philosophy)">
            <a:extLst>
              <a:ext uri="{FF2B5EF4-FFF2-40B4-BE49-F238E27FC236}">
                <a16:creationId xmlns:a16="http://schemas.microsoft.com/office/drawing/2014/main" id="{66A61456-DEE8-4DC4-A27B-053F5A1399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73" r="6987" b="1"/>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5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4294967295"/>
          </p:nvPr>
        </p:nvSpPr>
        <p:spPr>
          <a:xfrm>
            <a:off x="4654296" y="2706624"/>
            <a:ext cx="6894576" cy="3483864"/>
          </a:xfrm>
        </p:spPr>
        <p:txBody>
          <a:bodyPr vert="horz" lIns="91440" tIns="45720" rIns="91440" bIns="45720" rtlCol="0">
            <a:normAutofit/>
          </a:bodyPr>
          <a:lstStyle/>
          <a:p>
            <a:r>
              <a:rPr lang="en-US" sz="2200" dirty="0"/>
              <a:t>CHINA = SLAGVELD VAN DRIE ISMES</a:t>
            </a:r>
          </a:p>
          <a:p>
            <a:r>
              <a:rPr lang="en-US" sz="2200" dirty="0"/>
              <a:t>SOCIALISME, LIBERALISME, CONFUSIANISME</a:t>
            </a:r>
          </a:p>
          <a:p>
            <a:endParaRPr lang="en-US" sz="2200" dirty="0"/>
          </a:p>
          <a:p>
            <a:r>
              <a:rPr lang="en-US" sz="2200" dirty="0"/>
              <a:t>UITEINDELIJK: </a:t>
            </a:r>
            <a:r>
              <a:rPr lang="en-US" sz="2200" u="sng" dirty="0"/>
              <a:t>CONFUSIANISME</a:t>
            </a:r>
          </a:p>
          <a:p>
            <a:pPr marL="0" indent="0">
              <a:buNone/>
            </a:pPr>
            <a:endParaRPr lang="en-US" sz="2200" u="sng" dirty="0"/>
          </a:p>
          <a:p>
            <a:r>
              <a:rPr lang="en-US" sz="2200" dirty="0"/>
              <a:t>NIET DEMOCRATISCH VOORUITGANGSIDEAAL, MAAR HEROPLEVING EIGEN BESCHAVING </a:t>
            </a:r>
          </a:p>
          <a:p>
            <a:pPr marL="0" indent="0">
              <a:buNone/>
            </a:pPr>
            <a:endParaRPr lang="en-US" sz="2200" dirty="0"/>
          </a:p>
        </p:txBody>
      </p:sp>
    </p:spTree>
    <p:extLst>
      <p:ext uri="{BB962C8B-B14F-4D97-AF65-F5344CB8AC3E}">
        <p14:creationId xmlns:p14="http://schemas.microsoft.com/office/powerpoint/2010/main" val="928020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63B6DB-EC6D-4BF1-87F3-A01757441EEC}"/>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0043B8A2-F3E7-42BB-90E0-11D2EECF749F}"/>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336611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8E8BCC4-0742-4C10-A12F-59F611B198B1}"/>
              </a:ext>
            </a:extLst>
          </p:cNvPr>
          <p:cNvSpPr>
            <a:spLocks noGrp="1"/>
          </p:cNvSpPr>
          <p:nvPr>
            <p:ph type="title" idx="4294967295"/>
          </p:nvPr>
        </p:nvSpPr>
        <p:spPr>
          <a:xfrm>
            <a:off x="638882" y="639193"/>
            <a:ext cx="3571810" cy="3573516"/>
          </a:xfrm>
        </p:spPr>
        <p:txBody>
          <a:bodyPr vert="horz" lIns="91440" tIns="45720" rIns="91440" bIns="45720" rtlCol="0" anchor="b">
            <a:normAutofit/>
          </a:bodyPr>
          <a:lstStyle/>
          <a:p>
            <a:r>
              <a:rPr lang="en-US" sz="6600" kern="1200" dirty="0">
                <a:solidFill>
                  <a:schemeClr val="tx1"/>
                </a:solidFill>
                <a:latin typeface="+mj-lt"/>
                <a:ea typeface="+mj-ea"/>
                <a:cs typeface="+mj-cs"/>
              </a:rPr>
              <a:t>MC 2 </a:t>
            </a:r>
            <a:r>
              <a:rPr lang="en-US" sz="6600" dirty="0"/>
              <a:t>CHINEES DENKEN</a:t>
            </a:r>
            <a:endParaRPr lang="en-US" sz="6600" kern="1200" dirty="0">
              <a:solidFill>
                <a:schemeClr val="tx1"/>
              </a:solidFill>
              <a:latin typeface="+mj-lt"/>
              <a:ea typeface="+mj-ea"/>
              <a:cs typeface="+mj-cs"/>
            </a:endParaRPr>
          </a:p>
        </p:txBody>
      </p:sp>
      <p:sp>
        <p:nvSpPr>
          <p:cNvPr id="103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inees denken">
            <a:extLst>
              <a:ext uri="{FF2B5EF4-FFF2-40B4-BE49-F238E27FC236}">
                <a16:creationId xmlns:a16="http://schemas.microsoft.com/office/drawing/2014/main" id="{4274866C-1818-42A6-B501-8ECEFEC72C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57721" y="640080"/>
            <a:ext cx="3607765" cy="555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975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inese muur">
            <a:extLst>
              <a:ext uri="{FF2B5EF4-FFF2-40B4-BE49-F238E27FC236}">
                <a16:creationId xmlns:a16="http://schemas.microsoft.com/office/drawing/2014/main" id="{69C32ECD-547F-E67A-A8A1-AA7B33D47677}"/>
              </a:ext>
            </a:extLst>
          </p:cNvPr>
          <p:cNvPicPr>
            <a:picLocks noChangeAspect="1"/>
          </p:cNvPicPr>
          <p:nvPr/>
        </p:nvPicPr>
        <p:blipFill rotWithShape="1">
          <a:blip r:embed="rId2"/>
          <a:srcRect l="30073" r="30482"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 name="Tekstvak 2">
            <a:extLst>
              <a:ext uri="{FF2B5EF4-FFF2-40B4-BE49-F238E27FC236}">
                <a16:creationId xmlns:a16="http://schemas.microsoft.com/office/drawing/2014/main" id="{DA9BD850-88CC-40B3-A6B7-EC8D28BBC478}"/>
              </a:ext>
            </a:extLst>
          </p:cNvPr>
          <p:cNvSpPr txBox="1"/>
          <p:nvPr/>
        </p:nvSpPr>
        <p:spPr>
          <a:xfrm>
            <a:off x="4654296" y="2706624"/>
            <a:ext cx="6894576" cy="3483864"/>
          </a:xfrm>
          <a:prstGeom prst="rect">
            <a:avLst/>
          </a:prstGeom>
        </p:spPr>
        <p:txBody>
          <a:bodyPr vert="horz" lIns="91440" tIns="45720" rIns="91440" bIns="45720" rtlCol="0">
            <a:normAutofit/>
          </a:bodyPr>
          <a:lstStyle/>
          <a:p>
            <a:pPr>
              <a:lnSpc>
                <a:spcPct val="90000"/>
              </a:lnSpc>
              <a:spcAft>
                <a:spcPts val="600"/>
              </a:spcAft>
            </a:pPr>
            <a:r>
              <a:rPr lang="nl-NL" sz="2200" b="0" i="0" dirty="0">
                <a:effectLst/>
              </a:rPr>
              <a:t>Het probleem is dat we in het onderwijs over China pas in de negentiende eeuw beginnen. Vanaf het moment dat China belangrijk of bedreigend is voor ons. Wat weet de gemiddelde tiener hier van China? Misschien iets over Hongkong en de Grote Muur. Maar we zitten in een wereld waar jonge mensen constant geconfronteerd worden met China, omdat het steeds meer aanwezig is in ons dagelijks leven. Ik vind dat we hen daarop moeten voorbereiden. We praten wel over Grieken en Romeinen, maar er zijn ook andere manieren van denken.</a:t>
            </a:r>
            <a:endParaRPr lang="nl-NL" sz="2200" dirty="0"/>
          </a:p>
        </p:txBody>
      </p:sp>
    </p:spTree>
    <p:extLst>
      <p:ext uri="{BB962C8B-B14F-4D97-AF65-F5344CB8AC3E}">
        <p14:creationId xmlns:p14="http://schemas.microsoft.com/office/powerpoint/2010/main" val="3125970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EAA3D7-0E13-4624-80AB-7F231276EE80}"/>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1842 - 2002</a:t>
            </a:r>
          </a:p>
        </p:txBody>
      </p:sp>
      <p:pic>
        <p:nvPicPr>
          <p:cNvPr id="4" name="Picture 2" descr="USD 14.29] (Lanyard Hardcover Edition) Chinese History Profile Student Map  Wall Chart 1.1m X0.8m Roll Cover Historical Long River Event Chronology  Timeline Major Battles Invention Planet Map Press - Wholesale from China">
            <a:extLst>
              <a:ext uri="{FF2B5EF4-FFF2-40B4-BE49-F238E27FC236}">
                <a16:creationId xmlns:a16="http://schemas.microsoft.com/office/drawing/2014/main" id="{EA2D6C1B-CCF0-4D2D-BF0A-14A5BB40CCC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3147" b="10614"/>
          <a:stretch/>
        </p:blipFill>
        <p:spPr bwMode="auto">
          <a:xfrm>
            <a:off x="3322258" y="861251"/>
            <a:ext cx="8658225" cy="5135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248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6A9E2BD-091E-4C1E-BB4B-6770FDB7C1EF}"/>
              </a:ext>
            </a:extLst>
          </p:cNvPr>
          <p:cNvSpPr>
            <a:spLocks noGrp="1"/>
          </p:cNvSpPr>
          <p:nvPr>
            <p:ph type="title"/>
          </p:nvPr>
        </p:nvSpPr>
        <p:spPr>
          <a:xfrm>
            <a:off x="589560" y="856180"/>
            <a:ext cx="4560584" cy="1128068"/>
          </a:xfrm>
        </p:spPr>
        <p:txBody>
          <a:bodyPr anchor="ctr">
            <a:normAutofit/>
          </a:bodyPr>
          <a:lstStyle/>
          <a:p>
            <a:r>
              <a:rPr lang="nl-NL" sz="4000"/>
              <a:t>TIJDBALK</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4C66FA2B-7066-4829-9908-265423A832FC}"/>
              </a:ext>
            </a:extLst>
          </p:cNvPr>
          <p:cNvSpPr>
            <a:spLocks noGrp="1"/>
          </p:cNvSpPr>
          <p:nvPr>
            <p:ph idx="1"/>
          </p:nvPr>
        </p:nvSpPr>
        <p:spPr>
          <a:xfrm>
            <a:off x="590719" y="2330505"/>
            <a:ext cx="4559425" cy="3979585"/>
          </a:xfrm>
        </p:spPr>
        <p:txBody>
          <a:bodyPr anchor="ctr">
            <a:normAutofit/>
          </a:bodyPr>
          <a:lstStyle/>
          <a:p>
            <a:r>
              <a:rPr lang="nl-NL" sz="2000"/>
              <a:t>SHANG (1600-1045 v.Chr.)</a:t>
            </a:r>
          </a:p>
          <a:p>
            <a:r>
              <a:rPr lang="nl-NL" sz="2000"/>
              <a:t>ZHOU (ca. 1045 -256 v.Chr.) &gt; </a:t>
            </a:r>
          </a:p>
          <a:p>
            <a:pPr marL="0" indent="0">
              <a:buNone/>
            </a:pPr>
            <a:r>
              <a:rPr lang="nl-NL" sz="2000"/>
              <a:t>   - Lente en herfstperiode (770 – 476) </a:t>
            </a:r>
            <a:br>
              <a:rPr lang="nl-NL" sz="2000"/>
            </a:br>
            <a:r>
              <a:rPr lang="nl-NL" sz="2000"/>
              <a:t>   - Strijdende Staten (481 – 221)</a:t>
            </a:r>
          </a:p>
          <a:p>
            <a:r>
              <a:rPr lang="nl-NL" sz="2000"/>
              <a:t>QIN  (221 - 206 v.Chr.)</a:t>
            </a:r>
          </a:p>
          <a:p>
            <a:r>
              <a:rPr lang="nl-NL" sz="2000"/>
              <a:t>HAN (206 v.Chr. - 220)</a:t>
            </a:r>
          </a:p>
          <a:p>
            <a:r>
              <a:rPr lang="nl-NL" sz="2000"/>
              <a:t>ZES DYNASTIËN (220 – 589)</a:t>
            </a:r>
          </a:p>
          <a:p>
            <a:r>
              <a:rPr lang="nl-NL" sz="2000"/>
              <a:t>SUI (581-618)</a:t>
            </a:r>
          </a:p>
          <a:p>
            <a:r>
              <a:rPr lang="nl-NL" sz="2000"/>
              <a:t>TANG (618-907)</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Tijdlijn van dynastieën">
            <a:extLst>
              <a:ext uri="{FF2B5EF4-FFF2-40B4-BE49-F238E27FC236}">
                <a16:creationId xmlns:a16="http://schemas.microsoft.com/office/drawing/2014/main" id="{0BE14123-861C-4583-9BBB-79C6A68301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94" r="3" b="17530"/>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539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431021F-5863-4E17-9F52-0D939F09BF0E}"/>
              </a:ext>
            </a:extLst>
          </p:cNvPr>
          <p:cNvSpPr>
            <a:spLocks noGrp="1"/>
          </p:cNvSpPr>
          <p:nvPr>
            <p:ph type="title"/>
          </p:nvPr>
        </p:nvSpPr>
        <p:spPr>
          <a:xfrm>
            <a:off x="1043631" y="873940"/>
            <a:ext cx="4928291" cy="1035781"/>
          </a:xfrm>
        </p:spPr>
        <p:txBody>
          <a:bodyPr anchor="ctr">
            <a:normAutofit/>
          </a:bodyPr>
          <a:lstStyle/>
          <a:p>
            <a:r>
              <a:rPr lang="nl-NL" sz="3600" dirty="0"/>
              <a:t>TIJDBALK </a:t>
            </a:r>
          </a:p>
        </p:txBody>
      </p:sp>
      <p:sp>
        <p:nvSpPr>
          <p:cNvPr id="3" name="Tijdelijke aanduiding voor inhoud 2">
            <a:extLst>
              <a:ext uri="{FF2B5EF4-FFF2-40B4-BE49-F238E27FC236}">
                <a16:creationId xmlns:a16="http://schemas.microsoft.com/office/drawing/2014/main" id="{0680F72B-DF1A-4140-9899-D77AFE4F0D35}"/>
              </a:ext>
            </a:extLst>
          </p:cNvPr>
          <p:cNvSpPr>
            <a:spLocks noGrp="1"/>
          </p:cNvSpPr>
          <p:nvPr>
            <p:ph idx="1"/>
          </p:nvPr>
        </p:nvSpPr>
        <p:spPr>
          <a:xfrm>
            <a:off x="1045029" y="2524721"/>
            <a:ext cx="4991629" cy="3677123"/>
          </a:xfrm>
        </p:spPr>
        <p:txBody>
          <a:bodyPr anchor="ctr">
            <a:normAutofit/>
          </a:bodyPr>
          <a:lstStyle/>
          <a:p>
            <a:r>
              <a:rPr lang="nl-NL" sz="1800" dirty="0"/>
              <a:t>VIJF DYNASTIËN (902 - 979)</a:t>
            </a:r>
          </a:p>
          <a:p>
            <a:r>
              <a:rPr lang="nl-NL" sz="1800" dirty="0"/>
              <a:t>SONG (960 - 1279)</a:t>
            </a:r>
          </a:p>
          <a:p>
            <a:r>
              <a:rPr lang="nl-NL" sz="1800" dirty="0"/>
              <a:t>YUAN (1271 - 1368)</a:t>
            </a:r>
          </a:p>
          <a:p>
            <a:r>
              <a:rPr lang="nl-NL" sz="1800" dirty="0"/>
              <a:t>MING (1368 - 1644)</a:t>
            </a:r>
          </a:p>
          <a:p>
            <a:r>
              <a:rPr lang="nl-NL" sz="1800"/>
              <a:t>QING (1644 - 1912)</a:t>
            </a:r>
          </a:p>
          <a:p>
            <a:r>
              <a:rPr lang="nl-NL" sz="1800" dirty="0"/>
              <a:t>REPUBLIEK (1912 – 1949)</a:t>
            </a:r>
          </a:p>
          <a:p>
            <a:r>
              <a:rPr lang="nl-NL" sz="1800" dirty="0"/>
              <a:t>VOLKSREPUBLIEK (1949 -</a:t>
            </a:r>
          </a:p>
          <a:p>
            <a:endParaRPr lang="nl-NL" sz="1800" dirty="0"/>
          </a:p>
        </p:txBody>
      </p:sp>
      <p:pic>
        <p:nvPicPr>
          <p:cNvPr id="7" name="Picture 2" descr="Tijdlijn van dynastieën">
            <a:extLst>
              <a:ext uri="{FF2B5EF4-FFF2-40B4-BE49-F238E27FC236}">
                <a16:creationId xmlns:a16="http://schemas.microsoft.com/office/drawing/2014/main" id="{EC4DEE30-8D7A-4F39-B3D7-33080CEA9C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 r="5" b="7943"/>
          <a:stretch/>
        </p:blipFill>
        <p:spPr bwMode="auto">
          <a:xfrm>
            <a:off x="6788383" y="608401"/>
            <a:ext cx="4565417" cy="5593443"/>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936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9" name="Rectangle 2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A6D9816-0004-4460-B438-2515D79A60B5}"/>
              </a:ext>
            </a:extLst>
          </p:cNvPr>
          <p:cNvSpPr>
            <a:spLocks noGrp="1"/>
          </p:cNvSpPr>
          <p:nvPr>
            <p:ph type="title" idx="4294967295"/>
          </p:nvPr>
        </p:nvSpPr>
        <p:spPr>
          <a:xfrm>
            <a:off x="1043631" y="809898"/>
            <a:ext cx="9942716" cy="1554480"/>
          </a:xfrm>
        </p:spPr>
        <p:txBody>
          <a:bodyPr vert="horz" lIns="91440" tIns="45720" rIns="91440" bIns="45720" rtlCol="0" anchor="ctr">
            <a:normAutofit/>
          </a:bodyPr>
          <a:lstStyle/>
          <a:p>
            <a:r>
              <a:rPr lang="en-US" sz="4800" kern="1200">
                <a:solidFill>
                  <a:schemeClr val="tx1"/>
                </a:solidFill>
                <a:latin typeface="+mj-lt"/>
                <a:ea typeface="+mj-ea"/>
                <a:cs typeface="+mj-cs"/>
              </a:rPr>
              <a:t>Globaal overzicht</a:t>
            </a:r>
          </a:p>
        </p:txBody>
      </p:sp>
      <p:sp>
        <p:nvSpPr>
          <p:cNvPr id="3" name="Tijdelijke aanduiding voor inhoud 2">
            <a:extLst>
              <a:ext uri="{FF2B5EF4-FFF2-40B4-BE49-F238E27FC236}">
                <a16:creationId xmlns:a16="http://schemas.microsoft.com/office/drawing/2014/main" id="{91DDBDF7-198A-4A9F-9A78-670A26A2A0F4}"/>
              </a:ext>
            </a:extLst>
          </p:cNvPr>
          <p:cNvSpPr>
            <a:spLocks noGrp="1"/>
          </p:cNvSpPr>
          <p:nvPr>
            <p:ph idx="4294967295"/>
          </p:nvPr>
        </p:nvSpPr>
        <p:spPr>
          <a:xfrm>
            <a:off x="1045028" y="3017522"/>
            <a:ext cx="9941319" cy="3124658"/>
          </a:xfrm>
        </p:spPr>
        <p:txBody>
          <a:bodyPr vert="horz" lIns="91440" tIns="45720" rIns="91440" bIns="45720" rtlCol="0" anchor="ctr">
            <a:normAutofit/>
          </a:bodyPr>
          <a:lstStyle/>
          <a:p>
            <a:r>
              <a:rPr lang="en-US" sz="1900" dirty="0"/>
              <a:t>VRC: 1949 - ….  70 JAAR</a:t>
            </a:r>
          </a:p>
          <a:p>
            <a:pPr marL="0"/>
            <a:endParaRPr lang="en-US" sz="1900" dirty="0"/>
          </a:p>
          <a:p>
            <a:r>
              <a:rPr lang="en-US" sz="1900" dirty="0"/>
              <a:t>RC: 1911- 1949 40 JAAR</a:t>
            </a:r>
          </a:p>
          <a:p>
            <a:pPr marL="0"/>
            <a:endParaRPr lang="en-US" sz="1900" dirty="0"/>
          </a:p>
          <a:p>
            <a:r>
              <a:rPr lang="en-US" sz="1900" dirty="0"/>
              <a:t>KEIZERRIJK:  221 V CHR. – 1911</a:t>
            </a:r>
          </a:p>
          <a:p>
            <a:pPr marL="0"/>
            <a:endParaRPr lang="en-US" sz="1900" dirty="0"/>
          </a:p>
          <a:p>
            <a:r>
              <a:rPr lang="en-US" sz="1900" dirty="0"/>
              <a:t>CHINESE CIVILISATIE ….. (?)   </a:t>
            </a:r>
          </a:p>
        </p:txBody>
      </p:sp>
      <p:cxnSp>
        <p:nvCxnSpPr>
          <p:cNvPr id="35" name="Straight Connector 34">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46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1" name="Arc 308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F568CF7-560D-4D36-921E-3F01D94E73A4}"/>
              </a:ext>
            </a:extLst>
          </p:cNvPr>
          <p:cNvSpPr>
            <a:spLocks noGrp="1"/>
          </p:cNvSpPr>
          <p:nvPr>
            <p:ph type="title"/>
          </p:nvPr>
        </p:nvSpPr>
        <p:spPr>
          <a:xfrm>
            <a:off x="5894962" y="479493"/>
            <a:ext cx="5458838" cy="1325563"/>
          </a:xfrm>
        </p:spPr>
        <p:txBody>
          <a:bodyPr>
            <a:normAutofit/>
          </a:bodyPr>
          <a:lstStyle/>
          <a:p>
            <a:r>
              <a:rPr lang="nl-NL" dirty="0"/>
              <a:t>STRIJDENDE STATEN (481-221 v.Chr.):</a:t>
            </a:r>
          </a:p>
        </p:txBody>
      </p:sp>
      <p:sp>
        <p:nvSpPr>
          <p:cNvPr id="3083" name="Freeform: Shape 308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Map of China at circa 260 BCE ">
            <a:extLst>
              <a:ext uri="{FF2B5EF4-FFF2-40B4-BE49-F238E27FC236}">
                <a16:creationId xmlns:a16="http://schemas.microsoft.com/office/drawing/2014/main" id="{05F24A71-9914-481C-BC63-5ECFC91A0F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3182" y="1242080"/>
            <a:ext cx="4777381" cy="420409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AD40AD5F-7CA7-4240-9009-4D8DBFF22F5A}"/>
              </a:ext>
            </a:extLst>
          </p:cNvPr>
          <p:cNvSpPr>
            <a:spLocks noGrp="1"/>
          </p:cNvSpPr>
          <p:nvPr>
            <p:ph idx="1"/>
          </p:nvPr>
        </p:nvSpPr>
        <p:spPr>
          <a:xfrm>
            <a:off x="5894962" y="1984443"/>
            <a:ext cx="5458838" cy="4192520"/>
          </a:xfrm>
        </p:spPr>
        <p:txBody>
          <a:bodyPr>
            <a:normAutofit fontScale="25000" lnSpcReduction="20000"/>
          </a:bodyPr>
          <a:lstStyle/>
          <a:p>
            <a:pPr>
              <a:buFontTx/>
              <a:buChar char="-"/>
            </a:pPr>
            <a:endParaRPr lang="nl-NL" dirty="0"/>
          </a:p>
          <a:p>
            <a:pPr>
              <a:buFontTx/>
              <a:buChar char="-"/>
            </a:pPr>
            <a:r>
              <a:rPr lang="nl-NL" sz="9000" dirty="0"/>
              <a:t>OORLOG</a:t>
            </a:r>
          </a:p>
          <a:p>
            <a:pPr marL="0" indent="0">
              <a:buNone/>
            </a:pPr>
            <a:endParaRPr lang="nl-NL" sz="9000" dirty="0"/>
          </a:p>
          <a:p>
            <a:pPr>
              <a:buFontTx/>
              <a:buChar char="-"/>
            </a:pPr>
            <a:r>
              <a:rPr lang="nl-NL" sz="9000" dirty="0"/>
              <a:t>ÉEN STAAT</a:t>
            </a:r>
          </a:p>
          <a:p>
            <a:pPr marL="0" indent="0">
              <a:buNone/>
            </a:pPr>
            <a:endParaRPr lang="nl-NL" sz="9000" dirty="0"/>
          </a:p>
          <a:p>
            <a:pPr>
              <a:buFontTx/>
              <a:buChar char="-"/>
            </a:pPr>
            <a:r>
              <a:rPr lang="nl-NL" sz="9000" dirty="0"/>
              <a:t>ÉÉN HEERSER &gt; </a:t>
            </a:r>
          </a:p>
          <a:p>
            <a:pPr marL="0" indent="0">
              <a:buNone/>
            </a:pPr>
            <a:endParaRPr lang="nl-NL" sz="9000" dirty="0"/>
          </a:p>
          <a:p>
            <a:pPr marL="0" indent="0">
              <a:buNone/>
            </a:pPr>
            <a:r>
              <a:rPr lang="nl-NL" sz="9000" dirty="0"/>
              <a:t>   - efficiënt bestuur</a:t>
            </a:r>
          </a:p>
          <a:p>
            <a:pPr marL="0" indent="0">
              <a:buNone/>
            </a:pPr>
            <a:r>
              <a:rPr lang="nl-NL" sz="9000" dirty="0"/>
              <a:t>   - bureaucraten</a:t>
            </a:r>
          </a:p>
          <a:p>
            <a:pPr marL="0" indent="0">
              <a:buNone/>
            </a:pPr>
            <a:r>
              <a:rPr lang="nl-NL" sz="9000" dirty="0"/>
              <a:t>   - wil van centrum opleggen  </a:t>
            </a:r>
          </a:p>
          <a:p>
            <a:pPr marL="0" indent="0">
              <a:buNone/>
            </a:pPr>
            <a:endParaRPr lang="nl-NL" dirty="0"/>
          </a:p>
          <a:p>
            <a:pPr marL="0" indent="0">
              <a:buNone/>
            </a:pPr>
            <a:br>
              <a:rPr lang="nl-NL" dirty="0"/>
            </a:br>
            <a:r>
              <a:rPr lang="nl-NL" dirty="0"/>
              <a:t>    </a:t>
            </a:r>
          </a:p>
        </p:txBody>
      </p:sp>
    </p:spTree>
    <p:extLst>
      <p:ext uri="{BB962C8B-B14F-4D97-AF65-F5344CB8AC3E}">
        <p14:creationId xmlns:p14="http://schemas.microsoft.com/office/powerpoint/2010/main" val="676180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5" name="Arc 103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5BD661E-0E20-441D-A50E-6C5C93665DD4}"/>
              </a:ext>
            </a:extLst>
          </p:cNvPr>
          <p:cNvSpPr>
            <a:spLocks noGrp="1"/>
          </p:cNvSpPr>
          <p:nvPr>
            <p:ph type="title" idx="4294967295"/>
          </p:nvPr>
        </p:nvSpPr>
        <p:spPr>
          <a:xfrm>
            <a:off x="5894962" y="479493"/>
            <a:ext cx="5458838" cy="1325563"/>
          </a:xfrm>
        </p:spPr>
        <p:txBody>
          <a:bodyPr vert="horz" lIns="91440" tIns="45720" rIns="91440" bIns="45720" rtlCol="0" anchor="ctr">
            <a:normAutofit/>
          </a:bodyPr>
          <a:lstStyle/>
          <a:p>
            <a:r>
              <a:rPr lang="en-US" kern="1200">
                <a:solidFill>
                  <a:schemeClr val="tx1"/>
                </a:solidFill>
                <a:latin typeface="+mj-lt"/>
                <a:ea typeface="+mj-ea"/>
                <a:cs typeface="+mj-cs"/>
              </a:rPr>
              <a:t>FILOSOFIE:</a:t>
            </a:r>
          </a:p>
        </p:txBody>
      </p:sp>
      <p:sp>
        <p:nvSpPr>
          <p:cNvPr id="1037" name="Freeform: Shape 103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8" name="Picture 4" descr="The Art of War">
            <a:extLst>
              <a:ext uri="{FF2B5EF4-FFF2-40B4-BE49-F238E27FC236}">
                <a16:creationId xmlns:a16="http://schemas.microsoft.com/office/drawing/2014/main" id="{A729DC3E-6BDA-4BD6-87C4-E02E6BF724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494"/>
          <a:stretch/>
        </p:blipFill>
        <p:spPr bwMode="auto">
          <a:xfrm>
            <a:off x="1229755" y="511293"/>
            <a:ext cx="3724234"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7FEBF772-E3CD-43FA-B86C-BBE90C269A7A}"/>
              </a:ext>
            </a:extLst>
          </p:cNvPr>
          <p:cNvSpPr>
            <a:spLocks noGrp="1"/>
          </p:cNvSpPr>
          <p:nvPr>
            <p:ph idx="4294967295"/>
          </p:nvPr>
        </p:nvSpPr>
        <p:spPr>
          <a:xfrm>
            <a:off x="5894962" y="1984443"/>
            <a:ext cx="5458838" cy="4192520"/>
          </a:xfrm>
        </p:spPr>
        <p:txBody>
          <a:bodyPr vert="horz" lIns="91440" tIns="45720" rIns="91440" bIns="45720" rtlCol="0">
            <a:normAutofit/>
          </a:bodyPr>
          <a:lstStyle/>
          <a:p>
            <a:pPr marL="0"/>
            <a:endParaRPr lang="en-US" sz="2600" dirty="0"/>
          </a:p>
          <a:p>
            <a:pPr marL="0"/>
            <a:r>
              <a:rPr lang="en-US" sz="2600" dirty="0"/>
              <a:t>OORLOG/CHAOS: STREVEN NAAR</a:t>
            </a:r>
            <a:br>
              <a:rPr lang="en-US" sz="2600" dirty="0"/>
            </a:br>
            <a:r>
              <a:rPr lang="en-US" sz="2600" dirty="0"/>
              <a:t>   ORDE / HARMONIE</a:t>
            </a:r>
          </a:p>
          <a:p>
            <a:pPr marL="0"/>
            <a:endParaRPr lang="en-US" sz="2600" dirty="0"/>
          </a:p>
          <a:p>
            <a:pPr marL="0"/>
            <a:r>
              <a:rPr lang="en-US" sz="2600" dirty="0"/>
              <a:t>BASIS CHINESE POLITIEKE SYSTEEM</a:t>
            </a:r>
          </a:p>
          <a:p>
            <a:pPr marL="0"/>
            <a:endParaRPr lang="en-US" sz="2600" dirty="0"/>
          </a:p>
          <a:p>
            <a:pPr marL="0"/>
            <a:r>
              <a:rPr lang="en-US" sz="2600" dirty="0"/>
              <a:t>FOCUS OP SOCIALE EN POLITIEKE</a:t>
            </a:r>
            <a:br>
              <a:rPr lang="en-US" sz="2600" dirty="0"/>
            </a:br>
            <a:r>
              <a:rPr lang="en-US" sz="2600" dirty="0"/>
              <a:t>   FILOSOFIE</a:t>
            </a:r>
          </a:p>
          <a:p>
            <a:pPr marL="0"/>
            <a:endParaRPr lang="en-US" sz="2600" dirty="0"/>
          </a:p>
          <a:p>
            <a:pPr marL="0"/>
            <a:endParaRPr lang="en-US" sz="2600" dirty="0"/>
          </a:p>
        </p:txBody>
      </p:sp>
    </p:spTree>
    <p:extLst>
      <p:ext uri="{BB962C8B-B14F-4D97-AF65-F5344CB8AC3E}">
        <p14:creationId xmlns:p14="http://schemas.microsoft.com/office/powerpoint/2010/main" val="925227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064CA803-B075-4542-BB07-31356A2FF9B1}"/>
              </a:ext>
            </a:extLst>
          </p:cNvPr>
          <p:cNvSpPr>
            <a:spLocks noGrp="1"/>
          </p:cNvSpPr>
          <p:nvPr>
            <p:ph type="title" idx="4294967295"/>
          </p:nvPr>
        </p:nvSpPr>
        <p:spPr>
          <a:xfrm>
            <a:off x="838200" y="365125"/>
            <a:ext cx="10515600" cy="1325563"/>
          </a:xfrm>
        </p:spPr>
        <p:txBody>
          <a:bodyPr vert="horz" lIns="91440" tIns="45720" rIns="91440" bIns="45720" rtlCol="0" anchor="ctr">
            <a:normAutofit/>
          </a:bodyPr>
          <a:lstStyle/>
          <a:p>
            <a:r>
              <a:rPr lang="en-US" sz="5400" kern="1200">
                <a:solidFill>
                  <a:schemeClr val="tx1"/>
                </a:solidFill>
                <a:latin typeface="+mj-lt"/>
                <a:ea typeface="+mj-ea"/>
                <a:cs typeface="+mj-cs"/>
              </a:rPr>
              <a:t>CHINESE FILOSOFIE</a:t>
            </a:r>
          </a:p>
        </p:txBody>
      </p:sp>
      <p:sp>
        <p:nvSpPr>
          <p:cNvPr id="1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ijdelijke aanduiding voor inhoud 4">
            <a:extLst>
              <a:ext uri="{FF2B5EF4-FFF2-40B4-BE49-F238E27FC236}">
                <a16:creationId xmlns:a16="http://schemas.microsoft.com/office/drawing/2014/main" id="{3FF42098-23BB-4E18-8B5B-5245B535DD30}"/>
              </a:ext>
            </a:extLst>
          </p:cNvPr>
          <p:cNvGraphicFramePr>
            <a:graphicFrameLocks noGrp="1"/>
          </p:cNvGraphicFramePr>
          <p:nvPr>
            <p:ph idx="4294967295"/>
            <p:extLst>
              <p:ext uri="{D42A27DB-BD31-4B8C-83A1-F6EECF244321}">
                <p14:modId xmlns:p14="http://schemas.microsoft.com/office/powerpoint/2010/main" val="3145248722"/>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1458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idx="4294967295"/>
          </p:nvPr>
        </p:nvSpPr>
        <p:spPr>
          <a:xfrm>
            <a:off x="4654296" y="329184"/>
            <a:ext cx="6894576" cy="1783080"/>
          </a:xfrm>
        </p:spPr>
        <p:txBody>
          <a:bodyPr vert="horz" lIns="91440" tIns="45720" rIns="91440" bIns="45720" rtlCol="0" anchor="b">
            <a:normAutofit/>
          </a:bodyPr>
          <a:lstStyle/>
          <a:p>
            <a:r>
              <a:rPr lang="en-US" sz="4200"/>
              <a:t>‘AUTORITAIR MERCANTILISME’ (L.SUMMERS)</a:t>
            </a:r>
          </a:p>
        </p:txBody>
      </p:sp>
      <p:pic>
        <p:nvPicPr>
          <p:cNvPr id="1026" name="Picture 2" descr="Larry Summers on the Future of U.S.-China Relations | by FSI Stanford |  Freeman Spogli Institute for International Studies | Medium">
            <a:extLst>
              <a:ext uri="{FF2B5EF4-FFF2-40B4-BE49-F238E27FC236}">
                <a16:creationId xmlns:a16="http://schemas.microsoft.com/office/drawing/2014/main" id="{27C9E822-A8D7-4E89-860B-337AB07E6E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59" r="29409"/>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4294967295"/>
          </p:nvPr>
        </p:nvSpPr>
        <p:spPr>
          <a:xfrm>
            <a:off x="4654296" y="2706624"/>
            <a:ext cx="6894576" cy="3483864"/>
          </a:xfrm>
        </p:spPr>
        <p:txBody>
          <a:bodyPr vert="horz" lIns="91440" tIns="45720" rIns="91440" bIns="45720" rtlCol="0">
            <a:normAutofit/>
          </a:bodyPr>
          <a:lstStyle/>
          <a:p>
            <a:endParaRPr lang="en-US" sz="2200"/>
          </a:p>
          <a:p>
            <a:r>
              <a:rPr lang="en-US" sz="2200"/>
              <a:t>ANTI-DEMOCRATISCH</a:t>
            </a:r>
          </a:p>
          <a:p>
            <a:endParaRPr lang="en-US" sz="2200"/>
          </a:p>
          <a:p>
            <a:r>
              <a:rPr lang="en-US" sz="2200"/>
              <a:t>ECONOMISCH KAPITALISTISCH</a:t>
            </a:r>
          </a:p>
          <a:p>
            <a:endParaRPr lang="en-US" sz="2200"/>
          </a:p>
          <a:p>
            <a:r>
              <a:rPr lang="en-US" sz="2200"/>
              <a:t>IDEOLOGISCH NATIONALISTISCH</a:t>
            </a:r>
          </a:p>
        </p:txBody>
      </p:sp>
    </p:spTree>
    <p:extLst>
      <p:ext uri="{BB962C8B-B14F-4D97-AF65-F5344CB8AC3E}">
        <p14:creationId xmlns:p14="http://schemas.microsoft.com/office/powerpoint/2010/main" val="1324591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BCA22A-A965-49A3-A4A1-12EDDF5FF64E}"/>
              </a:ext>
            </a:extLst>
          </p:cNvPr>
          <p:cNvSpPr>
            <a:spLocks noGrp="1"/>
          </p:cNvSpPr>
          <p:nvPr>
            <p:ph type="title"/>
          </p:nvPr>
        </p:nvSpPr>
        <p:spPr>
          <a:xfrm>
            <a:off x="838200" y="365125"/>
            <a:ext cx="10515600" cy="1325563"/>
          </a:xfrm>
        </p:spPr>
        <p:txBody>
          <a:bodyPr>
            <a:normAutofit/>
          </a:bodyPr>
          <a:lstStyle/>
          <a:p>
            <a:r>
              <a:rPr lang="nl-NL" sz="5400"/>
              <a:t>Twee Kernvragen</a:t>
            </a:r>
          </a:p>
        </p:txBody>
      </p:sp>
      <p:graphicFrame>
        <p:nvGraphicFramePr>
          <p:cNvPr id="5" name="Tijdelijke aanduiding voor inhoud 2">
            <a:extLst>
              <a:ext uri="{FF2B5EF4-FFF2-40B4-BE49-F238E27FC236}">
                <a16:creationId xmlns:a16="http://schemas.microsoft.com/office/drawing/2014/main" id="{5D73F25E-37DB-4D18-A670-4FF35EDAA450}"/>
              </a:ext>
            </a:extLst>
          </p:cNvPr>
          <p:cNvGraphicFramePr>
            <a:graphicFrameLocks noGrp="1"/>
          </p:cNvGraphicFramePr>
          <p:nvPr>
            <p:ph idx="1"/>
            <p:extLst>
              <p:ext uri="{D42A27DB-BD31-4B8C-83A1-F6EECF244321}">
                <p14:modId xmlns:p14="http://schemas.microsoft.com/office/powerpoint/2010/main" val="856305735"/>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5593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2F4295-D48B-4D5F-BC63-DC141A3D6F3A}"/>
              </a:ext>
            </a:extLst>
          </p:cNvPr>
          <p:cNvSpPr>
            <a:spLocks noGrp="1"/>
          </p:cNvSpPr>
          <p:nvPr>
            <p:ph type="title" idx="4294967295"/>
          </p:nvPr>
        </p:nvSpPr>
        <p:spPr>
          <a:xfrm>
            <a:off x="479394" y="1070800"/>
            <a:ext cx="3939688" cy="5583126"/>
          </a:xfrm>
        </p:spPr>
        <p:txBody>
          <a:bodyPr vert="horz" lIns="91440" tIns="45720" rIns="91440" bIns="45720" rtlCol="0" anchor="ctr">
            <a:normAutofit/>
          </a:bodyPr>
          <a:lstStyle/>
          <a:p>
            <a:pPr algn="r"/>
            <a:r>
              <a:rPr lang="en-US" sz="6800" kern="1200">
                <a:solidFill>
                  <a:schemeClr val="tx1"/>
                </a:solidFill>
                <a:latin typeface="+mj-lt"/>
                <a:ea typeface="+mj-ea"/>
                <a:cs typeface="+mj-cs"/>
              </a:rPr>
              <a:t>CHINESE FILOSOFIE</a:t>
            </a:r>
          </a:p>
        </p:txBody>
      </p:sp>
      <p:graphicFrame>
        <p:nvGraphicFramePr>
          <p:cNvPr id="5" name="Tijdelijke aanduiding voor inhoud 2">
            <a:extLst>
              <a:ext uri="{FF2B5EF4-FFF2-40B4-BE49-F238E27FC236}">
                <a16:creationId xmlns:a16="http://schemas.microsoft.com/office/drawing/2014/main" id="{25864E48-9C5E-46E3-AE04-66793EAA653A}"/>
              </a:ext>
            </a:extLst>
          </p:cNvPr>
          <p:cNvGraphicFramePr>
            <a:graphicFrameLocks noGrp="1"/>
          </p:cNvGraphicFramePr>
          <p:nvPr>
            <p:ph idx="4294967295"/>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9390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3AFFBB8-4652-499A-A723-B472F4CBB488}"/>
              </a:ext>
            </a:extLst>
          </p:cNvPr>
          <p:cNvSpPr>
            <a:spLocks noGrp="1"/>
          </p:cNvSpPr>
          <p:nvPr>
            <p:ph type="title" idx="4294967295"/>
          </p:nvPr>
        </p:nvSpPr>
        <p:spPr>
          <a:xfrm>
            <a:off x="841248" y="548640"/>
            <a:ext cx="3600860" cy="5431536"/>
          </a:xfrm>
        </p:spPr>
        <p:txBody>
          <a:bodyPr vert="horz" lIns="91440" tIns="45720" rIns="91440" bIns="45720" rtlCol="0" anchor="ctr">
            <a:normAutofit/>
          </a:bodyPr>
          <a:lstStyle/>
          <a:p>
            <a:r>
              <a:rPr lang="en-US" sz="5400" kern="1200">
                <a:solidFill>
                  <a:schemeClr val="tx1"/>
                </a:solidFill>
                <a:latin typeface="+mj-lt"/>
                <a:ea typeface="+mj-ea"/>
                <a:cs typeface="+mj-cs"/>
              </a:rPr>
              <a:t>ELITAIR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5CFD5639-C725-4F38-B999-D3090025668B}"/>
              </a:ext>
            </a:extLst>
          </p:cNvPr>
          <p:cNvSpPr>
            <a:spLocks noGrp="1"/>
          </p:cNvSpPr>
          <p:nvPr>
            <p:ph idx="4294967295"/>
          </p:nvPr>
        </p:nvSpPr>
        <p:spPr>
          <a:xfrm>
            <a:off x="5126418" y="552091"/>
            <a:ext cx="6224335" cy="5431536"/>
          </a:xfrm>
        </p:spPr>
        <p:txBody>
          <a:bodyPr vert="horz" lIns="91440" tIns="45720" rIns="91440" bIns="45720" rtlCol="0" anchor="ctr">
            <a:normAutofit/>
          </a:bodyPr>
          <a:lstStyle/>
          <a:p>
            <a:pPr marL="0"/>
            <a:r>
              <a:rPr lang="en-US" dirty="0"/>
              <a:t>ÉÉN HEERSER</a:t>
            </a:r>
          </a:p>
          <a:p>
            <a:r>
              <a:rPr lang="en-US" dirty="0"/>
              <a:t>CENTRALE VRAAG: </a:t>
            </a:r>
          </a:p>
          <a:p>
            <a:pPr marL="0" indent="0">
              <a:buNone/>
            </a:pPr>
            <a:r>
              <a:rPr lang="en-US" dirty="0"/>
              <a:t>WELKE STRATEGIE OM MANDAAT VAN DE HEMEL TE GEBRUIKEN?</a:t>
            </a:r>
          </a:p>
          <a:p>
            <a:pPr marL="0"/>
            <a:endParaRPr lang="en-US" dirty="0"/>
          </a:p>
          <a:p>
            <a:pPr marL="0" indent="0">
              <a:buNone/>
            </a:pPr>
            <a:r>
              <a:rPr lang="en-US" dirty="0"/>
              <a:t>- MOREEL VOORBEELD &gt;</a:t>
            </a:r>
            <a:br>
              <a:rPr lang="en-US" dirty="0"/>
            </a:br>
            <a:r>
              <a:rPr lang="en-US" dirty="0"/>
              <a:t>   CONFUSIANISME</a:t>
            </a:r>
          </a:p>
          <a:p>
            <a:pPr>
              <a:buFontTx/>
              <a:buChar char="-"/>
            </a:pPr>
            <a:r>
              <a:rPr lang="en-US" dirty="0"/>
              <a:t>TOTALE, ABSOLUTE MACHT &gt; LEGALISME</a:t>
            </a:r>
          </a:p>
          <a:p>
            <a:pPr marL="0" indent="0">
              <a:buNone/>
            </a:pPr>
            <a:r>
              <a:rPr lang="en-US" dirty="0"/>
              <a:t>(- ‘NIETS DOEN’ / INDIRECT &gt; TAOÏSME)</a:t>
            </a:r>
            <a:br>
              <a:rPr lang="en-US" sz="2200" dirty="0"/>
            </a:br>
            <a:endParaRPr lang="en-US" sz="2200" dirty="0"/>
          </a:p>
        </p:txBody>
      </p:sp>
    </p:spTree>
    <p:extLst>
      <p:ext uri="{BB962C8B-B14F-4D97-AF65-F5344CB8AC3E}">
        <p14:creationId xmlns:p14="http://schemas.microsoft.com/office/powerpoint/2010/main" val="1365885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he CCP Rules Infographic">
            <a:extLst>
              <a:ext uri="{FF2B5EF4-FFF2-40B4-BE49-F238E27FC236}">
                <a16:creationId xmlns:a16="http://schemas.microsoft.com/office/drawing/2014/main" id="{486BCFD0-7531-413C-87E6-C23C6243DC52}"/>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051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3AD62656-69E4-4DF8-ACAD-F671EA30B08F}"/>
              </a:ext>
            </a:extLst>
          </p:cNvPr>
          <p:cNvSpPr>
            <a:spLocks noGrp="1"/>
          </p:cNvSpPr>
          <p:nvPr>
            <p:ph type="title" idx="4294967295"/>
          </p:nvPr>
        </p:nvSpPr>
        <p:spPr>
          <a:xfrm>
            <a:off x="838200" y="365125"/>
            <a:ext cx="5393361" cy="1325563"/>
          </a:xfrm>
        </p:spPr>
        <p:txBody>
          <a:bodyPr vert="horz" lIns="91440" tIns="45720" rIns="91440" bIns="45720" rtlCol="0" anchor="ctr">
            <a:normAutofit/>
          </a:bodyPr>
          <a:lstStyle/>
          <a:p>
            <a:r>
              <a:rPr lang="en-US"/>
              <a:t>CONFUCIUS / KONG FUZI (551-479 v.Chr.)</a:t>
            </a:r>
          </a:p>
        </p:txBody>
      </p:sp>
      <p:sp>
        <p:nvSpPr>
          <p:cNvPr id="3" name="Tijdelijke aanduiding voor inhoud 2">
            <a:extLst>
              <a:ext uri="{FF2B5EF4-FFF2-40B4-BE49-F238E27FC236}">
                <a16:creationId xmlns:a16="http://schemas.microsoft.com/office/drawing/2014/main" id="{4529D877-5EED-4CED-9122-D91A896BC41E}"/>
              </a:ext>
            </a:extLst>
          </p:cNvPr>
          <p:cNvSpPr>
            <a:spLocks noGrp="1"/>
          </p:cNvSpPr>
          <p:nvPr>
            <p:ph idx="4294967295"/>
          </p:nvPr>
        </p:nvSpPr>
        <p:spPr>
          <a:xfrm>
            <a:off x="838200" y="1825625"/>
            <a:ext cx="5393361" cy="4351338"/>
          </a:xfrm>
        </p:spPr>
        <p:txBody>
          <a:bodyPr vert="horz" lIns="91440" tIns="45720" rIns="91440" bIns="45720" rtlCol="0">
            <a:normAutofit/>
          </a:bodyPr>
          <a:lstStyle/>
          <a:p>
            <a:endParaRPr lang="en-US" dirty="0"/>
          </a:p>
          <a:p>
            <a:pPr marL="0"/>
            <a:r>
              <a:rPr lang="en-US" dirty="0"/>
              <a:t>‘EPONYMUS FIGURE’</a:t>
            </a:r>
          </a:p>
          <a:p>
            <a:pPr marL="0" indent="0">
              <a:buNone/>
            </a:pPr>
            <a:endParaRPr lang="en-US" dirty="0"/>
          </a:p>
          <a:p>
            <a:r>
              <a:rPr lang="en-US" dirty="0"/>
              <a:t>MYTHEVORMING: GEBRUIKT EN MISBRUIKT</a:t>
            </a:r>
          </a:p>
          <a:p>
            <a:endParaRPr lang="en-US" dirty="0"/>
          </a:p>
          <a:p>
            <a:pPr marL="0"/>
            <a:endParaRPr lang="en-US" dirty="0"/>
          </a:p>
          <a:p>
            <a:pPr marL="0"/>
            <a:endParaRPr lang="en-US" dirty="0"/>
          </a:p>
          <a:p>
            <a:endParaRPr lang="en-US" dirty="0"/>
          </a:p>
          <a:p>
            <a:endParaRPr lang="en-US" dirty="0"/>
          </a:p>
          <a:p>
            <a:endParaRPr lang="en-US" dirty="0"/>
          </a:p>
          <a:p>
            <a:pPr marL="0"/>
            <a:endParaRPr lang="en-US" dirty="0"/>
          </a:p>
        </p:txBody>
      </p:sp>
      <p:pic>
        <p:nvPicPr>
          <p:cNvPr id="1026" name="Picture 2" descr="Confucius - Filosofie Magazine">
            <a:extLst>
              <a:ext uri="{FF2B5EF4-FFF2-40B4-BE49-F238E27FC236}">
                <a16:creationId xmlns:a16="http://schemas.microsoft.com/office/drawing/2014/main" id="{4D9D05AD-FCFC-4E29-9A2A-A4A2F7A7EC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7" r="1306" b="-3"/>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03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3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938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el 1">
            <a:extLst>
              <a:ext uri="{FF2B5EF4-FFF2-40B4-BE49-F238E27FC236}">
                <a16:creationId xmlns:a16="http://schemas.microsoft.com/office/drawing/2014/main" id="{8EE19F24-4B50-43CB-A92D-11E6B5401A62}"/>
              </a:ext>
            </a:extLst>
          </p:cNvPr>
          <p:cNvSpPr>
            <a:spLocks noGrp="1"/>
          </p:cNvSpPr>
          <p:nvPr>
            <p:ph type="title" idx="4294967295"/>
          </p:nvPr>
        </p:nvSpPr>
        <p:spPr>
          <a:xfrm>
            <a:off x="838200" y="643467"/>
            <a:ext cx="2951205" cy="5571066"/>
          </a:xfrm>
        </p:spPr>
        <p:txBody>
          <a:bodyPr vert="horz" lIns="91440" tIns="45720" rIns="91440" bIns="45720" rtlCol="0" anchor="ctr">
            <a:normAutofit/>
          </a:bodyPr>
          <a:lstStyle/>
          <a:p>
            <a:r>
              <a:rPr lang="en-US" kern="1200">
                <a:solidFill>
                  <a:srgbClr val="FFFFFF"/>
                </a:solidFill>
                <a:latin typeface="+mj-lt"/>
                <a:ea typeface="+mj-ea"/>
                <a:cs typeface="+mj-cs"/>
              </a:rPr>
              <a:t>CONFUCIUS </a:t>
            </a:r>
          </a:p>
        </p:txBody>
      </p:sp>
      <p:graphicFrame>
        <p:nvGraphicFramePr>
          <p:cNvPr id="5" name="Tijdelijke aanduiding voor inhoud 2">
            <a:extLst>
              <a:ext uri="{FF2B5EF4-FFF2-40B4-BE49-F238E27FC236}">
                <a16:creationId xmlns:a16="http://schemas.microsoft.com/office/drawing/2014/main" id="{76FB0A98-B40A-A97B-9577-D12254D6A87D}"/>
              </a:ext>
            </a:extLst>
          </p:cNvPr>
          <p:cNvGraphicFramePr>
            <a:graphicFrameLocks noGrp="1"/>
          </p:cNvGraphicFramePr>
          <p:nvPr>
            <p:ph idx="4294967295"/>
            <p:extLst>
              <p:ext uri="{D42A27DB-BD31-4B8C-83A1-F6EECF244321}">
                <p14:modId xmlns:p14="http://schemas.microsoft.com/office/powerpoint/2010/main" val="3881565841"/>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6212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FD0EE543-69A4-4145-A02A-D6DD8E53E879}"/>
              </a:ext>
            </a:extLst>
          </p:cNvPr>
          <p:cNvSpPr>
            <a:spLocks noGrp="1"/>
          </p:cNvSpPr>
          <p:nvPr>
            <p:ph type="title" idx="4294967295"/>
          </p:nvPr>
        </p:nvSpPr>
        <p:spPr>
          <a:xfrm>
            <a:off x="838200" y="365125"/>
            <a:ext cx="5393361" cy="1325563"/>
          </a:xfrm>
        </p:spPr>
        <p:txBody>
          <a:bodyPr vert="horz" lIns="91440" tIns="45720" rIns="91440" bIns="45720" rtlCol="0" anchor="ctr">
            <a:normAutofit/>
          </a:bodyPr>
          <a:lstStyle/>
          <a:p>
            <a:r>
              <a:rPr lang="en-US"/>
              <a:t>CONFUCIANISME</a:t>
            </a:r>
          </a:p>
        </p:txBody>
      </p:sp>
      <p:sp>
        <p:nvSpPr>
          <p:cNvPr id="3" name="Tijdelijke aanduiding voor inhoud 2">
            <a:extLst>
              <a:ext uri="{FF2B5EF4-FFF2-40B4-BE49-F238E27FC236}">
                <a16:creationId xmlns:a16="http://schemas.microsoft.com/office/drawing/2014/main" id="{BF6A6B85-F9A2-4275-9DE8-B0D37D034C41}"/>
              </a:ext>
            </a:extLst>
          </p:cNvPr>
          <p:cNvSpPr>
            <a:spLocks noGrp="1"/>
          </p:cNvSpPr>
          <p:nvPr>
            <p:ph idx="4294967295"/>
          </p:nvPr>
        </p:nvSpPr>
        <p:spPr>
          <a:xfrm>
            <a:off x="838200" y="1825625"/>
            <a:ext cx="5393361" cy="4351338"/>
          </a:xfrm>
        </p:spPr>
        <p:txBody>
          <a:bodyPr vert="horz" lIns="91440" tIns="45720" rIns="91440" bIns="45720" rtlCol="0">
            <a:normAutofit/>
          </a:bodyPr>
          <a:lstStyle/>
          <a:p>
            <a:endParaRPr lang="en-US" sz="2600"/>
          </a:p>
          <a:p>
            <a:r>
              <a:rPr lang="en-US" sz="2600"/>
              <a:t>HARMONIE</a:t>
            </a:r>
          </a:p>
          <a:p>
            <a:endParaRPr lang="en-US" sz="2600"/>
          </a:p>
          <a:p>
            <a:r>
              <a:rPr lang="en-US" sz="2600"/>
              <a:t>HIËRARCHIE</a:t>
            </a:r>
          </a:p>
          <a:p>
            <a:endParaRPr lang="en-US" sz="2600"/>
          </a:p>
          <a:p>
            <a:r>
              <a:rPr lang="en-US" sz="2600"/>
              <a:t>RELATIES</a:t>
            </a:r>
          </a:p>
          <a:p>
            <a:endParaRPr lang="en-US" sz="2600"/>
          </a:p>
          <a:p>
            <a:r>
              <a:rPr lang="en-US" sz="2600"/>
              <a:t>RITUEEL &gt; CORRECT (DENKEN EN) HANDELEN</a:t>
            </a:r>
          </a:p>
          <a:p>
            <a:endParaRPr lang="en-US" sz="2600"/>
          </a:p>
        </p:txBody>
      </p:sp>
      <p:pic>
        <p:nvPicPr>
          <p:cNvPr id="1028" name="Picture 4" descr="Personalized Chinese Symbol For Harmony Gifts on Zazzle">
            <a:extLst>
              <a:ext uri="{FF2B5EF4-FFF2-40B4-BE49-F238E27FC236}">
                <a16:creationId xmlns:a16="http://schemas.microsoft.com/office/drawing/2014/main" id="{7F200D59-2241-FC8C-DFE1-609CA254FA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035"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37"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014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B1FF-8162-4690-A821-7EE17B6B1040}"/>
              </a:ext>
            </a:extLst>
          </p:cNvPr>
          <p:cNvSpPr>
            <a:spLocks noGrp="1"/>
          </p:cNvSpPr>
          <p:nvPr>
            <p:ph type="title" idx="4294967295"/>
          </p:nvPr>
        </p:nvSpPr>
        <p:spPr>
          <a:xfrm>
            <a:off x="2024063" y="549275"/>
            <a:ext cx="10167937" cy="1179513"/>
          </a:xfrm>
        </p:spPr>
        <p:txBody>
          <a:bodyPr>
            <a:normAutofit/>
          </a:bodyPr>
          <a:lstStyle/>
          <a:p>
            <a:r>
              <a:rPr lang="en-US" sz="4000"/>
              <a:t>CONFUCIANISTISCHE WAARDEN</a:t>
            </a:r>
          </a:p>
        </p:txBody>
      </p:sp>
      <p:sp>
        <p:nvSpPr>
          <p:cNvPr id="3" name="Content Placeholder 2">
            <a:extLst>
              <a:ext uri="{FF2B5EF4-FFF2-40B4-BE49-F238E27FC236}">
                <a16:creationId xmlns:a16="http://schemas.microsoft.com/office/drawing/2014/main" id="{A22C643E-961C-41F6-8C36-D1F0B56A2766}"/>
              </a:ext>
            </a:extLst>
          </p:cNvPr>
          <p:cNvSpPr>
            <a:spLocks noGrp="1"/>
          </p:cNvSpPr>
          <p:nvPr>
            <p:ph idx="4294967295"/>
          </p:nvPr>
        </p:nvSpPr>
        <p:spPr>
          <a:xfrm>
            <a:off x="2024063" y="2481263"/>
            <a:ext cx="10167937" cy="3695700"/>
          </a:xfrm>
        </p:spPr>
        <p:txBody>
          <a:bodyPr>
            <a:normAutofit/>
          </a:bodyPr>
          <a:lstStyle/>
          <a:p>
            <a:r>
              <a:rPr lang="en-US" dirty="0">
                <a:solidFill>
                  <a:srgbClr val="FF0000"/>
                </a:solidFill>
              </a:rPr>
              <a:t>COLLECTIEF</a:t>
            </a:r>
            <a:r>
              <a:rPr lang="en-US" dirty="0"/>
              <a:t> = BELANGRIJKER DAN INDIVIDU</a:t>
            </a:r>
          </a:p>
          <a:p>
            <a:r>
              <a:rPr lang="en-US" dirty="0">
                <a:solidFill>
                  <a:srgbClr val="FF0000"/>
                </a:solidFill>
              </a:rPr>
              <a:t>HIËRARCHIE</a:t>
            </a:r>
            <a:r>
              <a:rPr lang="en-US" dirty="0"/>
              <a:t>, RESPECT EN AUTORITEIT</a:t>
            </a:r>
          </a:p>
          <a:p>
            <a:r>
              <a:rPr lang="en-US" dirty="0"/>
              <a:t>HOE HOGER DE RANG, HOE HOGER DE </a:t>
            </a:r>
            <a:r>
              <a:rPr lang="en-US" dirty="0">
                <a:solidFill>
                  <a:srgbClr val="FF0000"/>
                </a:solidFill>
              </a:rPr>
              <a:t>MORELE</a:t>
            </a:r>
            <a:r>
              <a:rPr lang="en-US" dirty="0"/>
              <a:t> STANDAARDEN</a:t>
            </a:r>
          </a:p>
          <a:p>
            <a:r>
              <a:rPr lang="en-US" dirty="0"/>
              <a:t>ORDE, </a:t>
            </a:r>
            <a:r>
              <a:rPr lang="en-US" dirty="0">
                <a:solidFill>
                  <a:srgbClr val="FF0000"/>
                </a:solidFill>
              </a:rPr>
              <a:t>HARMONIE</a:t>
            </a:r>
            <a:r>
              <a:rPr lang="en-US" dirty="0"/>
              <a:t>, EENHEID, STABILITEIT, SOLIDARITEIT</a:t>
            </a:r>
          </a:p>
          <a:p>
            <a:r>
              <a:rPr lang="en-US" dirty="0"/>
              <a:t>VOLK ZIET ZICH IN TERMEN VAN </a:t>
            </a:r>
            <a:r>
              <a:rPr lang="en-US" dirty="0">
                <a:solidFill>
                  <a:srgbClr val="FF0000"/>
                </a:solidFill>
              </a:rPr>
              <a:t>AFHANKELIJKHEID</a:t>
            </a:r>
          </a:p>
          <a:p>
            <a:r>
              <a:rPr lang="en-US" dirty="0">
                <a:solidFill>
                  <a:srgbClr val="FF0000"/>
                </a:solidFill>
              </a:rPr>
              <a:t>PATERNALISTISCH LEIDERSCHAP </a:t>
            </a:r>
          </a:p>
          <a:p>
            <a:r>
              <a:rPr lang="en-US" dirty="0"/>
              <a:t>GROTER RESPECT VOOR DE </a:t>
            </a:r>
            <a:r>
              <a:rPr lang="en-US" dirty="0">
                <a:solidFill>
                  <a:srgbClr val="FF0000"/>
                </a:solidFill>
              </a:rPr>
              <a:t>STAAT</a:t>
            </a:r>
          </a:p>
        </p:txBody>
      </p:sp>
    </p:spTree>
    <p:extLst>
      <p:ext uri="{BB962C8B-B14F-4D97-AF65-F5344CB8AC3E}">
        <p14:creationId xmlns:p14="http://schemas.microsoft.com/office/powerpoint/2010/main" val="1654397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754DAD-032A-487C-A227-443B3934963E}"/>
              </a:ext>
            </a:extLst>
          </p:cNvPr>
          <p:cNvSpPr>
            <a:spLocks noGrp="1"/>
          </p:cNvSpPr>
          <p:nvPr>
            <p:ph type="title" idx="4294967295"/>
          </p:nvPr>
        </p:nvSpPr>
        <p:spPr>
          <a:xfrm>
            <a:off x="1676400" y="365125"/>
            <a:ext cx="10515600" cy="1325563"/>
          </a:xfrm>
        </p:spPr>
        <p:txBody>
          <a:bodyPr/>
          <a:lstStyle/>
          <a:p>
            <a:r>
              <a:rPr lang="nl-NL" dirty="0"/>
              <a:t>DE STAAT</a:t>
            </a:r>
          </a:p>
        </p:txBody>
      </p:sp>
      <p:sp>
        <p:nvSpPr>
          <p:cNvPr id="3" name="Tijdelijke aanduiding voor tekst 2">
            <a:extLst>
              <a:ext uri="{FF2B5EF4-FFF2-40B4-BE49-F238E27FC236}">
                <a16:creationId xmlns:a16="http://schemas.microsoft.com/office/drawing/2014/main" id="{D505FA48-6158-4660-928D-FDAE957EF3DE}"/>
              </a:ext>
            </a:extLst>
          </p:cNvPr>
          <p:cNvSpPr>
            <a:spLocks noGrp="1"/>
          </p:cNvSpPr>
          <p:nvPr>
            <p:ph type="body" idx="4294967295"/>
          </p:nvPr>
        </p:nvSpPr>
        <p:spPr>
          <a:xfrm>
            <a:off x="0" y="1681163"/>
            <a:ext cx="5157788" cy="823912"/>
          </a:xfrm>
        </p:spPr>
        <p:txBody>
          <a:bodyPr/>
          <a:lstStyle/>
          <a:p>
            <a:r>
              <a:rPr lang="nl-NL" dirty="0"/>
              <a:t>WESTEN</a:t>
            </a:r>
          </a:p>
        </p:txBody>
      </p:sp>
      <p:sp>
        <p:nvSpPr>
          <p:cNvPr id="4" name="Tijdelijke aanduiding voor inhoud 3">
            <a:extLst>
              <a:ext uri="{FF2B5EF4-FFF2-40B4-BE49-F238E27FC236}">
                <a16:creationId xmlns:a16="http://schemas.microsoft.com/office/drawing/2014/main" id="{F1620E65-C826-4480-9E46-7F9DBCE9C80C}"/>
              </a:ext>
            </a:extLst>
          </p:cNvPr>
          <p:cNvSpPr>
            <a:spLocks noGrp="1"/>
          </p:cNvSpPr>
          <p:nvPr>
            <p:ph sz="half" idx="4294967295"/>
          </p:nvPr>
        </p:nvSpPr>
        <p:spPr>
          <a:xfrm>
            <a:off x="0" y="2505075"/>
            <a:ext cx="5157788" cy="3684588"/>
          </a:xfrm>
        </p:spPr>
        <p:txBody>
          <a:bodyPr/>
          <a:lstStyle/>
          <a:p>
            <a:pPr marL="0" indent="0">
              <a:buNone/>
            </a:pPr>
            <a:r>
              <a:rPr lang="nl-NL" dirty="0"/>
              <a:t>De staat is een </a:t>
            </a:r>
            <a:r>
              <a:rPr lang="nl-NL" dirty="0">
                <a:solidFill>
                  <a:srgbClr val="FF0000"/>
                </a:solidFill>
              </a:rPr>
              <a:t>‘indringer</a:t>
            </a:r>
            <a:r>
              <a:rPr lang="nl-NL" dirty="0"/>
              <a:t>’</a:t>
            </a:r>
          </a:p>
          <a:p>
            <a:pPr marL="0" indent="0">
              <a:buNone/>
            </a:pPr>
            <a:endParaRPr lang="nl-NL" dirty="0"/>
          </a:p>
          <a:p>
            <a:pPr marL="0" indent="0">
              <a:buNone/>
            </a:pPr>
            <a:r>
              <a:rPr lang="nl-NL" dirty="0"/>
              <a:t>Die </a:t>
            </a:r>
            <a:r>
              <a:rPr lang="nl-NL" dirty="0">
                <a:solidFill>
                  <a:srgbClr val="FF0000"/>
                </a:solidFill>
              </a:rPr>
              <a:t>in toom </a:t>
            </a:r>
            <a:r>
              <a:rPr lang="nl-NL" dirty="0"/>
              <a:t>gehouden moet worden</a:t>
            </a:r>
          </a:p>
          <a:p>
            <a:pPr marL="0" indent="0">
              <a:buNone/>
            </a:pPr>
            <a:endParaRPr lang="nl-NL" dirty="0"/>
          </a:p>
          <a:p>
            <a:pPr marL="0" indent="0">
              <a:buNone/>
            </a:pPr>
            <a:r>
              <a:rPr lang="nl-NL" dirty="0"/>
              <a:t>Waarvan </a:t>
            </a:r>
            <a:r>
              <a:rPr lang="nl-NL" dirty="0">
                <a:solidFill>
                  <a:srgbClr val="FF0000"/>
                </a:solidFill>
              </a:rPr>
              <a:t>macht beperkt </a:t>
            </a:r>
            <a:r>
              <a:rPr lang="nl-NL" dirty="0"/>
              <a:t>moet worden </a:t>
            </a:r>
          </a:p>
          <a:p>
            <a:endParaRPr lang="nl-NL" dirty="0"/>
          </a:p>
        </p:txBody>
      </p:sp>
      <p:sp>
        <p:nvSpPr>
          <p:cNvPr id="5" name="Tijdelijke aanduiding voor tekst 4">
            <a:extLst>
              <a:ext uri="{FF2B5EF4-FFF2-40B4-BE49-F238E27FC236}">
                <a16:creationId xmlns:a16="http://schemas.microsoft.com/office/drawing/2014/main" id="{F5A75A4C-E75C-4359-B9B2-A0899B183DE8}"/>
              </a:ext>
            </a:extLst>
          </p:cNvPr>
          <p:cNvSpPr>
            <a:spLocks noGrp="1"/>
          </p:cNvSpPr>
          <p:nvPr>
            <p:ph type="body" sz="quarter" idx="4294967295"/>
          </p:nvPr>
        </p:nvSpPr>
        <p:spPr>
          <a:xfrm>
            <a:off x="7008813" y="1681163"/>
            <a:ext cx="5183187" cy="823912"/>
          </a:xfrm>
          <a:solidFill>
            <a:schemeClr val="bg1"/>
          </a:solidFill>
        </p:spPr>
        <p:txBody>
          <a:bodyPr/>
          <a:lstStyle/>
          <a:p>
            <a:r>
              <a:rPr lang="nl-NL" dirty="0"/>
              <a:t>CHINA</a:t>
            </a:r>
          </a:p>
        </p:txBody>
      </p:sp>
      <p:sp>
        <p:nvSpPr>
          <p:cNvPr id="6" name="Tijdelijke aanduiding voor inhoud 5">
            <a:extLst>
              <a:ext uri="{FF2B5EF4-FFF2-40B4-BE49-F238E27FC236}">
                <a16:creationId xmlns:a16="http://schemas.microsoft.com/office/drawing/2014/main" id="{F6E492B9-EDE1-4B7C-BB0C-1A57EEF2D518}"/>
              </a:ext>
            </a:extLst>
          </p:cNvPr>
          <p:cNvSpPr>
            <a:spLocks noGrp="1"/>
          </p:cNvSpPr>
          <p:nvPr>
            <p:ph sz="quarter" idx="4294967295"/>
          </p:nvPr>
        </p:nvSpPr>
        <p:spPr>
          <a:xfrm>
            <a:off x="7008813" y="2505075"/>
            <a:ext cx="5183187" cy="3684588"/>
          </a:xfrm>
        </p:spPr>
        <p:txBody>
          <a:bodyPr/>
          <a:lstStyle/>
          <a:p>
            <a:pPr marL="0" indent="0">
              <a:buNone/>
            </a:pPr>
            <a:r>
              <a:rPr lang="nl-NL" dirty="0"/>
              <a:t>De staat is een </a:t>
            </a:r>
            <a:r>
              <a:rPr lang="nl-NL" dirty="0">
                <a:solidFill>
                  <a:srgbClr val="FF0000"/>
                </a:solidFill>
              </a:rPr>
              <a:t>goede kennis</a:t>
            </a:r>
          </a:p>
          <a:p>
            <a:pPr marL="0" indent="0">
              <a:buNone/>
            </a:pPr>
            <a:endParaRPr lang="nl-NL" dirty="0"/>
          </a:p>
          <a:p>
            <a:pPr marL="0" indent="0">
              <a:buNone/>
            </a:pPr>
            <a:r>
              <a:rPr lang="nl-NL" dirty="0"/>
              <a:t>De staat is een </a:t>
            </a:r>
            <a:r>
              <a:rPr lang="nl-NL" dirty="0">
                <a:solidFill>
                  <a:srgbClr val="FF0000"/>
                </a:solidFill>
              </a:rPr>
              <a:t>familielid</a:t>
            </a:r>
          </a:p>
          <a:p>
            <a:pPr marL="0" indent="0">
              <a:buNone/>
            </a:pPr>
            <a:endParaRPr lang="nl-NL" dirty="0"/>
          </a:p>
          <a:p>
            <a:pPr marL="0" indent="0">
              <a:buNone/>
            </a:pPr>
            <a:br>
              <a:rPr lang="nl-NL" dirty="0"/>
            </a:br>
            <a:r>
              <a:rPr lang="nl-NL" dirty="0"/>
              <a:t>De staat is de </a:t>
            </a:r>
            <a:r>
              <a:rPr lang="nl-NL" dirty="0">
                <a:solidFill>
                  <a:srgbClr val="FF0000"/>
                </a:solidFill>
              </a:rPr>
              <a:t>pater familias</a:t>
            </a:r>
          </a:p>
          <a:p>
            <a:pPr marL="0" indent="0">
              <a:buNone/>
            </a:pPr>
            <a:endParaRPr lang="nl-NL" dirty="0"/>
          </a:p>
        </p:txBody>
      </p:sp>
    </p:spTree>
    <p:extLst>
      <p:ext uri="{BB962C8B-B14F-4D97-AF65-F5344CB8AC3E}">
        <p14:creationId xmlns:p14="http://schemas.microsoft.com/office/powerpoint/2010/main" val="2600007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9C2A6898-BF8F-4BBB-AC5B-3BBAEBCBAA08}"/>
              </a:ext>
            </a:extLst>
          </p:cNvPr>
          <p:cNvSpPr>
            <a:spLocks noGrp="1"/>
          </p:cNvSpPr>
          <p:nvPr>
            <p:ph type="title" idx="4294967295"/>
          </p:nvPr>
        </p:nvSpPr>
        <p:spPr>
          <a:xfrm>
            <a:off x="838200" y="365125"/>
            <a:ext cx="10515600" cy="1325563"/>
          </a:xfrm>
        </p:spPr>
        <p:txBody>
          <a:bodyPr vert="horz" lIns="91440" tIns="45720" rIns="91440" bIns="45720" rtlCol="0" anchor="ctr">
            <a:normAutofit/>
          </a:bodyPr>
          <a:lstStyle/>
          <a:p>
            <a:r>
              <a:rPr lang="en-US" kern="1200" dirty="0">
                <a:solidFill>
                  <a:schemeClr val="tx1"/>
                </a:solidFill>
                <a:latin typeface="+mj-lt"/>
                <a:ea typeface="+mj-ea"/>
                <a:cs typeface="+mj-cs"/>
              </a:rPr>
              <a:t>DEMOCRATIE MINZHU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465B526B-2542-4D7C-B8E9-2E9E1391797A}"/>
              </a:ext>
            </a:extLst>
          </p:cNvPr>
          <p:cNvSpPr>
            <a:spLocks noGrp="1"/>
          </p:cNvSpPr>
          <p:nvPr>
            <p:ph idx="4294967295"/>
          </p:nvPr>
        </p:nvSpPr>
        <p:spPr>
          <a:xfrm>
            <a:off x="838200" y="1825625"/>
            <a:ext cx="10515600" cy="4351338"/>
          </a:xfrm>
        </p:spPr>
        <p:txBody>
          <a:bodyPr vert="horz" lIns="91440" tIns="45720" rIns="91440" bIns="45720" rtlCol="0">
            <a:normAutofit/>
          </a:bodyPr>
          <a:lstStyle/>
          <a:p>
            <a:r>
              <a:rPr lang="en-US" dirty="0"/>
              <a:t>Directe regering door de massa (?)</a:t>
            </a:r>
          </a:p>
          <a:p>
            <a:endParaRPr lang="en-US" dirty="0"/>
          </a:p>
          <a:p>
            <a:r>
              <a:rPr lang="nl-NL" dirty="0"/>
              <a:t>Beste regering is de regering die het meeste rekening houdt met de belangen van het volk (?)</a:t>
            </a:r>
          </a:p>
          <a:p>
            <a:endParaRPr lang="nl-NL" dirty="0"/>
          </a:p>
          <a:p>
            <a:r>
              <a:rPr lang="nl-NL" dirty="0"/>
              <a:t>Indirecte democratie. Democratie zonder verkiezingen. Intellectuelen die de heerser adviseren om zo de belangen van het volk te dienen </a:t>
            </a:r>
            <a:r>
              <a:rPr lang="en-US" dirty="0"/>
              <a:t>(?)</a:t>
            </a:r>
          </a:p>
        </p:txBody>
      </p:sp>
    </p:spTree>
    <p:extLst>
      <p:ext uri="{BB962C8B-B14F-4D97-AF65-F5344CB8AC3E}">
        <p14:creationId xmlns:p14="http://schemas.microsoft.com/office/powerpoint/2010/main" val="532261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6B00CCE-930F-4A4D-AF06-356C25542AC8}"/>
              </a:ext>
            </a:extLst>
          </p:cNvPr>
          <p:cNvSpPr>
            <a:spLocks noGrp="1"/>
          </p:cNvSpPr>
          <p:nvPr>
            <p:ph type="title" idx="4294967295"/>
          </p:nvPr>
        </p:nvSpPr>
        <p:spPr>
          <a:xfrm>
            <a:off x="635000" y="640823"/>
            <a:ext cx="3418659" cy="5583148"/>
          </a:xfrm>
        </p:spPr>
        <p:txBody>
          <a:bodyPr vert="horz" lIns="91440" tIns="45720" rIns="91440" bIns="45720" rtlCol="0" anchor="ctr">
            <a:normAutofit/>
          </a:bodyPr>
          <a:lstStyle/>
          <a:p>
            <a:r>
              <a:rPr lang="en-US" sz="5400" kern="1200">
                <a:solidFill>
                  <a:schemeClr val="tx1"/>
                </a:solidFill>
                <a:latin typeface="+mj-lt"/>
                <a:ea typeface="+mj-ea"/>
                <a:cs typeface="+mj-cs"/>
              </a:rPr>
              <a:t>3 Mini-colleges</a:t>
            </a:r>
          </a:p>
        </p:txBody>
      </p:sp>
      <p:sp>
        <p:nvSpPr>
          <p:cNvPr id="2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ijdelijke aanduiding voor inhoud 2">
            <a:extLst>
              <a:ext uri="{FF2B5EF4-FFF2-40B4-BE49-F238E27FC236}">
                <a16:creationId xmlns:a16="http://schemas.microsoft.com/office/drawing/2014/main" id="{2D891E17-D35A-C0D6-4E39-4EFCA4D39CD7}"/>
              </a:ext>
            </a:extLst>
          </p:cNvPr>
          <p:cNvGraphicFramePr>
            <a:graphicFrameLocks noGrp="1"/>
          </p:cNvGraphicFramePr>
          <p:nvPr>
            <p:ph idx="4294967295"/>
            <p:extLst>
              <p:ext uri="{D42A27DB-BD31-4B8C-83A1-F6EECF244321}">
                <p14:modId xmlns:p14="http://schemas.microsoft.com/office/powerpoint/2010/main" val="106341051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2490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7C97AD0E-0BD1-4B5D-AAA2-9E0F0E3D264F}"/>
              </a:ext>
            </a:extLst>
          </p:cNvPr>
          <p:cNvSpPr>
            <a:spLocks noGrp="1"/>
          </p:cNvSpPr>
          <p:nvPr>
            <p:ph type="title" idx="4294967295"/>
          </p:nvPr>
        </p:nvSpPr>
        <p:spPr>
          <a:xfrm>
            <a:off x="838200" y="365125"/>
            <a:ext cx="10515600" cy="1325563"/>
          </a:xfrm>
        </p:spPr>
        <p:txBody>
          <a:bodyPr vert="horz" lIns="91440" tIns="45720" rIns="91440" bIns="45720" rtlCol="0" anchor="ctr">
            <a:normAutofit/>
          </a:bodyPr>
          <a:lstStyle/>
          <a:p>
            <a:r>
              <a:rPr lang="en-US" kern="1200" dirty="0">
                <a:solidFill>
                  <a:schemeClr val="tx1"/>
                </a:solidFill>
                <a:latin typeface="+mj-lt"/>
                <a:ea typeface="+mj-ea"/>
                <a:cs typeface="+mj-cs"/>
              </a:rPr>
              <a:t>DEMOCRATIE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CCF89BE5-493A-4026-9C6D-5416BFD8B256}"/>
              </a:ext>
            </a:extLst>
          </p:cNvPr>
          <p:cNvSpPr>
            <a:spLocks noGrp="1"/>
          </p:cNvSpPr>
          <p:nvPr>
            <p:ph idx="4294967295"/>
          </p:nvPr>
        </p:nvSpPr>
        <p:spPr>
          <a:xfrm>
            <a:off x="838200" y="1825625"/>
            <a:ext cx="10515600" cy="4351338"/>
          </a:xfrm>
        </p:spPr>
        <p:txBody>
          <a:bodyPr vert="horz" lIns="91440" tIns="45720" rIns="91440" bIns="45720" rtlCol="0">
            <a:normAutofit/>
          </a:bodyPr>
          <a:lstStyle/>
          <a:p>
            <a:r>
              <a:rPr lang="en-US" dirty="0"/>
              <a:t>MIN (volk) ZHU (regering) : DEMOCRATIE </a:t>
            </a:r>
            <a:r>
              <a:rPr lang="en-US" i="1" dirty="0">
                <a:solidFill>
                  <a:srgbClr val="FF0000"/>
                </a:solidFill>
              </a:rPr>
              <a:t>DOOR</a:t>
            </a:r>
            <a:r>
              <a:rPr lang="en-US" dirty="0"/>
              <a:t> HET VOLK</a:t>
            </a:r>
          </a:p>
          <a:p>
            <a:pPr marL="0"/>
            <a:endParaRPr lang="en-US" dirty="0"/>
          </a:p>
          <a:p>
            <a:r>
              <a:rPr lang="en-US" dirty="0"/>
              <a:t>MIN BEN                               : DEMOCRATIE </a:t>
            </a:r>
            <a:r>
              <a:rPr lang="en-US" i="1" dirty="0">
                <a:solidFill>
                  <a:srgbClr val="FF0000"/>
                </a:solidFill>
              </a:rPr>
              <a:t>VOOR</a:t>
            </a:r>
            <a:r>
              <a:rPr lang="en-US" i="1" dirty="0"/>
              <a:t> </a:t>
            </a:r>
            <a:r>
              <a:rPr lang="en-US" dirty="0"/>
              <a:t>HET VOLK</a:t>
            </a:r>
          </a:p>
          <a:p>
            <a:pPr marL="0"/>
            <a:endParaRPr lang="en-US" dirty="0"/>
          </a:p>
          <a:p>
            <a:pPr marL="0"/>
            <a:endParaRPr lang="en-US" dirty="0"/>
          </a:p>
          <a:p>
            <a:r>
              <a:rPr lang="en-US" dirty="0"/>
              <a:t>GOED BESTUUR: WELZIJN EN VOORSPOED VAN HET VOLK OP DE EERSTE PLAATS: STABILITEIT, ORDE, VOORSPOED. </a:t>
            </a:r>
          </a:p>
          <a:p>
            <a:pPr marL="0"/>
            <a:endParaRPr lang="en-US" dirty="0"/>
          </a:p>
        </p:txBody>
      </p:sp>
    </p:spTree>
    <p:extLst>
      <p:ext uri="{BB962C8B-B14F-4D97-AF65-F5344CB8AC3E}">
        <p14:creationId xmlns:p14="http://schemas.microsoft.com/office/powerpoint/2010/main" val="2242997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7C18C-CFD9-43ED-B976-2AB0AD848803}"/>
              </a:ext>
            </a:extLst>
          </p:cNvPr>
          <p:cNvSpPr>
            <a:spLocks noGrp="1"/>
          </p:cNvSpPr>
          <p:nvPr>
            <p:ph type="title" idx="4294967295"/>
          </p:nvPr>
        </p:nvSpPr>
        <p:spPr>
          <a:xfrm>
            <a:off x="1524003" y="1999615"/>
            <a:ext cx="9144000" cy="2764028"/>
          </a:xfrm>
        </p:spPr>
        <p:txBody>
          <a:bodyPr vert="horz" lIns="91440" tIns="45720" rIns="91440" bIns="45720" rtlCol="0" anchor="ctr">
            <a:normAutofit/>
          </a:bodyPr>
          <a:lstStyle/>
          <a:p>
            <a:pPr algn="ctr"/>
            <a:r>
              <a:rPr lang="en-US" sz="6100" kern="1200" dirty="0">
                <a:solidFill>
                  <a:schemeClr val="tx1"/>
                </a:solidFill>
                <a:latin typeface="+mj-lt"/>
                <a:ea typeface="+mj-ea"/>
                <a:cs typeface="+mj-cs"/>
              </a:rPr>
              <a:t>‘</a:t>
            </a:r>
            <a:r>
              <a:rPr lang="en-US" sz="6100" i="1" kern="1200" dirty="0">
                <a:solidFill>
                  <a:schemeClr val="tx1"/>
                </a:solidFill>
                <a:latin typeface="+mj-lt"/>
                <a:ea typeface="+mj-ea"/>
                <a:cs typeface="+mj-cs"/>
              </a:rPr>
              <a:t>Leading a happy life is the most important human right’.</a:t>
            </a:r>
            <a:r>
              <a:rPr lang="en-US" sz="6100" kern="1200" dirty="0">
                <a:solidFill>
                  <a:schemeClr val="tx1"/>
                </a:solidFill>
                <a:latin typeface="+mj-lt"/>
                <a:ea typeface="+mj-ea"/>
                <a:cs typeface="+mj-cs"/>
              </a:rPr>
              <a:t> (Xi Jingping 2018)</a:t>
            </a:r>
          </a:p>
        </p:txBody>
      </p:sp>
    </p:spTree>
    <p:extLst>
      <p:ext uri="{BB962C8B-B14F-4D97-AF65-F5344CB8AC3E}">
        <p14:creationId xmlns:p14="http://schemas.microsoft.com/office/powerpoint/2010/main" val="265447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A8E2464-C2F4-45B9-A3EA-AD5BCA918FAC}"/>
              </a:ext>
            </a:extLst>
          </p:cNvPr>
          <p:cNvSpPr>
            <a:spLocks noGrp="1"/>
          </p:cNvSpPr>
          <p:nvPr>
            <p:ph type="title" idx="4294967295"/>
          </p:nvPr>
        </p:nvSpPr>
        <p:spPr>
          <a:xfrm>
            <a:off x="6513788" y="365125"/>
            <a:ext cx="4840010" cy="1807305"/>
          </a:xfrm>
        </p:spPr>
        <p:txBody>
          <a:bodyPr vert="horz" lIns="91440" tIns="45720" rIns="91440" bIns="45720" rtlCol="0" anchor="ctr">
            <a:normAutofit/>
          </a:bodyPr>
          <a:lstStyle/>
          <a:p>
            <a:r>
              <a:rPr lang="en-US"/>
              <a:t>HEMELS MANDAAT </a:t>
            </a:r>
            <a:br>
              <a:rPr lang="en-US"/>
            </a:br>
            <a:endParaRPr lang="en-US" dirty="0"/>
          </a:p>
        </p:txBody>
      </p:sp>
      <p:pic>
        <p:nvPicPr>
          <p:cNvPr id="1026" name="Picture 2" descr="Het Hemels Mandaat | Boeken">
            <a:extLst>
              <a:ext uri="{FF2B5EF4-FFF2-40B4-BE49-F238E27FC236}">
                <a16:creationId xmlns:a16="http://schemas.microsoft.com/office/drawing/2014/main" id="{F02BE5E8-8610-5A22-6D06-D5DE76D3AF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0673"/>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DDBE035E-DF89-4F22-A776-B8434A8D332C}"/>
              </a:ext>
            </a:extLst>
          </p:cNvPr>
          <p:cNvSpPr>
            <a:spLocks noGrp="1"/>
          </p:cNvSpPr>
          <p:nvPr>
            <p:ph idx="4294967295"/>
          </p:nvPr>
        </p:nvSpPr>
        <p:spPr>
          <a:xfrm>
            <a:off x="6513788" y="2333297"/>
            <a:ext cx="4840010" cy="3843666"/>
          </a:xfrm>
        </p:spPr>
        <p:txBody>
          <a:bodyPr vert="horz" lIns="91440" tIns="45720" rIns="91440" bIns="45720" rtlCol="0">
            <a:normAutofit fontScale="92500" lnSpcReduction="20000"/>
          </a:bodyPr>
          <a:lstStyle/>
          <a:p>
            <a:pPr marL="0"/>
            <a:endParaRPr lang="nl-NL" sz="2000" dirty="0"/>
          </a:p>
          <a:p>
            <a:pPr marL="0"/>
            <a:r>
              <a:rPr lang="nl-NL" dirty="0"/>
              <a:t>‘DEMOCRATISCH’ ELEMENT &gt; Heerser afzetten als mandaat niet wordt waargemaakt.</a:t>
            </a:r>
          </a:p>
          <a:p>
            <a:pPr marL="0"/>
            <a:endParaRPr lang="nl-NL" dirty="0"/>
          </a:p>
          <a:p>
            <a:pPr marL="0"/>
            <a:r>
              <a:rPr lang="nl-NL" i="1" dirty="0"/>
              <a:t>‘In het traditionele denken in China is de bevolking de grootste bron van politieke macht. De regering kon het volk, als dat massaal in opstand komt niet weerstaan.’</a:t>
            </a:r>
          </a:p>
          <a:p>
            <a:pPr marL="0"/>
            <a:endParaRPr lang="en-US" dirty="0"/>
          </a:p>
          <a:p>
            <a:pPr marL="0"/>
            <a:endParaRPr lang="en-US" sz="2000" dirty="0"/>
          </a:p>
        </p:txBody>
      </p:sp>
    </p:spTree>
    <p:extLst>
      <p:ext uri="{BB962C8B-B14F-4D97-AF65-F5344CB8AC3E}">
        <p14:creationId xmlns:p14="http://schemas.microsoft.com/office/powerpoint/2010/main" val="1283369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6EDEB-D247-45F7-91BB-628D01901428}"/>
              </a:ext>
            </a:extLst>
          </p:cNvPr>
          <p:cNvSpPr>
            <a:spLocks noGrp="1"/>
          </p:cNvSpPr>
          <p:nvPr>
            <p:ph type="title" idx="4294967295"/>
          </p:nvPr>
        </p:nvSpPr>
        <p:spPr>
          <a:xfrm>
            <a:off x="1115568" y="548640"/>
            <a:ext cx="10168128" cy="1179576"/>
          </a:xfrm>
        </p:spPr>
        <p:txBody>
          <a:bodyPr vert="horz" lIns="91440" tIns="45720" rIns="91440" bIns="45720" rtlCol="0" anchor="ctr">
            <a:normAutofit/>
          </a:bodyPr>
          <a:lstStyle/>
          <a:p>
            <a:r>
              <a:rPr lang="en-US" sz="4000" kern="1200" dirty="0">
                <a:solidFill>
                  <a:schemeClr val="tx1"/>
                </a:solidFill>
                <a:latin typeface="+mj-lt"/>
                <a:ea typeface="+mj-ea"/>
                <a:cs typeface="+mj-cs"/>
              </a:rPr>
              <a:t>Drie Volksprincipes (Sun Yatsen)</a:t>
            </a:r>
          </a:p>
        </p:txBody>
      </p:sp>
      <p:sp>
        <p:nvSpPr>
          <p:cNvPr id="3" name="Tijdelijke aanduiding voor inhoud 2">
            <a:extLst>
              <a:ext uri="{FF2B5EF4-FFF2-40B4-BE49-F238E27FC236}">
                <a16:creationId xmlns:a16="http://schemas.microsoft.com/office/drawing/2014/main" id="{AA6B14BF-E7C4-4EC2-9E8A-48CD8CC30B0B}"/>
              </a:ext>
            </a:extLst>
          </p:cNvPr>
          <p:cNvSpPr>
            <a:spLocks noGrp="1"/>
          </p:cNvSpPr>
          <p:nvPr>
            <p:ph idx="4294967295"/>
          </p:nvPr>
        </p:nvSpPr>
        <p:spPr>
          <a:xfrm>
            <a:off x="1115568" y="1728216"/>
            <a:ext cx="10168128" cy="4448747"/>
          </a:xfrm>
        </p:spPr>
        <p:txBody>
          <a:bodyPr vert="horz" lIns="91440" tIns="45720" rIns="91440" bIns="45720" rtlCol="0">
            <a:noAutofit/>
          </a:bodyPr>
          <a:lstStyle/>
          <a:p>
            <a:pPr marL="0" indent="0">
              <a:buNone/>
            </a:pPr>
            <a:r>
              <a:rPr lang="en-US" sz="2400" b="1" dirty="0"/>
              <a:t>1</a:t>
            </a:r>
            <a:r>
              <a:rPr lang="nl-NL" sz="2400" b="1" dirty="0"/>
              <a:t>. De familie van het volk</a:t>
            </a:r>
            <a:br>
              <a:rPr lang="nl-NL" sz="2400" b="1" dirty="0"/>
            </a:br>
            <a:endParaRPr lang="nl-NL" sz="2400" b="1" dirty="0"/>
          </a:p>
          <a:p>
            <a:pPr marL="0" indent="0">
              <a:buNone/>
            </a:pPr>
            <a:r>
              <a:rPr lang="nl-NL" sz="2400" b="1" dirty="0"/>
              <a:t>2. De macht van het volk</a:t>
            </a:r>
          </a:p>
          <a:p>
            <a:pPr marL="0" indent="0">
              <a:buNone/>
            </a:pPr>
            <a:r>
              <a:rPr lang="nl-NL" sz="2400" b="1" dirty="0"/>
              <a:t>     </a:t>
            </a:r>
            <a:r>
              <a:rPr lang="nl-NL" sz="2400" dirty="0"/>
              <a:t>- geen egalitaire democratie</a:t>
            </a:r>
          </a:p>
          <a:p>
            <a:pPr marL="0" indent="0">
              <a:buNone/>
            </a:pPr>
            <a:r>
              <a:rPr lang="nl-NL" sz="2400" dirty="0"/>
              <a:t>     - goed bestuur t.b.v. volk</a:t>
            </a:r>
          </a:p>
          <a:p>
            <a:pPr marL="0" indent="0">
              <a:buNone/>
            </a:pPr>
            <a:r>
              <a:rPr lang="nl-NL" sz="2400" dirty="0"/>
              <a:t>     - Opbouw sterke staat</a:t>
            </a:r>
            <a:br>
              <a:rPr lang="nl-NL" sz="2400" dirty="0"/>
            </a:br>
            <a:endParaRPr lang="nl-NL" sz="2400" dirty="0"/>
          </a:p>
          <a:p>
            <a:pPr marL="0" indent="0">
              <a:buNone/>
            </a:pPr>
            <a:r>
              <a:rPr lang="nl-NL" sz="2400" b="1" dirty="0"/>
              <a:t>3. Het welzijn van het volk</a:t>
            </a:r>
          </a:p>
          <a:p>
            <a:pPr marL="0" indent="0">
              <a:buNone/>
            </a:pPr>
            <a:r>
              <a:rPr lang="nl-NL" sz="2400" b="1" dirty="0"/>
              <a:t>      </a:t>
            </a:r>
            <a:r>
              <a:rPr lang="nl-NL" sz="2400" dirty="0"/>
              <a:t>-</a:t>
            </a:r>
            <a:r>
              <a:rPr lang="nl-NL" sz="2400" b="1" dirty="0"/>
              <a:t> </a:t>
            </a:r>
            <a:r>
              <a:rPr lang="nl-NL" sz="2400" dirty="0"/>
              <a:t>passend in lange confuciaanse traditie</a:t>
            </a:r>
          </a:p>
          <a:p>
            <a:pPr marL="0" indent="0">
              <a:buNone/>
            </a:pPr>
            <a:r>
              <a:rPr lang="nl-NL" sz="2400" dirty="0"/>
              <a:t>      - Overheid zorgt voor volk</a:t>
            </a:r>
          </a:p>
          <a:p>
            <a:pPr marL="0" indent="0">
              <a:buNone/>
            </a:pPr>
            <a:r>
              <a:rPr lang="nl-NL" sz="2400" dirty="0"/>
              <a:t>      - Collectieve rechten (w.o. welvaart)  boven individuele rechten</a:t>
            </a:r>
          </a:p>
        </p:txBody>
      </p:sp>
    </p:spTree>
    <p:extLst>
      <p:ext uri="{BB962C8B-B14F-4D97-AF65-F5344CB8AC3E}">
        <p14:creationId xmlns:p14="http://schemas.microsoft.com/office/powerpoint/2010/main" val="13226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674720-804F-4E97-8B47-1521E1195F0D}"/>
              </a:ext>
            </a:extLst>
          </p:cNvPr>
          <p:cNvSpPr>
            <a:spLocks noGrp="1"/>
          </p:cNvSpPr>
          <p:nvPr>
            <p:ph type="title"/>
          </p:nvPr>
        </p:nvSpPr>
        <p:spPr>
          <a:xfrm>
            <a:off x="1265274" y="1063256"/>
            <a:ext cx="5624624" cy="1097210"/>
          </a:xfrm>
        </p:spPr>
        <p:txBody>
          <a:bodyPr anchor="b">
            <a:normAutofit/>
          </a:bodyPr>
          <a:lstStyle/>
          <a:p>
            <a:pPr algn="ctr"/>
            <a:r>
              <a:rPr lang="nl-NL" sz="4800" dirty="0">
                <a:solidFill>
                  <a:srgbClr val="595959"/>
                </a:solidFill>
              </a:rPr>
              <a:t>MAO</a:t>
            </a:r>
          </a:p>
        </p:txBody>
      </p:sp>
      <p:sp>
        <p:nvSpPr>
          <p:cNvPr id="3" name="Tijdelijke aanduiding voor inhoud 2">
            <a:extLst>
              <a:ext uri="{FF2B5EF4-FFF2-40B4-BE49-F238E27FC236}">
                <a16:creationId xmlns:a16="http://schemas.microsoft.com/office/drawing/2014/main" id="{3F14D34E-FE7F-4BEB-9C69-CFA539A4E5B4}"/>
              </a:ext>
            </a:extLst>
          </p:cNvPr>
          <p:cNvSpPr>
            <a:spLocks noGrp="1"/>
          </p:cNvSpPr>
          <p:nvPr>
            <p:ph idx="1"/>
          </p:nvPr>
        </p:nvSpPr>
        <p:spPr>
          <a:xfrm>
            <a:off x="1335801" y="2447337"/>
            <a:ext cx="5475266" cy="3156022"/>
          </a:xfrm>
        </p:spPr>
        <p:txBody>
          <a:bodyPr anchor="t">
            <a:normAutofit/>
          </a:bodyPr>
          <a:lstStyle/>
          <a:p>
            <a:pPr marL="0" indent="0">
              <a:buNone/>
            </a:pPr>
            <a:r>
              <a:rPr lang="nl-NL" sz="3400" i="1" dirty="0">
                <a:solidFill>
                  <a:srgbClr val="595959"/>
                </a:solidFill>
              </a:rPr>
              <a:t>‘</a:t>
            </a:r>
            <a:r>
              <a:rPr lang="nl-NL" sz="4000" i="1" dirty="0"/>
              <a:t>Het volk, en het volk alleen, is de drijvende kracht die wereldgeschiedenis maakt.’</a:t>
            </a:r>
          </a:p>
          <a:p>
            <a:pPr marL="0" indent="0">
              <a:buNone/>
            </a:pPr>
            <a:endParaRPr lang="nl-NL" sz="3400" dirty="0">
              <a:solidFill>
                <a:srgbClr val="595959"/>
              </a:solidFill>
            </a:endParaRPr>
          </a:p>
          <a:p>
            <a:pPr marL="0" indent="0" algn="ctr">
              <a:buNone/>
            </a:pPr>
            <a:endParaRPr lang="nl-NL" sz="2000" dirty="0">
              <a:solidFill>
                <a:srgbClr val="595959"/>
              </a:solidFill>
            </a:endParaRPr>
          </a:p>
        </p:txBody>
      </p:sp>
      <p:pic>
        <p:nvPicPr>
          <p:cNvPr id="2050" name="Picture 2" descr="Mao Tse Toeng">
            <a:extLst>
              <a:ext uri="{FF2B5EF4-FFF2-40B4-BE49-F238E27FC236}">
                <a16:creationId xmlns:a16="http://schemas.microsoft.com/office/drawing/2014/main" id="{558727F0-F0A0-416C-A1F2-9675A278CE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3"/>
          <a:stretch/>
        </p:blipFill>
        <p:spPr bwMode="auto">
          <a:xfrm>
            <a:off x="7461069" y="685799"/>
            <a:ext cx="4117787"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732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3" name="Arc 10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44B1B1A-1997-4896-9FC5-2E098EFA880F}"/>
              </a:ext>
            </a:extLst>
          </p:cNvPr>
          <p:cNvSpPr>
            <a:spLocks noGrp="1"/>
          </p:cNvSpPr>
          <p:nvPr>
            <p:ph type="title"/>
          </p:nvPr>
        </p:nvSpPr>
        <p:spPr>
          <a:xfrm>
            <a:off x="5894962" y="479493"/>
            <a:ext cx="5458838" cy="1325563"/>
          </a:xfrm>
        </p:spPr>
        <p:txBody>
          <a:bodyPr>
            <a:normAutofit/>
          </a:bodyPr>
          <a:lstStyle/>
          <a:p>
            <a:r>
              <a:rPr lang="nl-NL"/>
              <a:t>‘VOORBEELDIG REGEREN’ CONFUCIUS</a:t>
            </a:r>
          </a:p>
        </p:txBody>
      </p:sp>
      <p:sp>
        <p:nvSpPr>
          <p:cNvPr id="1035" name="Freeform: Shape 10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Vectorillustratie Van Het Teken Van Chinese Filosofie Van Het Symbool Van  Confucianisme, De Geleerde Van Het Lijnpictogram Stock Illustratie -  Illustratie bestaande uit china, geloof: 90240488">
            <a:extLst>
              <a:ext uri="{FF2B5EF4-FFF2-40B4-BE49-F238E27FC236}">
                <a16:creationId xmlns:a16="http://schemas.microsoft.com/office/drawing/2014/main" id="{6F1188BA-06E6-41F9-8622-98E1CBB100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5" r="4" b="1841"/>
          <a:stretch/>
        </p:blipFill>
        <p:spPr bwMode="auto">
          <a:xfrm>
            <a:off x="703182" y="861221"/>
            <a:ext cx="4777381" cy="496581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BE3B7377-45A0-4F1E-A14D-E735A2BCB82A}"/>
              </a:ext>
            </a:extLst>
          </p:cNvPr>
          <p:cNvSpPr>
            <a:spLocks noGrp="1"/>
          </p:cNvSpPr>
          <p:nvPr>
            <p:ph idx="1"/>
          </p:nvPr>
        </p:nvSpPr>
        <p:spPr>
          <a:xfrm>
            <a:off x="5894962" y="1984443"/>
            <a:ext cx="5458838" cy="4192520"/>
          </a:xfrm>
        </p:spPr>
        <p:txBody>
          <a:bodyPr>
            <a:normAutofit/>
          </a:bodyPr>
          <a:lstStyle/>
          <a:p>
            <a:r>
              <a:rPr lang="nl-NL" sz="2000" dirty="0"/>
              <a:t>MIJ. ALS </a:t>
            </a:r>
            <a:r>
              <a:rPr lang="nl-NL" sz="2000" i="1" dirty="0"/>
              <a:t>HARMONIEUZE</a:t>
            </a:r>
            <a:r>
              <a:rPr lang="nl-NL" sz="2000" dirty="0"/>
              <a:t> (HE) GEMEENSCHAP VAN MENSEN O.L.V. EEN VOORBEELDIGE ELITE. </a:t>
            </a:r>
          </a:p>
          <a:p>
            <a:pPr marL="0" indent="0">
              <a:buNone/>
            </a:pPr>
            <a:endParaRPr lang="nl-NL" sz="1500" dirty="0"/>
          </a:p>
          <a:p>
            <a:r>
              <a:rPr lang="nl-NL" sz="1500" dirty="0"/>
              <a:t>COFUCIAANSE WAARDEN:</a:t>
            </a:r>
          </a:p>
          <a:p>
            <a:pPr marL="0" indent="0">
              <a:buNone/>
            </a:pPr>
            <a:r>
              <a:rPr lang="nl-NL" sz="1500" dirty="0"/>
              <a:t>   - GEVOEL VOOR RECHTVAARDIGHEID ( YI)</a:t>
            </a:r>
          </a:p>
          <a:p>
            <a:pPr marL="0" indent="0">
              <a:buNone/>
            </a:pPr>
            <a:r>
              <a:rPr lang="nl-NL" sz="1500" dirty="0"/>
              <a:t>   - OPRECHTHEID (CHENG)</a:t>
            </a:r>
          </a:p>
          <a:p>
            <a:pPr marL="0" indent="0">
              <a:buNone/>
            </a:pPr>
            <a:r>
              <a:rPr lang="nl-NL" sz="1500" dirty="0"/>
              <a:t>   - BETROUWBAARHEID (XIN)</a:t>
            </a:r>
          </a:p>
          <a:p>
            <a:pPr marL="0" indent="0">
              <a:buNone/>
            </a:pPr>
            <a:r>
              <a:rPr lang="nl-NL" sz="1500" dirty="0"/>
              <a:t>   - GOEDAARDIGHEID / MENSELIJKHEID (REN)</a:t>
            </a:r>
          </a:p>
          <a:p>
            <a:pPr marL="0" indent="0">
              <a:buNone/>
            </a:pPr>
            <a:r>
              <a:rPr lang="nl-NL" sz="1500" dirty="0">
                <a:highlight>
                  <a:srgbClr val="FFFF00"/>
                </a:highlight>
              </a:rPr>
              <a:t>    - FILIAL DEVOTION (XIAO)</a:t>
            </a:r>
          </a:p>
          <a:p>
            <a:pPr marL="0" indent="0">
              <a:buNone/>
            </a:pPr>
            <a:r>
              <a:rPr lang="nl-NL" sz="1500" dirty="0"/>
              <a:t>   - WENS LOYAAL TE ZIJN (ZHONG)</a:t>
            </a:r>
          </a:p>
          <a:p>
            <a:pPr marL="0" indent="0">
              <a:buNone/>
            </a:pPr>
            <a:r>
              <a:rPr lang="nl-NL" sz="1500" dirty="0"/>
              <a:t>   - CONSIDERATE (SHU)</a:t>
            </a:r>
          </a:p>
          <a:p>
            <a:pPr marL="0" indent="0">
              <a:buNone/>
            </a:pPr>
            <a:r>
              <a:rPr lang="nl-NL" sz="1500" dirty="0"/>
              <a:t>   - KENNIS (ZHI)</a:t>
            </a:r>
          </a:p>
        </p:txBody>
      </p:sp>
    </p:spTree>
    <p:extLst>
      <p:ext uri="{BB962C8B-B14F-4D97-AF65-F5344CB8AC3E}">
        <p14:creationId xmlns:p14="http://schemas.microsoft.com/office/powerpoint/2010/main" val="788413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3" name="Arc 10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5F885AB-ED73-48E8-8F8E-33DDA0DE310F}"/>
              </a:ext>
            </a:extLst>
          </p:cNvPr>
          <p:cNvSpPr>
            <a:spLocks noGrp="1"/>
          </p:cNvSpPr>
          <p:nvPr>
            <p:ph type="title"/>
          </p:nvPr>
        </p:nvSpPr>
        <p:spPr>
          <a:xfrm>
            <a:off x="5894962" y="479493"/>
            <a:ext cx="5458838" cy="1325563"/>
          </a:xfrm>
        </p:spPr>
        <p:txBody>
          <a:bodyPr>
            <a:normAutofit/>
          </a:bodyPr>
          <a:lstStyle/>
          <a:p>
            <a:r>
              <a:rPr lang="nl-NL" dirty="0"/>
              <a:t>HARMONIE</a:t>
            </a:r>
          </a:p>
        </p:txBody>
      </p:sp>
      <p:sp>
        <p:nvSpPr>
          <p:cNvPr id="1035" name="Freeform: Shape 10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Chinese symbol: 亂, 乱, chaos, disorder, anarchy, chaotic, disorderly,  confused">
            <a:extLst>
              <a:ext uri="{FF2B5EF4-FFF2-40B4-BE49-F238E27FC236}">
                <a16:creationId xmlns:a16="http://schemas.microsoft.com/office/drawing/2014/main" id="{C049E89B-A4BA-4E12-B2DB-74F916B2A3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
          <a:stretch/>
        </p:blipFill>
        <p:spPr bwMode="auto">
          <a:xfrm>
            <a:off x="703182" y="958925"/>
            <a:ext cx="4777381" cy="477040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7B276FD8-65CD-4BEB-B30C-3816F156BD80}"/>
              </a:ext>
            </a:extLst>
          </p:cNvPr>
          <p:cNvSpPr>
            <a:spLocks noGrp="1"/>
          </p:cNvSpPr>
          <p:nvPr>
            <p:ph idx="1"/>
          </p:nvPr>
        </p:nvSpPr>
        <p:spPr>
          <a:xfrm>
            <a:off x="5894962" y="1984443"/>
            <a:ext cx="5458838" cy="4192520"/>
          </a:xfrm>
        </p:spPr>
        <p:txBody>
          <a:bodyPr>
            <a:normAutofit/>
          </a:bodyPr>
          <a:lstStyle/>
          <a:p>
            <a:r>
              <a:rPr lang="nl-NL" dirty="0"/>
              <a:t>KEIZER – HEMEL</a:t>
            </a:r>
          </a:p>
          <a:p>
            <a:endParaRPr lang="nl-NL" dirty="0"/>
          </a:p>
          <a:p>
            <a:r>
              <a:rPr lang="nl-NL" dirty="0"/>
              <a:t>KEIZER – VOLK / ONDERDAAN</a:t>
            </a:r>
          </a:p>
          <a:p>
            <a:endParaRPr lang="nl-NL" dirty="0"/>
          </a:p>
          <a:p>
            <a:r>
              <a:rPr lang="nl-NL" dirty="0"/>
              <a:t>HEMELS MANDAAT</a:t>
            </a:r>
          </a:p>
          <a:p>
            <a:endParaRPr lang="nl-NL" dirty="0"/>
          </a:p>
          <a:p>
            <a:r>
              <a:rPr lang="nl-NL" dirty="0"/>
              <a:t>VOORKOMT LUAN - CHAOS</a:t>
            </a:r>
          </a:p>
        </p:txBody>
      </p:sp>
    </p:spTree>
    <p:extLst>
      <p:ext uri="{BB962C8B-B14F-4D97-AF65-F5344CB8AC3E}">
        <p14:creationId xmlns:p14="http://schemas.microsoft.com/office/powerpoint/2010/main" val="812608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16C41-A342-40D4-BFAB-2F9BA8ACC215}"/>
              </a:ext>
            </a:extLst>
          </p:cNvPr>
          <p:cNvSpPr>
            <a:spLocks noGrp="1"/>
          </p:cNvSpPr>
          <p:nvPr>
            <p:ph type="title" idx="4294967295"/>
          </p:nvPr>
        </p:nvSpPr>
        <p:spPr>
          <a:xfrm>
            <a:off x="841248" y="548640"/>
            <a:ext cx="3600860" cy="5431536"/>
          </a:xfrm>
        </p:spPr>
        <p:txBody>
          <a:bodyPr vert="horz" lIns="91440" tIns="45720" rIns="91440" bIns="45720" rtlCol="0" anchor="ctr">
            <a:normAutofit/>
          </a:bodyPr>
          <a:lstStyle/>
          <a:p>
            <a:r>
              <a:rPr lang="en-US" sz="4200" kern="1200" dirty="0">
                <a:solidFill>
                  <a:schemeClr val="tx1"/>
                </a:solidFill>
                <a:latin typeface="+mj-lt"/>
                <a:ea typeface="+mj-ea"/>
                <a:cs typeface="+mj-cs"/>
              </a:rPr>
              <a:t>Confucianisme</a:t>
            </a:r>
          </a:p>
        </p:txBody>
      </p:sp>
      <p:sp>
        <p:nvSpPr>
          <p:cNvPr id="3" name="Tijdelijke aanduiding voor inhoud 2">
            <a:extLst>
              <a:ext uri="{FF2B5EF4-FFF2-40B4-BE49-F238E27FC236}">
                <a16:creationId xmlns:a16="http://schemas.microsoft.com/office/drawing/2014/main" id="{56E49BB3-04DF-4E3B-88E9-83472AEA979D}"/>
              </a:ext>
            </a:extLst>
          </p:cNvPr>
          <p:cNvSpPr>
            <a:spLocks noGrp="1"/>
          </p:cNvSpPr>
          <p:nvPr>
            <p:ph idx="4294967295"/>
          </p:nvPr>
        </p:nvSpPr>
        <p:spPr>
          <a:xfrm>
            <a:off x="5126418" y="552091"/>
            <a:ext cx="6224335" cy="5431536"/>
          </a:xfrm>
        </p:spPr>
        <p:txBody>
          <a:bodyPr vert="horz" lIns="91440" tIns="45720" rIns="91440" bIns="45720" rtlCol="0" anchor="ctr">
            <a:normAutofit lnSpcReduction="10000"/>
          </a:bodyPr>
          <a:lstStyle/>
          <a:p>
            <a:endParaRPr lang="en-US" sz="2200" dirty="0"/>
          </a:p>
          <a:p>
            <a:endParaRPr lang="en-US" sz="2200" dirty="0"/>
          </a:p>
          <a:p>
            <a:endParaRPr lang="en-US" sz="2200" dirty="0"/>
          </a:p>
          <a:p>
            <a:r>
              <a:rPr lang="nl-NL" sz="3200" dirty="0"/>
              <a:t>Nadruk op bereiken van perfectie in </a:t>
            </a:r>
            <a:r>
              <a:rPr lang="nl-NL" sz="3200" dirty="0">
                <a:highlight>
                  <a:srgbClr val="FFFF00"/>
                </a:highlight>
              </a:rPr>
              <a:t>rol en relatie</a:t>
            </a:r>
            <a:r>
              <a:rPr lang="nl-NL" sz="3200" dirty="0"/>
              <a:t>, </a:t>
            </a:r>
            <a:r>
              <a:rPr lang="nl-NL" sz="3200" i="1" dirty="0"/>
              <a:t>niet</a:t>
            </a:r>
            <a:r>
              <a:rPr lang="nl-NL" sz="3200" dirty="0"/>
              <a:t> op zoeken naar het individuele en zelfrealisatie</a:t>
            </a:r>
          </a:p>
          <a:p>
            <a:pPr marL="0"/>
            <a:endParaRPr lang="nl-NL" sz="3200" dirty="0"/>
          </a:p>
          <a:p>
            <a:r>
              <a:rPr lang="nl-NL" sz="3200" dirty="0"/>
              <a:t>Mens is een sociaal wezen wiens identiteit wordt bepaald door zijn plaats in relatie tot anderen in een </a:t>
            </a:r>
            <a:r>
              <a:rPr lang="nl-NL" sz="3200" dirty="0">
                <a:highlight>
                  <a:srgbClr val="FFFF00"/>
                </a:highlight>
              </a:rPr>
              <a:t>web van sociale relaties</a:t>
            </a:r>
            <a:r>
              <a:rPr lang="nl-NL" sz="3200" dirty="0"/>
              <a:t>.</a:t>
            </a:r>
          </a:p>
          <a:p>
            <a:endParaRPr lang="nl-NL" sz="3200" dirty="0"/>
          </a:p>
          <a:p>
            <a:endParaRPr lang="en-US" sz="2200" dirty="0"/>
          </a:p>
          <a:p>
            <a:endParaRPr lang="en-US" sz="2200" dirty="0"/>
          </a:p>
        </p:txBody>
      </p:sp>
    </p:spTree>
    <p:extLst>
      <p:ext uri="{BB962C8B-B14F-4D97-AF65-F5344CB8AC3E}">
        <p14:creationId xmlns:p14="http://schemas.microsoft.com/office/powerpoint/2010/main" val="37955647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08958184-DBE5-4AAC-8C34-243E36C3A1BB}"/>
              </a:ext>
            </a:extLst>
          </p:cNvPr>
          <p:cNvSpPr>
            <a:spLocks noGrp="1"/>
          </p:cNvSpPr>
          <p:nvPr>
            <p:ph type="title"/>
          </p:nvPr>
        </p:nvSpPr>
        <p:spPr>
          <a:xfrm>
            <a:off x="838200" y="365125"/>
            <a:ext cx="10515600" cy="1325563"/>
          </a:xfrm>
        </p:spPr>
        <p:txBody>
          <a:bodyPr>
            <a:normAutofit/>
          </a:bodyPr>
          <a:lstStyle/>
          <a:p>
            <a:r>
              <a:rPr lang="nl-NL"/>
              <a:t>HIËRARCHIE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983EB83C-AB87-43A1-B923-AE5E25DD1F67}"/>
              </a:ext>
            </a:extLst>
          </p:cNvPr>
          <p:cNvSpPr>
            <a:spLocks noGrp="1"/>
          </p:cNvSpPr>
          <p:nvPr>
            <p:ph idx="1"/>
          </p:nvPr>
        </p:nvSpPr>
        <p:spPr>
          <a:xfrm>
            <a:off x="838200" y="1825625"/>
            <a:ext cx="10515600" cy="4351338"/>
          </a:xfrm>
        </p:spPr>
        <p:txBody>
          <a:bodyPr>
            <a:normAutofit/>
          </a:bodyPr>
          <a:lstStyle/>
          <a:p>
            <a:endParaRPr lang="nl-NL" dirty="0"/>
          </a:p>
          <a:p>
            <a:r>
              <a:rPr lang="nl-NL" dirty="0"/>
              <a:t>REGEREN = HARMONIE BEVORDEREN</a:t>
            </a:r>
          </a:p>
          <a:p>
            <a:pPr marL="0" indent="0">
              <a:buNone/>
            </a:pPr>
            <a:endParaRPr lang="nl-NL" dirty="0"/>
          </a:p>
          <a:p>
            <a:r>
              <a:rPr lang="nl-NL" dirty="0"/>
              <a:t>HARMONIEUZE MIJ. = GEBOUWD OP HARMONIEUZE / UITGEBALANCEERDE INDIVIDUEN</a:t>
            </a:r>
          </a:p>
          <a:p>
            <a:pPr marL="0" indent="0">
              <a:buNone/>
            </a:pPr>
            <a:endParaRPr lang="nl-NL" dirty="0"/>
          </a:p>
          <a:p>
            <a:r>
              <a:rPr lang="nl-NL" dirty="0"/>
              <a:t>VOLK HEEFT BEHOEFTE AAN GOED LEIDERSCHAP / KAN ZICH ZELF NIET LEIDEN</a:t>
            </a:r>
          </a:p>
        </p:txBody>
      </p:sp>
    </p:spTree>
    <p:extLst>
      <p:ext uri="{BB962C8B-B14F-4D97-AF65-F5344CB8AC3E}">
        <p14:creationId xmlns:p14="http://schemas.microsoft.com/office/powerpoint/2010/main" val="15556631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13E2B398-64BB-4437-903D-1A42D267555C}"/>
              </a:ext>
            </a:extLst>
          </p:cNvPr>
          <p:cNvSpPr>
            <a:spLocks noGrp="1"/>
          </p:cNvSpPr>
          <p:nvPr>
            <p:ph type="title"/>
          </p:nvPr>
        </p:nvSpPr>
        <p:spPr>
          <a:xfrm>
            <a:off x="838200" y="365125"/>
            <a:ext cx="10515600" cy="1325563"/>
          </a:xfrm>
        </p:spPr>
        <p:txBody>
          <a:bodyPr>
            <a:normAutofit/>
          </a:bodyPr>
          <a:lstStyle/>
          <a:p>
            <a:r>
              <a:rPr lang="nl-NL" dirty="0"/>
              <a:t>HARMONIE EN HIËRARCHIE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EB55CAE3-2429-4356-B37D-15891142C8E2}"/>
              </a:ext>
            </a:extLst>
          </p:cNvPr>
          <p:cNvSpPr>
            <a:spLocks noGrp="1"/>
          </p:cNvSpPr>
          <p:nvPr>
            <p:ph idx="1"/>
          </p:nvPr>
        </p:nvSpPr>
        <p:spPr>
          <a:xfrm>
            <a:off x="838200" y="1825625"/>
            <a:ext cx="10515600" cy="4351338"/>
          </a:xfrm>
        </p:spPr>
        <p:txBody>
          <a:bodyPr>
            <a:normAutofit/>
          </a:bodyPr>
          <a:lstStyle/>
          <a:p>
            <a:pPr marL="0" indent="0">
              <a:buNone/>
            </a:pPr>
            <a:endParaRPr lang="nl-NL" dirty="0"/>
          </a:p>
          <a:p>
            <a:r>
              <a:rPr lang="nl-NL" dirty="0"/>
              <a:t>Verschillen bewaken door op gepaste wijze een zekere macht uit te oefenen. Ideaal is harmonie ( door leider) zonder dwang.</a:t>
            </a:r>
          </a:p>
          <a:p>
            <a:pPr marL="0" indent="0">
              <a:buNone/>
            </a:pPr>
            <a:endParaRPr lang="nl-NL" dirty="0"/>
          </a:p>
          <a:p>
            <a:r>
              <a:rPr lang="nl-NL" dirty="0"/>
              <a:t>In Chinese denken geen bezwaar tegen hiërarchie. Gestructureerde hiërarchie is natuurlijk.</a:t>
            </a:r>
          </a:p>
        </p:txBody>
      </p:sp>
    </p:spTree>
    <p:extLst>
      <p:ext uri="{BB962C8B-B14F-4D97-AF65-F5344CB8AC3E}">
        <p14:creationId xmlns:p14="http://schemas.microsoft.com/office/powerpoint/2010/main" val="722853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7DCC80B-38F4-4DE7-9435-7212C40CA72B}"/>
              </a:ext>
            </a:extLst>
          </p:cNvPr>
          <p:cNvSpPr>
            <a:spLocks noGrp="1"/>
          </p:cNvSpPr>
          <p:nvPr>
            <p:ph type="title" idx="4294967295"/>
          </p:nvPr>
        </p:nvSpPr>
        <p:spPr>
          <a:xfrm>
            <a:off x="635000" y="640823"/>
            <a:ext cx="3418659" cy="5583148"/>
          </a:xfrm>
        </p:spPr>
        <p:txBody>
          <a:bodyPr vert="horz" lIns="91440" tIns="45720" rIns="91440" bIns="45720" rtlCol="0" anchor="ctr">
            <a:normAutofit/>
          </a:bodyPr>
          <a:lstStyle/>
          <a:p>
            <a:r>
              <a:rPr lang="en-US" sz="5400" dirty="0"/>
              <a:t>MC</a:t>
            </a:r>
            <a:r>
              <a:rPr lang="en-US" sz="5400" kern="1200" dirty="0">
                <a:solidFill>
                  <a:schemeClr val="tx1"/>
                </a:solidFill>
                <a:latin typeface="+mj-lt"/>
                <a:ea typeface="+mj-ea"/>
                <a:cs typeface="+mj-cs"/>
              </a:rPr>
              <a:t> 1</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ijdelijke aanduiding voor inhoud 2">
            <a:extLst>
              <a:ext uri="{FF2B5EF4-FFF2-40B4-BE49-F238E27FC236}">
                <a16:creationId xmlns:a16="http://schemas.microsoft.com/office/drawing/2014/main" id="{32908F54-843A-85F8-8CAC-877B3F783E32}"/>
              </a:ext>
            </a:extLst>
          </p:cNvPr>
          <p:cNvGraphicFramePr>
            <a:graphicFrameLocks noGrp="1"/>
          </p:cNvGraphicFramePr>
          <p:nvPr>
            <p:ph idx="4294967295"/>
            <p:extLst>
              <p:ext uri="{D42A27DB-BD31-4B8C-83A1-F6EECF244321}">
                <p14:modId xmlns:p14="http://schemas.microsoft.com/office/powerpoint/2010/main" val="149411795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59623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3" name="Arc 10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BC5F66B-4D5F-4FAE-AE09-21E7959E49DD}"/>
              </a:ext>
            </a:extLst>
          </p:cNvPr>
          <p:cNvSpPr>
            <a:spLocks noGrp="1"/>
          </p:cNvSpPr>
          <p:nvPr>
            <p:ph type="title"/>
          </p:nvPr>
        </p:nvSpPr>
        <p:spPr>
          <a:xfrm>
            <a:off x="5894962" y="479493"/>
            <a:ext cx="5458838" cy="1325563"/>
          </a:xfrm>
        </p:spPr>
        <p:txBody>
          <a:bodyPr>
            <a:normAutofit/>
          </a:bodyPr>
          <a:lstStyle/>
          <a:p>
            <a:r>
              <a:rPr lang="nl-NL" dirty="0"/>
              <a:t>LEGALISME</a:t>
            </a:r>
          </a:p>
        </p:txBody>
      </p:sp>
      <p:sp>
        <p:nvSpPr>
          <p:cNvPr id="1035" name="Freeform: Shape 10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The Legalistic Way: Lessons From Xun Zi and Han Fei Zi - Sheh Seow Wah |  PDF, EPUB, FB2, DjVu, AUDIO, MP3, DOC, RTF DOWNLOAD give the Lessons Zi Han  Way: Legalistic">
            <a:extLst>
              <a:ext uri="{FF2B5EF4-FFF2-40B4-BE49-F238E27FC236}">
                <a16:creationId xmlns:a16="http://schemas.microsoft.com/office/drawing/2014/main" id="{DA6DECCD-60DD-424C-9FE8-FE94881374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18" b="140"/>
          <a:stretch/>
        </p:blipFill>
        <p:spPr bwMode="auto">
          <a:xfrm>
            <a:off x="1177050" y="511293"/>
            <a:ext cx="3829644"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2D11D8DD-DF8A-4B6C-9780-15B1DFD68B12}"/>
              </a:ext>
            </a:extLst>
          </p:cNvPr>
          <p:cNvSpPr>
            <a:spLocks noGrp="1"/>
          </p:cNvSpPr>
          <p:nvPr>
            <p:ph idx="1"/>
          </p:nvPr>
        </p:nvSpPr>
        <p:spPr>
          <a:xfrm>
            <a:off x="5894962" y="1984443"/>
            <a:ext cx="5458838" cy="4192520"/>
          </a:xfrm>
        </p:spPr>
        <p:txBody>
          <a:bodyPr>
            <a:normAutofit/>
          </a:bodyPr>
          <a:lstStyle/>
          <a:p>
            <a:pPr marL="0" indent="0">
              <a:buNone/>
            </a:pPr>
            <a:r>
              <a:rPr lang="nl-NL" sz="2000"/>
              <a:t>HAN FEI </a:t>
            </a:r>
            <a:br>
              <a:rPr lang="nl-NL" sz="2000" dirty="0"/>
            </a:br>
            <a:endParaRPr lang="nl-NL" sz="2000" dirty="0"/>
          </a:p>
          <a:p>
            <a:pPr marL="0" indent="0">
              <a:buNone/>
            </a:pPr>
            <a:r>
              <a:rPr lang="nl-NL" sz="2000" dirty="0"/>
              <a:t>‘</a:t>
            </a:r>
            <a:r>
              <a:rPr lang="nl-NL" sz="2000" i="1" dirty="0"/>
              <a:t>DE WIJZE WERKT NIET AAN ZIJN DEUGDZAAMHEID, HIJ WERKT AAN ZIJN WETTEN</a:t>
            </a:r>
            <a:r>
              <a:rPr lang="nl-NL" sz="2000" i="1"/>
              <a:t>.’</a:t>
            </a:r>
          </a:p>
          <a:p>
            <a:pPr marL="0" indent="0">
              <a:buNone/>
            </a:pPr>
            <a:endParaRPr lang="nl-NL" sz="2000" dirty="0"/>
          </a:p>
          <a:p>
            <a:pPr marL="0" indent="0">
              <a:buNone/>
            </a:pPr>
            <a:r>
              <a:rPr lang="nl-NL" sz="2000" dirty="0"/>
              <a:t>‘</a:t>
            </a:r>
            <a:r>
              <a:rPr lang="nl-NL" sz="2000" i="1" dirty="0"/>
              <a:t>Als je beloningen uitdeelt, kun je ze het beste aanzienlijk en betrouwbaar maken, zodat mensen ze zullen waarderen; als je straffen uitdeelt, kun je ze het beste zwaar en onontkoombaar maken, zodat mensen ze zullen vrezen; als je wetten ontwerpt kun je ze het beste ondubbelzinnig en onveranderlijk maken, zodat mensen ze zullen begrijpen.’</a:t>
            </a:r>
          </a:p>
          <a:p>
            <a:pPr marL="0" indent="0">
              <a:buNone/>
            </a:pPr>
            <a:endParaRPr lang="nl-NL" sz="2000" dirty="0"/>
          </a:p>
        </p:txBody>
      </p:sp>
    </p:spTree>
    <p:extLst>
      <p:ext uri="{BB962C8B-B14F-4D97-AF65-F5344CB8AC3E}">
        <p14:creationId xmlns:p14="http://schemas.microsoft.com/office/powerpoint/2010/main" val="9126914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0610738-BD50-46E2-A5C5-35577F930A6B}"/>
              </a:ext>
            </a:extLst>
          </p:cNvPr>
          <p:cNvSpPr>
            <a:spLocks noGrp="1"/>
          </p:cNvSpPr>
          <p:nvPr>
            <p:ph type="title"/>
          </p:nvPr>
        </p:nvSpPr>
        <p:spPr>
          <a:xfrm>
            <a:off x="630936" y="639520"/>
            <a:ext cx="3429000" cy="1719072"/>
          </a:xfrm>
        </p:spPr>
        <p:txBody>
          <a:bodyPr anchor="b">
            <a:normAutofit/>
          </a:bodyPr>
          <a:lstStyle/>
          <a:p>
            <a:r>
              <a:rPr lang="nl-NL" sz="5400" dirty="0"/>
              <a:t>HAN FEI</a:t>
            </a:r>
          </a:p>
        </p:txBody>
      </p:sp>
      <p:sp>
        <p:nvSpPr>
          <p:cNvPr id="104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0849C44B-4A0C-4869-8941-D8345532D65E}"/>
              </a:ext>
            </a:extLst>
          </p:cNvPr>
          <p:cNvSpPr>
            <a:spLocks noGrp="1"/>
          </p:cNvSpPr>
          <p:nvPr>
            <p:ph idx="1"/>
          </p:nvPr>
        </p:nvSpPr>
        <p:spPr>
          <a:xfrm>
            <a:off x="630936" y="2807208"/>
            <a:ext cx="3429000" cy="3410712"/>
          </a:xfrm>
        </p:spPr>
        <p:txBody>
          <a:bodyPr anchor="t">
            <a:normAutofit fontScale="92500" lnSpcReduction="20000"/>
          </a:bodyPr>
          <a:lstStyle/>
          <a:p>
            <a:pPr marL="0" indent="0">
              <a:buNone/>
            </a:pPr>
            <a:endParaRPr lang="nl-NL" sz="1200" dirty="0"/>
          </a:p>
          <a:p>
            <a:pPr marL="0" indent="0">
              <a:buNone/>
            </a:pPr>
            <a:r>
              <a:rPr lang="nl-NL" sz="1800" dirty="0"/>
              <a:t>DE MACHT WORDT NIET GEDEELD. IS EXCLUSIEF EN BERUST UITSLUITEND BIJ DE HEERSER.</a:t>
            </a:r>
          </a:p>
          <a:p>
            <a:pPr marL="0" indent="0">
              <a:buNone/>
            </a:pPr>
            <a:endParaRPr lang="nl-NL" sz="1800" dirty="0"/>
          </a:p>
          <a:p>
            <a:pPr marL="0" indent="0">
              <a:buNone/>
            </a:pPr>
            <a:r>
              <a:rPr lang="nl-NL" sz="1800" dirty="0"/>
              <a:t>OPENLIJK COMMANDEREN, IN HET GEHEIM MANIPULEREN</a:t>
            </a:r>
          </a:p>
          <a:p>
            <a:pPr marL="0" indent="0">
              <a:buNone/>
            </a:pPr>
            <a:endParaRPr lang="nl-NL" sz="1800" dirty="0"/>
          </a:p>
          <a:p>
            <a:pPr marL="0" indent="0">
              <a:buNone/>
            </a:pPr>
            <a:r>
              <a:rPr lang="nl-NL" sz="1800" dirty="0"/>
              <a:t>ABSOLUTE HEERSCHAPPIJ KAN ALLEEN OVERLEVEN ALS HET AMBT DE BEWONERS OVERSTIJGT. &gt; ACTUEEL: DE CCP MOET OVERLEVEN, LOS VAN DE VRAAG WIE DE PARTIJ OP EEN BEP. MOMENT REPRESENTEERT</a:t>
            </a:r>
          </a:p>
        </p:txBody>
      </p:sp>
      <p:pic>
        <p:nvPicPr>
          <p:cNvPr id="8" name="Picture 2" descr="Han Fei Tzu | The Historian's Hut">
            <a:extLst>
              <a:ext uri="{FF2B5EF4-FFF2-40B4-BE49-F238E27FC236}">
                <a16:creationId xmlns:a16="http://schemas.microsoft.com/office/drawing/2014/main" id="{932B143C-10FA-4D6C-8944-96F040C96F0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736549"/>
            <a:ext cx="6903720" cy="538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0020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CDB5EF5-7AA1-4CCB-A11E-17F61EF76D2C}"/>
              </a:ext>
            </a:extLst>
          </p:cNvPr>
          <p:cNvSpPr>
            <a:spLocks noGrp="1"/>
          </p:cNvSpPr>
          <p:nvPr>
            <p:ph type="title" idx="4294967295"/>
          </p:nvPr>
        </p:nvSpPr>
        <p:spPr>
          <a:xfrm>
            <a:off x="841248" y="548640"/>
            <a:ext cx="3600860" cy="5431536"/>
          </a:xfrm>
        </p:spPr>
        <p:txBody>
          <a:bodyPr vert="horz" lIns="91440" tIns="45720" rIns="91440" bIns="45720" rtlCol="0" anchor="ctr">
            <a:normAutofit/>
          </a:bodyPr>
          <a:lstStyle/>
          <a:p>
            <a:r>
              <a:rPr lang="nl-NL" sz="5400" kern="1200" dirty="0">
                <a:solidFill>
                  <a:schemeClr val="tx1"/>
                </a:solidFill>
                <a:latin typeface="+mj-lt"/>
                <a:ea typeface="+mj-ea"/>
                <a:cs typeface="+mj-cs"/>
              </a:rPr>
              <a:t>‘Doden of executeren, dat wordt met straffen bedoeld.’</a:t>
            </a:r>
            <a:br>
              <a:rPr lang="en-US" sz="5400" kern="1200" dirty="0">
                <a:solidFill>
                  <a:schemeClr val="tx1"/>
                </a:solidFill>
                <a:latin typeface="+mj-lt"/>
                <a:ea typeface="+mj-ea"/>
                <a:cs typeface="+mj-cs"/>
              </a:rPr>
            </a:br>
            <a:r>
              <a:rPr lang="en-US" sz="5400" kern="1200" dirty="0">
                <a:solidFill>
                  <a:schemeClr val="tx1"/>
                </a:solidFill>
                <a:latin typeface="+mj-lt"/>
                <a:ea typeface="+mj-ea"/>
                <a:cs typeface="+mj-cs"/>
              </a:rPr>
              <a:t> </a:t>
            </a:r>
          </a:p>
        </p:txBody>
      </p:sp>
      <p:sp>
        <p:nvSpPr>
          <p:cNvPr id="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2DE5436A-6826-4E42-9B9F-8B7383E6743C}"/>
              </a:ext>
            </a:extLst>
          </p:cNvPr>
          <p:cNvSpPr>
            <a:spLocks noGrp="1"/>
          </p:cNvSpPr>
          <p:nvPr>
            <p:ph idx="4294967295"/>
          </p:nvPr>
        </p:nvSpPr>
        <p:spPr>
          <a:xfrm>
            <a:off x="5126418" y="552091"/>
            <a:ext cx="6224335" cy="5431536"/>
          </a:xfrm>
        </p:spPr>
        <p:txBody>
          <a:bodyPr vert="horz" lIns="91440" tIns="45720" rIns="91440" bIns="45720" rtlCol="0" anchor="ctr">
            <a:normAutofit/>
          </a:bodyPr>
          <a:lstStyle/>
          <a:p>
            <a:pPr marL="0" indent="0">
              <a:buNone/>
            </a:pPr>
            <a:br>
              <a:rPr lang="en-US" sz="2200" dirty="0"/>
            </a:br>
            <a:endParaRPr lang="en-US" sz="2200" dirty="0"/>
          </a:p>
          <a:p>
            <a:pPr marL="0"/>
            <a:endParaRPr lang="en-US" sz="2200" dirty="0"/>
          </a:p>
          <a:p>
            <a:endParaRPr lang="en-US" sz="2200" dirty="0"/>
          </a:p>
        </p:txBody>
      </p:sp>
    </p:spTree>
    <p:extLst>
      <p:ext uri="{BB962C8B-B14F-4D97-AF65-F5344CB8AC3E}">
        <p14:creationId xmlns:p14="http://schemas.microsoft.com/office/powerpoint/2010/main" val="8412476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4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495AB02-87E3-4BDB-B69B-F9AFBDF3A404}"/>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2809235" y="643467"/>
            <a:ext cx="657352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5945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E863B11-4754-4A9E-9040-85368790058A}"/>
              </a:ext>
            </a:extLst>
          </p:cNvPr>
          <p:cNvSpPr>
            <a:spLocks noGrp="1"/>
          </p:cNvSpPr>
          <p:nvPr>
            <p:ph type="title" idx="4294967295"/>
          </p:nvPr>
        </p:nvSpPr>
        <p:spPr>
          <a:xfrm>
            <a:off x="838201" y="345810"/>
            <a:ext cx="4960945" cy="1325563"/>
          </a:xfrm>
        </p:spPr>
        <p:txBody>
          <a:bodyPr vert="horz" lIns="91440" tIns="45720" rIns="91440" bIns="45720" rtlCol="0" anchor="ctr">
            <a:normAutofit/>
          </a:bodyPr>
          <a:lstStyle/>
          <a:p>
            <a:r>
              <a:rPr lang="en-US" sz="2100" b="1" kern="1200" dirty="0">
                <a:solidFill>
                  <a:schemeClr val="tx1"/>
                </a:solidFill>
                <a:latin typeface="+mj-lt"/>
                <a:ea typeface="+mj-ea"/>
                <a:cs typeface="+mj-cs"/>
              </a:rPr>
              <a:t>‘ZIJ DIE CHINA REGEREN ZIJN / WAREN CONFUCIANISTISCH AAN DE BUITENKANT EN LEGALISTISCH VAN BINNEN.’</a:t>
            </a:r>
            <a:br>
              <a:rPr lang="en-US" sz="2100" b="1" kern="1200" dirty="0">
                <a:solidFill>
                  <a:schemeClr val="tx1"/>
                </a:solidFill>
                <a:latin typeface="+mj-lt"/>
                <a:ea typeface="+mj-ea"/>
                <a:cs typeface="+mj-cs"/>
              </a:rPr>
            </a:br>
            <a:endParaRPr lang="en-US" sz="2100" b="1" kern="1200" dirty="0">
              <a:solidFill>
                <a:schemeClr val="tx1"/>
              </a:solidFill>
              <a:latin typeface="+mj-lt"/>
              <a:ea typeface="+mj-ea"/>
              <a:cs typeface="+mj-cs"/>
            </a:endParaRPr>
          </a:p>
        </p:txBody>
      </p:sp>
      <p:sp>
        <p:nvSpPr>
          <p:cNvPr id="3" name="Tijdelijke aanduiding voor inhoud 2">
            <a:extLst>
              <a:ext uri="{FF2B5EF4-FFF2-40B4-BE49-F238E27FC236}">
                <a16:creationId xmlns:a16="http://schemas.microsoft.com/office/drawing/2014/main" id="{6D2EDB53-BAD5-45FD-A536-9C5637B5FD6B}"/>
              </a:ext>
            </a:extLst>
          </p:cNvPr>
          <p:cNvSpPr>
            <a:spLocks noGrp="1"/>
          </p:cNvSpPr>
          <p:nvPr>
            <p:ph idx="4294967295"/>
          </p:nvPr>
        </p:nvSpPr>
        <p:spPr>
          <a:xfrm>
            <a:off x="838201" y="1825625"/>
            <a:ext cx="4933462" cy="4351338"/>
          </a:xfrm>
        </p:spPr>
        <p:txBody>
          <a:bodyPr vert="horz" lIns="91440" tIns="45720" rIns="91440" bIns="45720" rtlCol="0">
            <a:normAutofit/>
          </a:bodyPr>
          <a:lstStyle/>
          <a:p>
            <a:r>
              <a:rPr lang="en-US" sz="2400" dirty="0"/>
              <a:t>MAO : WREDE, DESTRUCTIEVE HEERSER</a:t>
            </a:r>
          </a:p>
          <a:p>
            <a:endParaRPr lang="en-US" sz="2400" dirty="0"/>
          </a:p>
          <a:p>
            <a:r>
              <a:rPr lang="en-US" sz="2400" dirty="0"/>
              <a:t>DENG: WIJZE, GEDULDIGE HEERSER / MEEDOGENLOZE KANT</a:t>
            </a:r>
          </a:p>
          <a:p>
            <a:pPr marL="0"/>
            <a:endParaRPr lang="en-US" sz="2400" dirty="0"/>
          </a:p>
          <a:p>
            <a:r>
              <a:rPr lang="en-US" sz="2400" dirty="0"/>
              <a:t>XI JINPING: ZEER BEWUST VAN CHINESE CULTUUR /MEEDOGENLOZE DICTATOR </a:t>
            </a:r>
          </a:p>
        </p:txBody>
      </p:sp>
      <p:pic>
        <p:nvPicPr>
          <p:cNvPr id="1026" name="Picture 2" descr="Mao Zedong - Wikipedia">
            <a:extLst>
              <a:ext uri="{FF2B5EF4-FFF2-40B4-BE49-F238E27FC236}">
                <a16:creationId xmlns:a16="http://schemas.microsoft.com/office/drawing/2014/main" id="{3C030DF3-5213-4FEB-9234-1EC561CABA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33" r="2" b="26327"/>
          <a:stretch/>
        </p:blipFill>
        <p:spPr bwMode="auto">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extLst>
            <a:ext uri="{909E8E84-426E-40DD-AFC4-6F175D3DCCD1}">
              <a14:hiddenFill xmlns:a14="http://schemas.microsoft.com/office/drawing/2010/main">
                <a:solidFill>
                  <a:srgbClr val="FFFFFF"/>
                </a:solidFill>
              </a14:hiddenFill>
            </a:ext>
          </a:extLst>
        </p:spPr>
      </p:pic>
      <p:sp>
        <p:nvSpPr>
          <p:cNvPr id="1037" name="Arc 103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28" name="Picture 4" descr="Deng Xiaoping | Biography, Reforms, Transformation of China, &amp; Facts |  Britannica">
            <a:extLst>
              <a:ext uri="{FF2B5EF4-FFF2-40B4-BE49-F238E27FC236}">
                <a16:creationId xmlns:a16="http://schemas.microsoft.com/office/drawing/2014/main" id="{AFB9EC18-B2A8-4E20-B4E1-D87DCD6890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41" r="3" b="21094"/>
          <a:stretch/>
        </p:blipFill>
        <p:spPr bwMode="auto">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Xi Jinping - Wikipedia">
            <a:extLst>
              <a:ext uri="{FF2B5EF4-FFF2-40B4-BE49-F238E27FC236}">
                <a16:creationId xmlns:a16="http://schemas.microsoft.com/office/drawing/2014/main" id="{9384F311-64F2-4AD0-81A8-3B78FFF04C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56" r="15818" b="4"/>
          <a:stretch/>
        </p:blipFill>
        <p:spPr bwMode="auto">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3225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When Trees Fall, Monkeys Scatter: Rethinking Democracy In China">
            <a:extLst>
              <a:ext uri="{FF2B5EF4-FFF2-40B4-BE49-F238E27FC236}">
                <a16:creationId xmlns:a16="http://schemas.microsoft.com/office/drawing/2014/main" id="{1EB7B1FB-F2DE-4064-A518-996DEEC991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 r="2" b="4492"/>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57"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CD1080C-429E-463B-88DF-8849E2B5057E}"/>
              </a:ext>
            </a:extLst>
          </p:cNvPr>
          <p:cNvSpPr>
            <a:spLocks noGrp="1"/>
          </p:cNvSpPr>
          <p:nvPr>
            <p:ph type="title"/>
          </p:nvPr>
        </p:nvSpPr>
        <p:spPr>
          <a:xfrm>
            <a:off x="5827048" y="407987"/>
            <a:ext cx="5721484" cy="1325563"/>
          </a:xfrm>
        </p:spPr>
        <p:txBody>
          <a:bodyPr>
            <a:normAutofit/>
          </a:bodyPr>
          <a:lstStyle/>
          <a:p>
            <a:r>
              <a:rPr lang="nl-NL"/>
              <a:t>XI JINPING</a:t>
            </a:r>
          </a:p>
        </p:txBody>
      </p:sp>
      <p:sp>
        <p:nvSpPr>
          <p:cNvPr id="3" name="Tijdelijke aanduiding voor inhoud 2">
            <a:extLst>
              <a:ext uri="{FF2B5EF4-FFF2-40B4-BE49-F238E27FC236}">
                <a16:creationId xmlns:a16="http://schemas.microsoft.com/office/drawing/2014/main" id="{644ADAC8-AC74-46C6-BB57-39FAF75006C2}"/>
              </a:ext>
            </a:extLst>
          </p:cNvPr>
          <p:cNvSpPr>
            <a:spLocks noGrp="1"/>
          </p:cNvSpPr>
          <p:nvPr>
            <p:ph idx="1"/>
          </p:nvPr>
        </p:nvSpPr>
        <p:spPr>
          <a:xfrm>
            <a:off x="5827048" y="1868487"/>
            <a:ext cx="5721484" cy="4351338"/>
          </a:xfrm>
        </p:spPr>
        <p:txBody>
          <a:bodyPr>
            <a:normAutofit/>
          </a:bodyPr>
          <a:lstStyle/>
          <a:p>
            <a:pPr marL="0" indent="0">
              <a:buNone/>
            </a:pPr>
            <a:r>
              <a:rPr lang="nl-NL" sz="2600" i="1"/>
              <a:t>‘…In eigen land is hij een hardvochtige, met ijzeren vuist regerende kampioen van het ‘socialisme’, hoofd van de strijdkrachten en welwillende man van het volk; in het buitenland draagt hij de mantel van morele verlosser, kampioen van de oude Chinese beschaving en vurig verdediger van de vrede via multilaterale instellingen.’</a:t>
            </a:r>
          </a:p>
          <a:p>
            <a:pPr marL="0" indent="0">
              <a:buNone/>
            </a:pPr>
            <a:endParaRPr lang="nl-NL" sz="2600" i="1"/>
          </a:p>
          <a:p>
            <a:pPr marL="0" indent="0">
              <a:buNone/>
            </a:pPr>
            <a:r>
              <a:rPr lang="nl-NL" sz="2600"/>
              <a:t>John Keane</a:t>
            </a:r>
          </a:p>
        </p:txBody>
      </p:sp>
    </p:spTree>
    <p:extLst>
      <p:ext uri="{BB962C8B-B14F-4D97-AF65-F5344CB8AC3E}">
        <p14:creationId xmlns:p14="http://schemas.microsoft.com/office/powerpoint/2010/main" val="27509273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DCDE992-CC91-4F81-B43E-698FA80C54EC}"/>
              </a:ext>
            </a:extLst>
          </p:cNvPr>
          <p:cNvSpPr>
            <a:spLocks noGrp="1"/>
          </p:cNvSpPr>
          <p:nvPr>
            <p:ph type="title"/>
          </p:nvPr>
        </p:nvSpPr>
        <p:spPr>
          <a:xfrm>
            <a:off x="630936" y="639520"/>
            <a:ext cx="3429000" cy="1719072"/>
          </a:xfrm>
        </p:spPr>
        <p:txBody>
          <a:bodyPr anchor="b">
            <a:normAutofit/>
          </a:bodyPr>
          <a:lstStyle/>
          <a:p>
            <a:r>
              <a:rPr lang="nl-NL" sz="5400" dirty="0"/>
              <a:t>NIEUWE KEIZERS?</a:t>
            </a:r>
          </a:p>
        </p:txBody>
      </p:sp>
      <p:sp>
        <p:nvSpPr>
          <p:cNvPr id="205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CF7BE08F-D81F-43F7-9A0A-C677EF1423AB}"/>
              </a:ext>
            </a:extLst>
          </p:cNvPr>
          <p:cNvSpPr>
            <a:spLocks noGrp="1"/>
          </p:cNvSpPr>
          <p:nvPr>
            <p:ph idx="1"/>
          </p:nvPr>
        </p:nvSpPr>
        <p:spPr>
          <a:xfrm>
            <a:off x="630936" y="2807208"/>
            <a:ext cx="3429000" cy="3410712"/>
          </a:xfrm>
        </p:spPr>
        <p:txBody>
          <a:bodyPr anchor="t">
            <a:normAutofit/>
          </a:bodyPr>
          <a:lstStyle/>
          <a:p>
            <a:pPr marL="0" indent="0">
              <a:buNone/>
            </a:pPr>
            <a:endParaRPr lang="nl-NL" sz="1700" dirty="0"/>
          </a:p>
          <a:p>
            <a:r>
              <a:rPr lang="nl-NL" sz="1700" dirty="0"/>
              <a:t>CCP MAO / DENG / XI NIEUWE KEIZERS? / NIEUWE DYNASTIE?</a:t>
            </a:r>
          </a:p>
          <a:p>
            <a:endParaRPr lang="nl-NL" sz="1700" dirty="0"/>
          </a:p>
          <a:p>
            <a:r>
              <a:rPr lang="nl-NL" sz="1700" dirty="0"/>
              <a:t>PASSEND IN CHINESE TRADITIE</a:t>
            </a:r>
          </a:p>
          <a:p>
            <a:pPr marL="0" indent="0">
              <a:buNone/>
            </a:pPr>
            <a:r>
              <a:rPr lang="nl-NL" sz="1700" dirty="0"/>
              <a:t>   - ÉEN LEIDER</a:t>
            </a:r>
          </a:p>
          <a:p>
            <a:pPr marL="0" indent="0">
              <a:buNone/>
            </a:pPr>
            <a:r>
              <a:rPr lang="nl-NL" sz="1700" dirty="0"/>
              <a:t>   - VOLK ZIET ZICH IN TERMEN VAN</a:t>
            </a:r>
            <a:br>
              <a:rPr lang="nl-NL" sz="1700" dirty="0"/>
            </a:br>
            <a:r>
              <a:rPr lang="nl-NL" sz="1700" dirty="0"/>
              <a:t>     AFHANKELIJKHEID?</a:t>
            </a:r>
          </a:p>
          <a:p>
            <a:pPr marL="0" indent="0">
              <a:buNone/>
            </a:pPr>
            <a:r>
              <a:rPr lang="nl-NL" sz="1700" dirty="0"/>
              <a:t>   - DUIDELIJKE ROLLEN / RELATIES</a:t>
            </a:r>
          </a:p>
        </p:txBody>
      </p:sp>
      <p:pic>
        <p:nvPicPr>
          <p:cNvPr id="2050" name="Picture 2" descr="The New Emperors">
            <a:extLst>
              <a:ext uri="{FF2B5EF4-FFF2-40B4-BE49-F238E27FC236}">
                <a16:creationId xmlns:a16="http://schemas.microsoft.com/office/drawing/2014/main" id="{DD3C7C28-52F8-42B1-9927-D615A36DB3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28219" y="640080"/>
            <a:ext cx="3555873"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098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0" name="Straight Connector 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AE9BF6E-411C-43B9-8645-EFA7D24E43FF}"/>
              </a:ext>
            </a:extLst>
          </p:cNvPr>
          <p:cNvSpPr>
            <a:spLocks noGrp="1"/>
          </p:cNvSpPr>
          <p:nvPr>
            <p:ph type="title" idx="4294967295"/>
          </p:nvPr>
        </p:nvSpPr>
        <p:spPr>
          <a:xfrm>
            <a:off x="1524000" y="1584683"/>
            <a:ext cx="9144000" cy="2551829"/>
          </a:xfrm>
        </p:spPr>
        <p:txBody>
          <a:bodyPr vert="horz" lIns="91440" tIns="45720" rIns="91440" bIns="45720" rtlCol="0" anchor="ctr">
            <a:normAutofit/>
          </a:bodyPr>
          <a:lstStyle/>
          <a:p>
            <a:pPr algn="ctr"/>
            <a:r>
              <a:rPr lang="en-US" sz="6600" kern="1200" dirty="0">
                <a:solidFill>
                  <a:schemeClr val="tx1"/>
                </a:solidFill>
                <a:latin typeface="+mj-lt"/>
                <a:ea typeface="+mj-ea"/>
                <a:cs typeface="+mj-cs"/>
              </a:rPr>
              <a:t>MC 3 C</a:t>
            </a:r>
            <a:r>
              <a:rPr lang="en-US" sz="6600" kern="1200" dirty="0">
                <a:solidFill>
                  <a:srgbClr val="FF0000"/>
                </a:solidFill>
                <a:latin typeface="+mj-lt"/>
                <a:ea typeface="+mj-ea"/>
                <a:cs typeface="+mj-cs"/>
              </a:rPr>
              <a:t>C</a:t>
            </a:r>
            <a:r>
              <a:rPr lang="en-US" sz="6600" kern="1200" dirty="0">
                <a:solidFill>
                  <a:schemeClr val="tx1"/>
                </a:solidFill>
                <a:latin typeface="+mj-lt"/>
                <a:ea typeface="+mj-ea"/>
                <a:cs typeface="+mj-cs"/>
              </a:rPr>
              <a:t>P OF </a:t>
            </a:r>
            <a:r>
              <a:rPr lang="en-US" sz="6600" kern="1200" dirty="0">
                <a:solidFill>
                  <a:srgbClr val="FF0000"/>
                </a:solidFill>
                <a:latin typeface="+mj-lt"/>
                <a:ea typeface="+mj-ea"/>
                <a:cs typeface="+mj-cs"/>
              </a:rPr>
              <a:t>C</a:t>
            </a:r>
            <a:r>
              <a:rPr lang="en-US" sz="6600" kern="1200" dirty="0">
                <a:solidFill>
                  <a:schemeClr val="tx1"/>
                </a:solidFill>
                <a:latin typeface="+mj-lt"/>
                <a:ea typeface="+mj-ea"/>
                <a:cs typeface="+mj-cs"/>
              </a:rPr>
              <a:t>CP?</a:t>
            </a:r>
          </a:p>
        </p:txBody>
      </p:sp>
    </p:spTree>
    <p:extLst>
      <p:ext uri="{BB962C8B-B14F-4D97-AF65-F5344CB8AC3E}">
        <p14:creationId xmlns:p14="http://schemas.microsoft.com/office/powerpoint/2010/main" val="3268518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ol.com | Heeft China al gewonnen? | 9789046827154 | Kishore Mahbubani |  Boeken">
            <a:extLst>
              <a:ext uri="{FF2B5EF4-FFF2-40B4-BE49-F238E27FC236}">
                <a16:creationId xmlns:a16="http://schemas.microsoft.com/office/drawing/2014/main" id="{CD6851CF-3706-4E58-A333-0F451F50DD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9252"/>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6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82C937F-034E-4DE7-9C16-0227CA29EF3B}"/>
              </a:ext>
            </a:extLst>
          </p:cNvPr>
          <p:cNvSpPr>
            <a:spLocks noGrp="1"/>
          </p:cNvSpPr>
          <p:nvPr>
            <p:ph type="title"/>
          </p:nvPr>
        </p:nvSpPr>
        <p:spPr>
          <a:xfrm>
            <a:off x="5827048" y="407987"/>
            <a:ext cx="5721484" cy="1325563"/>
          </a:xfrm>
        </p:spPr>
        <p:txBody>
          <a:bodyPr>
            <a:normAutofit/>
          </a:bodyPr>
          <a:lstStyle/>
          <a:p>
            <a:r>
              <a:rPr lang="nl-NL"/>
              <a:t>Kennen de VS (wij) China?</a:t>
            </a:r>
          </a:p>
        </p:txBody>
      </p:sp>
      <p:sp>
        <p:nvSpPr>
          <p:cNvPr id="2054" name="Content Placeholder 2053">
            <a:extLst>
              <a:ext uri="{FF2B5EF4-FFF2-40B4-BE49-F238E27FC236}">
                <a16:creationId xmlns:a16="http://schemas.microsoft.com/office/drawing/2014/main" id="{92320AB7-B2F9-410A-98A9-6B61600715D3}"/>
              </a:ext>
            </a:extLst>
          </p:cNvPr>
          <p:cNvSpPr>
            <a:spLocks noGrp="1"/>
          </p:cNvSpPr>
          <p:nvPr>
            <p:ph idx="1"/>
          </p:nvPr>
        </p:nvSpPr>
        <p:spPr>
          <a:xfrm>
            <a:off x="5827048" y="1868487"/>
            <a:ext cx="5721484" cy="4351338"/>
          </a:xfrm>
        </p:spPr>
        <p:txBody>
          <a:bodyPr>
            <a:normAutofit/>
          </a:bodyPr>
          <a:lstStyle/>
          <a:p>
            <a:pPr marL="0" indent="0">
              <a:buNone/>
            </a:pPr>
            <a:r>
              <a:rPr lang="en-US" sz="2600" dirty="0"/>
              <a:t>KISHORE MAHBUBANI:</a:t>
            </a:r>
          </a:p>
          <a:p>
            <a:pPr marL="0" indent="0">
              <a:buNone/>
            </a:pPr>
            <a:r>
              <a:rPr lang="nl-NL" sz="2600" i="1" dirty="0"/>
              <a:t>‘Maakt Amerika een fundamentele beoordelingsfout  als het de CCP beschouwt als de </a:t>
            </a:r>
            <a:r>
              <a:rPr lang="nl-NL" sz="2600" i="1" dirty="0">
                <a:highlight>
                  <a:srgbClr val="FFFF00"/>
                </a:highlight>
              </a:rPr>
              <a:t>Chinese Communistische Partij? </a:t>
            </a:r>
            <a:r>
              <a:rPr lang="nl-NL" sz="2600" i="1" dirty="0"/>
              <a:t>In de ogen van veel objectieve Aziatische waarnemers functioneert de CCP eigenlijk als een </a:t>
            </a:r>
            <a:r>
              <a:rPr lang="nl-NL" sz="2600" i="1" dirty="0">
                <a:highlight>
                  <a:srgbClr val="FFFF00"/>
                </a:highlight>
              </a:rPr>
              <a:t>‘Chinese cultuur-partij’. </a:t>
            </a:r>
            <a:r>
              <a:rPr lang="nl-NL" sz="2600" i="1" dirty="0"/>
              <a:t>Haar ziel is niet geworteld in de buitenlandse ideologie van het marxisme-leninisme maar in de Chinese cultuur</a:t>
            </a:r>
            <a:endParaRPr lang="nl-NL" sz="2600" dirty="0"/>
          </a:p>
        </p:txBody>
      </p:sp>
    </p:spTree>
    <p:extLst>
      <p:ext uri="{BB962C8B-B14F-4D97-AF65-F5344CB8AC3E}">
        <p14:creationId xmlns:p14="http://schemas.microsoft.com/office/powerpoint/2010/main" val="38475056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E3E42A49-C146-4DFC-98F3-E936F6E1EE00}"/>
              </a:ext>
            </a:extLst>
          </p:cNvPr>
          <p:cNvSpPr>
            <a:spLocks noGrp="1"/>
          </p:cNvSpPr>
          <p:nvPr>
            <p:ph idx="4294967295"/>
          </p:nvPr>
        </p:nvSpPr>
        <p:spPr>
          <a:xfrm>
            <a:off x="838200" y="1825625"/>
            <a:ext cx="10515600" cy="4351338"/>
          </a:xfrm>
        </p:spPr>
        <p:txBody>
          <a:bodyPr vert="horz" lIns="91440" tIns="45720" rIns="91440" bIns="45720" rtlCol="0">
            <a:normAutofit/>
          </a:bodyPr>
          <a:lstStyle/>
          <a:p>
            <a:pPr marL="0"/>
            <a:endParaRPr lang="en-US" i="1" dirty="0"/>
          </a:p>
          <a:p>
            <a:pPr marL="0" indent="0">
              <a:buNone/>
            </a:pPr>
            <a:r>
              <a:rPr lang="nl-NL" sz="3600" i="1" dirty="0"/>
              <a:t>‘Daarom stel ik hier een toetsvraag:</a:t>
            </a:r>
          </a:p>
          <a:p>
            <a:pPr marL="0" indent="0">
              <a:buNone/>
            </a:pPr>
            <a:r>
              <a:rPr lang="nl-NL" sz="3600" i="1" dirty="0"/>
              <a:t> in hoeverre wordt het hoofd van een Chinese leider in beslag genomen door de </a:t>
            </a:r>
            <a:r>
              <a:rPr lang="nl-NL" sz="3600" i="1" dirty="0">
                <a:solidFill>
                  <a:srgbClr val="FF0000"/>
                </a:solidFill>
              </a:rPr>
              <a:t>marxistisch-leninistische ideologie </a:t>
            </a:r>
            <a:r>
              <a:rPr lang="nl-NL" sz="3600" i="1" dirty="0"/>
              <a:t>en in hoeverre door de rijke geschiedenis van de </a:t>
            </a:r>
            <a:r>
              <a:rPr lang="nl-NL" sz="3600" i="1" dirty="0">
                <a:solidFill>
                  <a:srgbClr val="FFC000"/>
                </a:solidFill>
              </a:rPr>
              <a:t>Chinese cultuur</a:t>
            </a:r>
            <a:r>
              <a:rPr lang="nl-NL" sz="3600" i="1" dirty="0"/>
              <a:t>?’</a:t>
            </a:r>
          </a:p>
          <a:p>
            <a:endParaRPr lang="en-US" dirty="0"/>
          </a:p>
        </p:txBody>
      </p:sp>
    </p:spTree>
    <p:extLst>
      <p:ext uri="{BB962C8B-B14F-4D97-AF65-F5344CB8AC3E}">
        <p14:creationId xmlns:p14="http://schemas.microsoft.com/office/powerpoint/2010/main" val="1824764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tekst, keramiek, porselein&#10;&#10;Automatisch gegenereerde beschrijving">
            <a:extLst>
              <a:ext uri="{FF2B5EF4-FFF2-40B4-BE49-F238E27FC236}">
                <a16:creationId xmlns:a16="http://schemas.microsoft.com/office/drawing/2014/main" id="{606D397A-59C4-420C-ADB3-829AFC3AB05A}"/>
              </a:ext>
            </a:extLst>
          </p:cNvPr>
          <p:cNvPicPr>
            <a:picLocks noGrp="1" noChangeAspect="1"/>
          </p:cNvPicPr>
          <p:nvPr>
            <p:ph idx="4294967295"/>
          </p:nvPr>
        </p:nvPicPr>
        <p:blipFill>
          <a:blip r:embed="rId3"/>
          <a:stretch>
            <a:fillRect/>
          </a:stretch>
        </p:blipFill>
        <p:spPr>
          <a:xfrm>
            <a:off x="291831" y="952500"/>
            <a:ext cx="4970834" cy="5148209"/>
          </a:xfrm>
          <a:prstGeom prst="rect">
            <a:avLst/>
          </a:prstGeom>
        </p:spPr>
      </p:pic>
      <p:pic>
        <p:nvPicPr>
          <p:cNvPr id="8" name="Afbeelding 7">
            <a:extLst>
              <a:ext uri="{FF2B5EF4-FFF2-40B4-BE49-F238E27FC236}">
                <a16:creationId xmlns:a16="http://schemas.microsoft.com/office/drawing/2014/main" id="{E640A9BC-DD7B-4DC6-90FB-B0CF5DB2807B}"/>
              </a:ext>
            </a:extLst>
          </p:cNvPr>
          <p:cNvPicPr>
            <a:picLocks noChangeAspect="1"/>
          </p:cNvPicPr>
          <p:nvPr/>
        </p:nvPicPr>
        <p:blipFill>
          <a:blip r:embed="rId4"/>
          <a:stretch>
            <a:fillRect/>
          </a:stretch>
        </p:blipFill>
        <p:spPr>
          <a:xfrm>
            <a:off x="5262666" y="952500"/>
            <a:ext cx="7188738" cy="5039738"/>
          </a:xfrm>
          <a:prstGeom prst="rect">
            <a:avLst/>
          </a:prstGeom>
        </p:spPr>
      </p:pic>
      <p:sp>
        <p:nvSpPr>
          <p:cNvPr id="4" name="AutoShape 2" descr="Voor de strijd om de wereldmacht moet je nu kijken naar de 'Indo-Pacific' -  NRC">
            <a:extLst>
              <a:ext uri="{FF2B5EF4-FFF2-40B4-BE49-F238E27FC236}">
                <a16:creationId xmlns:a16="http://schemas.microsoft.com/office/drawing/2014/main" id="{745001D6-0642-44B0-A50C-4BD82849D8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27203622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fbeeldingsresultaat voor tODD BENSON THE LAST EMPEROR">
            <a:extLst>
              <a:ext uri="{FF2B5EF4-FFF2-40B4-BE49-F238E27FC236}">
                <a16:creationId xmlns:a16="http://schemas.microsoft.com/office/drawing/2014/main" id="{8C24677B-352A-409F-9B89-5D45E45E281F}"/>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9345" r="-1" b="28852"/>
          <a:stretch/>
        </p:blipFill>
        <p:spPr bwMode="auto">
          <a:xfrm>
            <a:off x="838200" y="-3810"/>
            <a:ext cx="992886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34" name="Freeform: Shape 1033">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6" name="Freeform: Shape 1035">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37" name="Freeform: Shape 1036">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038" name="Freeform: Shape 1037">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25133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00EA70-2EF2-4205-8E6B-B6CD9CEEBF45}"/>
              </a:ext>
            </a:extLst>
          </p:cNvPr>
          <p:cNvSpPr>
            <a:spLocks noGrp="1"/>
          </p:cNvSpPr>
          <p:nvPr>
            <p:ph type="title"/>
          </p:nvPr>
        </p:nvSpPr>
        <p:spPr>
          <a:xfrm>
            <a:off x="838200" y="365125"/>
            <a:ext cx="3200400" cy="1325563"/>
          </a:xfrm>
        </p:spPr>
        <p:txBody>
          <a:bodyPr>
            <a:normAutofit/>
          </a:bodyPr>
          <a:lstStyle/>
          <a:p>
            <a:r>
              <a:rPr lang="nl-NL" sz="3200" dirty="0"/>
              <a:t>C</a:t>
            </a:r>
            <a:r>
              <a:rPr lang="nl-NL" sz="3200" dirty="0">
                <a:solidFill>
                  <a:srgbClr val="FF0000"/>
                </a:solidFill>
              </a:rPr>
              <a:t>C</a:t>
            </a:r>
            <a:r>
              <a:rPr lang="nl-NL" sz="3200" dirty="0"/>
              <a:t>P of </a:t>
            </a:r>
            <a:r>
              <a:rPr lang="nl-NL" sz="3200" dirty="0">
                <a:solidFill>
                  <a:srgbClr val="FF0000"/>
                </a:solidFill>
              </a:rPr>
              <a:t>C</a:t>
            </a:r>
            <a:r>
              <a:rPr lang="nl-NL" sz="3200" dirty="0"/>
              <a:t>CP?</a:t>
            </a:r>
          </a:p>
        </p:txBody>
      </p:sp>
      <p:sp>
        <p:nvSpPr>
          <p:cNvPr id="3" name="Tijdelijke aanduiding voor inhoud 2">
            <a:extLst>
              <a:ext uri="{FF2B5EF4-FFF2-40B4-BE49-F238E27FC236}">
                <a16:creationId xmlns:a16="http://schemas.microsoft.com/office/drawing/2014/main" id="{7FDBBCA6-D760-485D-B7DB-FDD2E6FFF0F1}"/>
              </a:ext>
            </a:extLst>
          </p:cNvPr>
          <p:cNvSpPr>
            <a:spLocks noGrp="1"/>
          </p:cNvSpPr>
          <p:nvPr>
            <p:ph idx="1"/>
          </p:nvPr>
        </p:nvSpPr>
        <p:spPr>
          <a:xfrm>
            <a:off x="838201" y="1825625"/>
            <a:ext cx="3200400" cy="4351338"/>
          </a:xfrm>
        </p:spPr>
        <p:txBody>
          <a:bodyPr>
            <a:normAutofit/>
          </a:bodyPr>
          <a:lstStyle/>
          <a:p>
            <a:pPr marL="0" indent="0">
              <a:buNone/>
            </a:pPr>
            <a:r>
              <a:rPr lang="nl-NL" i="1" dirty="0"/>
              <a:t>‘Het onbegrip voor de CCP is het grootst wanneer het Westen zich uitsluitend op het woord </a:t>
            </a:r>
            <a:r>
              <a:rPr lang="nl-NL" i="1" dirty="0">
                <a:solidFill>
                  <a:srgbClr val="FF0000"/>
                </a:solidFill>
              </a:rPr>
              <a:t>‘Communistische’ </a:t>
            </a:r>
            <a:r>
              <a:rPr lang="nl-NL" i="1" dirty="0"/>
              <a:t>concentreert en niet op het woord </a:t>
            </a:r>
            <a:r>
              <a:rPr lang="nl-NL" sz="3200" i="1" dirty="0">
                <a:solidFill>
                  <a:srgbClr val="FF0000"/>
                </a:solidFill>
              </a:rPr>
              <a:t>‘Chinese’. </a:t>
            </a:r>
          </a:p>
        </p:txBody>
      </p:sp>
      <p:pic>
        <p:nvPicPr>
          <p:cNvPr id="1026" name="Picture 2" descr="Webcast: Has China Won?">
            <a:extLst>
              <a:ext uri="{FF2B5EF4-FFF2-40B4-BE49-F238E27FC236}">
                <a16:creationId xmlns:a16="http://schemas.microsoft.com/office/drawing/2014/main" id="{1A441F63-4546-48BD-99AA-3A4320F12F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077"/>
          <a:stretch/>
        </p:blipFill>
        <p:spPr bwMode="auto">
          <a:xfrm>
            <a:off x="5603706" y="1258529"/>
            <a:ext cx="5638853" cy="433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1573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42CD50F6-9FAA-4A0A-8C63-C944E8086C9F}"/>
              </a:ext>
            </a:extLst>
          </p:cNvPr>
          <p:cNvSpPr>
            <a:spLocks noGrp="1"/>
          </p:cNvSpPr>
          <p:nvPr>
            <p:ph idx="4294967295"/>
          </p:nvPr>
        </p:nvSpPr>
        <p:spPr>
          <a:xfrm>
            <a:off x="838200" y="1825625"/>
            <a:ext cx="10515600" cy="4351338"/>
          </a:xfrm>
        </p:spPr>
        <p:txBody>
          <a:bodyPr vert="horz" lIns="91440" tIns="45720" rIns="91440" bIns="45720" rtlCol="0">
            <a:normAutofit/>
          </a:bodyPr>
          <a:lstStyle/>
          <a:p>
            <a:pPr marL="0"/>
            <a:r>
              <a:rPr lang="nl-NL" i="1" dirty="0"/>
              <a:t>‘Net zo goed is </a:t>
            </a:r>
            <a:r>
              <a:rPr lang="nl-NL" i="1" dirty="0" err="1">
                <a:highlight>
                  <a:srgbClr val="FFFF00"/>
                </a:highlight>
              </a:rPr>
              <a:t>Xi</a:t>
            </a:r>
            <a:r>
              <a:rPr lang="nl-NL" i="1" dirty="0"/>
              <a:t>, meester van het mondiale </a:t>
            </a:r>
            <a:r>
              <a:rPr lang="nl-NL" i="1" dirty="0" err="1"/>
              <a:t>machtspel</a:t>
            </a:r>
            <a:r>
              <a:rPr lang="nl-NL" i="1" dirty="0"/>
              <a:t>, </a:t>
            </a:r>
            <a:r>
              <a:rPr lang="nl-NL" i="1" dirty="0">
                <a:highlight>
                  <a:srgbClr val="FFFF00"/>
                </a:highlight>
              </a:rPr>
              <a:t>de zoveelste incarnatie van de keizers </a:t>
            </a:r>
            <a:r>
              <a:rPr lang="nl-NL" i="1" dirty="0"/>
              <a:t>die millennia lang over de Chinese </a:t>
            </a:r>
            <a:r>
              <a:rPr lang="nl-NL" i="1" dirty="0">
                <a:highlight>
                  <a:srgbClr val="FFFF00"/>
                </a:highlight>
              </a:rPr>
              <a:t>beschaving</a:t>
            </a:r>
            <a:r>
              <a:rPr lang="nl-NL" i="1" dirty="0"/>
              <a:t> waakten. Wanneer Chinezen over ‘China’ spreken, hebben ze het niet over de huidige natiestaat, maar over de collectieve, levende geschiedenis van bestuur, cultuur en filosofie. </a:t>
            </a:r>
            <a:r>
              <a:rPr lang="nl-NL" i="1" dirty="0">
                <a:highlight>
                  <a:srgbClr val="FFFF00"/>
                </a:highlight>
              </a:rPr>
              <a:t>‘China’ staat voor de lange lijnen in Chinees denken over orde en chaos, over harmonie en relaties, die met de nodige kronkels en knopen doorlopen tot het heden. </a:t>
            </a:r>
            <a:r>
              <a:rPr lang="nl-NL" i="1" dirty="0" err="1"/>
              <a:t>Xi</a:t>
            </a:r>
            <a:r>
              <a:rPr lang="nl-NL" i="1" dirty="0"/>
              <a:t> is de hoeder van het Chinese beschavingsbeeld, de zoon die het China van zijn voorouders weer de plek in de wereld zal geven die het toekomt: die van leermeester in beschaving en orde.’</a:t>
            </a:r>
          </a:p>
        </p:txBody>
      </p:sp>
    </p:spTree>
    <p:extLst>
      <p:ext uri="{BB962C8B-B14F-4D97-AF65-F5344CB8AC3E}">
        <p14:creationId xmlns:p14="http://schemas.microsoft.com/office/powerpoint/2010/main" val="2709650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AD70071-5646-4470-9BFC-6483B88957AA}"/>
              </a:ext>
            </a:extLst>
          </p:cNvPr>
          <p:cNvSpPr>
            <a:spLocks noGrp="1"/>
          </p:cNvSpPr>
          <p:nvPr>
            <p:ph type="title" idx="4294967295"/>
          </p:nvPr>
        </p:nvSpPr>
        <p:spPr>
          <a:xfrm>
            <a:off x="808638" y="386930"/>
            <a:ext cx="9236700" cy="1188950"/>
          </a:xfrm>
        </p:spPr>
        <p:txBody>
          <a:bodyPr vert="horz" lIns="91440" tIns="45720" rIns="91440" bIns="45720" rtlCol="0" anchor="b">
            <a:normAutofit fontScale="90000"/>
          </a:bodyPr>
          <a:lstStyle/>
          <a:p>
            <a:r>
              <a:rPr lang="en-US" sz="4600" kern="1200" dirty="0">
                <a:solidFill>
                  <a:schemeClr val="tx1"/>
                </a:solidFill>
                <a:latin typeface="+mj-lt"/>
                <a:ea typeface="+mj-ea"/>
                <a:cs typeface="+mj-cs"/>
              </a:rPr>
              <a:t>Socialistische / nationalistische doelen…</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4EC49CBB-D25E-4E5B-A2F5-6B5DC42BF039}"/>
              </a:ext>
            </a:extLst>
          </p:cNvPr>
          <p:cNvSpPr>
            <a:spLocks noGrp="1"/>
          </p:cNvSpPr>
          <p:nvPr>
            <p:ph idx="4294967295"/>
          </p:nvPr>
        </p:nvSpPr>
        <p:spPr>
          <a:xfrm>
            <a:off x="793660" y="2599509"/>
            <a:ext cx="10143668" cy="3435531"/>
          </a:xfrm>
        </p:spPr>
        <p:txBody>
          <a:bodyPr vert="horz" lIns="91440" tIns="45720" rIns="91440" bIns="45720" rtlCol="0" anchor="ctr">
            <a:normAutofit/>
          </a:bodyPr>
          <a:lstStyle/>
          <a:p>
            <a:pPr marL="0"/>
            <a:endParaRPr lang="en-US" sz="2400" dirty="0"/>
          </a:p>
          <a:p>
            <a:pPr marL="0" indent="0">
              <a:buNone/>
            </a:pPr>
            <a:r>
              <a:rPr lang="nl-NL" sz="2400" dirty="0"/>
              <a:t>“Socialistische kernwaarden en de bundeling van positieve energie om de Chinese droom van nationale verjonging te verwezenlijken (…)</a:t>
            </a:r>
          </a:p>
          <a:p>
            <a:pPr marL="0"/>
            <a:endParaRPr lang="nl-NL" sz="2400" dirty="0"/>
          </a:p>
          <a:p>
            <a:pPr marL="0" indent="0">
              <a:buNone/>
            </a:pPr>
            <a:r>
              <a:rPr lang="nl-NL" sz="2400" dirty="0"/>
              <a:t>“.. De </a:t>
            </a:r>
            <a:r>
              <a:rPr lang="nl-NL" sz="2400" dirty="0">
                <a:highlight>
                  <a:srgbClr val="FFFF00"/>
                </a:highlight>
              </a:rPr>
              <a:t>nationale doelen </a:t>
            </a:r>
            <a:r>
              <a:rPr lang="nl-NL" sz="2400" dirty="0"/>
              <a:t>van voorspoed, democratie, beschaving en harmonie; de sociale doelen van vrijheid, gelijkheid, rechtvaardigheid en de rechtstaat; en de individuele waarden van patriottisme, toewijding, integriteit en vriendschap.”</a:t>
            </a:r>
          </a:p>
          <a:p>
            <a:pPr marL="0" indent="0">
              <a:buNone/>
            </a:pPr>
            <a:endParaRPr lang="nl-NL" sz="2400" dirty="0"/>
          </a:p>
        </p:txBody>
      </p:sp>
    </p:spTree>
    <p:extLst>
      <p:ext uri="{BB962C8B-B14F-4D97-AF65-F5344CB8AC3E}">
        <p14:creationId xmlns:p14="http://schemas.microsoft.com/office/powerpoint/2010/main" val="35284653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53AD210B-9EDB-4904-8B4F-6BCF73684017}"/>
              </a:ext>
            </a:extLst>
          </p:cNvPr>
          <p:cNvSpPr>
            <a:spLocks noGrp="1"/>
          </p:cNvSpPr>
          <p:nvPr>
            <p:ph type="title" idx="4294967295"/>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Pragmatisme</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90C4D073-204F-4F16-953E-6D3AF09A89BF}"/>
              </a:ext>
            </a:extLst>
          </p:cNvPr>
          <p:cNvSpPr>
            <a:spLocks noGrp="1"/>
          </p:cNvSpPr>
          <p:nvPr>
            <p:ph idx="4294967295"/>
          </p:nvPr>
        </p:nvSpPr>
        <p:spPr>
          <a:xfrm>
            <a:off x="838200" y="1825625"/>
            <a:ext cx="10515600" cy="4351338"/>
          </a:xfrm>
        </p:spPr>
        <p:txBody>
          <a:bodyPr vert="horz" lIns="91440" tIns="45720" rIns="91440" bIns="45720" rtlCol="0">
            <a:normAutofit/>
          </a:bodyPr>
          <a:lstStyle/>
          <a:p>
            <a:endParaRPr lang="en-US" dirty="0"/>
          </a:p>
          <a:p>
            <a:r>
              <a:rPr lang="nl-NL" dirty="0"/>
              <a:t>VERDWENEN ZIJN REVOLUTIE EN TRANSFORMATIE</a:t>
            </a:r>
          </a:p>
          <a:p>
            <a:pPr marL="0" indent="0">
              <a:buNone/>
            </a:pPr>
            <a:endParaRPr lang="nl-NL" dirty="0"/>
          </a:p>
          <a:p>
            <a:r>
              <a:rPr lang="nl-NL" dirty="0"/>
              <a:t>IN PLAATS DAARVAN:</a:t>
            </a:r>
          </a:p>
          <a:p>
            <a:pPr marL="0" indent="0">
              <a:buNone/>
            </a:pPr>
            <a:r>
              <a:rPr lang="nl-NL" dirty="0"/>
              <a:t>-  AANTOONBAAR PRAKTISCH SUCCES</a:t>
            </a:r>
          </a:p>
          <a:p>
            <a:pPr marL="0" indent="0">
              <a:buNone/>
            </a:pPr>
            <a:r>
              <a:rPr lang="nl-NL" dirty="0"/>
              <a:t>-  MYYHE VAN HISTORISCHE CONTINUÏTEIT</a:t>
            </a:r>
          </a:p>
          <a:p>
            <a:pPr marL="0"/>
            <a:endParaRPr lang="en-US" dirty="0"/>
          </a:p>
          <a:p>
            <a:pPr marL="0"/>
            <a:endParaRPr lang="en-US" dirty="0"/>
          </a:p>
          <a:p>
            <a:endParaRPr lang="en-US" dirty="0"/>
          </a:p>
          <a:p>
            <a:endParaRPr lang="en-US" dirty="0"/>
          </a:p>
        </p:txBody>
      </p:sp>
    </p:spTree>
    <p:extLst>
      <p:ext uri="{BB962C8B-B14F-4D97-AF65-F5344CB8AC3E}">
        <p14:creationId xmlns:p14="http://schemas.microsoft.com/office/powerpoint/2010/main" val="35662897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D72589-C649-4A34-93EB-2A9DBA68DB83}"/>
              </a:ext>
            </a:extLst>
          </p:cNvPr>
          <p:cNvSpPr>
            <a:spLocks noGrp="1"/>
          </p:cNvSpPr>
          <p:nvPr>
            <p:ph type="title"/>
          </p:nvPr>
        </p:nvSpPr>
        <p:spPr>
          <a:xfrm>
            <a:off x="4965430" y="629268"/>
            <a:ext cx="6586491" cy="1286160"/>
          </a:xfrm>
        </p:spPr>
        <p:txBody>
          <a:bodyPr anchor="b">
            <a:normAutofit/>
          </a:bodyPr>
          <a:lstStyle/>
          <a:p>
            <a:r>
              <a:rPr lang="nl-NL" dirty="0"/>
              <a:t>Schulte Nordholt</a:t>
            </a:r>
          </a:p>
        </p:txBody>
      </p:sp>
      <p:sp>
        <p:nvSpPr>
          <p:cNvPr id="3" name="Tijdelijke aanduiding voor inhoud 2">
            <a:extLst>
              <a:ext uri="{FF2B5EF4-FFF2-40B4-BE49-F238E27FC236}">
                <a16:creationId xmlns:a16="http://schemas.microsoft.com/office/drawing/2014/main" id="{FC0FEDB3-FC84-4DDF-9D30-5FFF9F77E1AF}"/>
              </a:ext>
            </a:extLst>
          </p:cNvPr>
          <p:cNvSpPr>
            <a:spLocks noGrp="1"/>
          </p:cNvSpPr>
          <p:nvPr>
            <p:ph idx="1"/>
          </p:nvPr>
        </p:nvSpPr>
        <p:spPr>
          <a:xfrm>
            <a:off x="4965431" y="2438400"/>
            <a:ext cx="6586489" cy="3785419"/>
          </a:xfrm>
        </p:spPr>
        <p:txBody>
          <a:bodyPr>
            <a:normAutofit/>
          </a:bodyPr>
          <a:lstStyle/>
          <a:p>
            <a:endParaRPr lang="nl-NL" sz="2000" dirty="0"/>
          </a:p>
          <a:p>
            <a:pPr marL="0" indent="0">
              <a:buNone/>
            </a:pPr>
            <a:r>
              <a:rPr lang="nl-NL" sz="3200" dirty="0"/>
              <a:t>CCP = POSTIDEOLOGISCH</a:t>
            </a:r>
          </a:p>
          <a:p>
            <a:pPr marL="0" indent="0">
              <a:buNone/>
            </a:pPr>
            <a:endParaRPr lang="nl-NL" sz="3200" dirty="0"/>
          </a:p>
          <a:p>
            <a:pPr marL="0" indent="0">
              <a:buNone/>
            </a:pPr>
            <a:r>
              <a:rPr lang="nl-NL" sz="3200" dirty="0">
                <a:solidFill>
                  <a:srgbClr val="000000"/>
                </a:solidFill>
              </a:rPr>
              <a:t>“WIJ ZIJN DE COMMUNISTISCHE PARTIJ EN WIJ BEPALEN WAT COMMUNISME BETEKENT.”</a:t>
            </a:r>
          </a:p>
          <a:p>
            <a:pPr marL="0" indent="0">
              <a:buNone/>
            </a:pPr>
            <a:endParaRPr lang="nl-NL" sz="3200" dirty="0"/>
          </a:p>
          <a:p>
            <a:endParaRPr lang="nl-NL" sz="2000" dirty="0"/>
          </a:p>
        </p:txBody>
      </p:sp>
      <p:pic>
        <p:nvPicPr>
          <p:cNvPr id="1026" name="Picture 2" descr="Is China nog te stoppen?, Henk Schulte Nordholt | 9789021425863 | Boek -  bruna.nl">
            <a:extLst>
              <a:ext uri="{FF2B5EF4-FFF2-40B4-BE49-F238E27FC236}">
                <a16:creationId xmlns:a16="http://schemas.microsoft.com/office/drawing/2014/main" id="{C2258D52-7849-4F41-9EDF-74D22CF6F7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7277"/>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9875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2737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D0CBA93-9352-4965-B04E-A6135E9D1C43}"/>
              </a:ext>
            </a:extLst>
          </p:cNvPr>
          <p:cNvSpPr>
            <a:spLocks noGrp="1"/>
          </p:cNvSpPr>
          <p:nvPr>
            <p:ph type="title"/>
          </p:nvPr>
        </p:nvSpPr>
        <p:spPr>
          <a:xfrm>
            <a:off x="640080" y="325369"/>
            <a:ext cx="4368602" cy="1956841"/>
          </a:xfrm>
        </p:spPr>
        <p:txBody>
          <a:bodyPr anchor="b">
            <a:normAutofit/>
          </a:bodyPr>
          <a:lstStyle/>
          <a:p>
            <a:r>
              <a:rPr lang="nl-NL" sz="5400"/>
              <a:t>‘MAOÏSME’</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4A562D3-3DDE-40B1-A121-06825614F22E}"/>
              </a:ext>
            </a:extLst>
          </p:cNvPr>
          <p:cNvSpPr>
            <a:spLocks noGrp="1"/>
          </p:cNvSpPr>
          <p:nvPr>
            <p:ph idx="1"/>
          </p:nvPr>
        </p:nvSpPr>
        <p:spPr>
          <a:xfrm>
            <a:off x="640080" y="2872899"/>
            <a:ext cx="4243589" cy="3320668"/>
          </a:xfrm>
        </p:spPr>
        <p:txBody>
          <a:bodyPr>
            <a:normAutofit/>
          </a:bodyPr>
          <a:lstStyle/>
          <a:p>
            <a:endParaRPr lang="nl-NL" sz="2200" dirty="0"/>
          </a:p>
          <a:p>
            <a:r>
              <a:rPr lang="nl-NL" sz="2200" dirty="0"/>
              <a:t>CHINESE CULTUUR EN MAATSCHAPPIJ RADIKAAL VERANDEREN</a:t>
            </a:r>
          </a:p>
          <a:p>
            <a:r>
              <a:rPr lang="nl-NL" sz="2200" dirty="0"/>
              <a:t>ZWAKTE VAN CHINA ELIMINEREN: VAN ZWAKTE </a:t>
            </a:r>
            <a:br>
              <a:rPr lang="nl-NL" sz="2200" dirty="0"/>
            </a:br>
            <a:r>
              <a:rPr lang="nl-NL" sz="2200" dirty="0"/>
              <a:t>NAAR KRACHT</a:t>
            </a:r>
          </a:p>
          <a:p>
            <a:r>
              <a:rPr lang="nl-NL" sz="2200" dirty="0"/>
              <a:t>RESPECT IN MODERNE WERELD KRIJGEN</a:t>
            </a:r>
          </a:p>
        </p:txBody>
      </p:sp>
      <p:pic>
        <p:nvPicPr>
          <p:cNvPr id="1026" name="Picture 2" descr="Aantekeningen voor een kritiek op het maoïsme (deel 2) | Doorbraak.eu">
            <a:extLst>
              <a:ext uri="{FF2B5EF4-FFF2-40B4-BE49-F238E27FC236}">
                <a16:creationId xmlns:a16="http://schemas.microsoft.com/office/drawing/2014/main" id="{6C2AB349-0BBC-422E-B5C9-CEE8267DEC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2814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perialism and all reactionaries are all paper tigers">
            <a:extLst>
              <a:ext uri="{FF2B5EF4-FFF2-40B4-BE49-F238E27FC236}">
                <a16:creationId xmlns:a16="http://schemas.microsoft.com/office/drawing/2014/main" id="{43BAEAD7-D31C-4C85-BE72-3C13CF6BD0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0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364CD9F3-3F6F-4172-915B-FF6CCAFF0C88}"/>
              </a:ext>
            </a:extLst>
          </p:cNvPr>
          <p:cNvSpPr>
            <a:spLocks noGrp="1"/>
          </p:cNvSpPr>
          <p:nvPr>
            <p:ph type="title"/>
          </p:nvPr>
        </p:nvSpPr>
        <p:spPr>
          <a:xfrm>
            <a:off x="7531610" y="365125"/>
            <a:ext cx="3822189" cy="1899912"/>
          </a:xfrm>
        </p:spPr>
        <p:txBody>
          <a:bodyPr>
            <a:normAutofit/>
          </a:bodyPr>
          <a:lstStyle/>
          <a:p>
            <a:r>
              <a:rPr lang="nl-NL" sz="4000" dirty="0"/>
              <a:t>Frank Pieke:</a:t>
            </a:r>
          </a:p>
        </p:txBody>
      </p:sp>
      <p:sp>
        <p:nvSpPr>
          <p:cNvPr id="3" name="Tijdelijke aanduiding voor inhoud 2">
            <a:extLst>
              <a:ext uri="{FF2B5EF4-FFF2-40B4-BE49-F238E27FC236}">
                <a16:creationId xmlns:a16="http://schemas.microsoft.com/office/drawing/2014/main" id="{851B8E26-03B8-483C-898C-CC0CC075259E}"/>
              </a:ext>
            </a:extLst>
          </p:cNvPr>
          <p:cNvSpPr>
            <a:spLocks noGrp="1"/>
          </p:cNvSpPr>
          <p:nvPr>
            <p:ph idx="1"/>
          </p:nvPr>
        </p:nvSpPr>
        <p:spPr>
          <a:xfrm>
            <a:off x="7531610" y="2434201"/>
            <a:ext cx="3822189" cy="3742762"/>
          </a:xfrm>
        </p:spPr>
        <p:txBody>
          <a:bodyPr>
            <a:noAutofit/>
          </a:bodyPr>
          <a:lstStyle/>
          <a:p>
            <a:r>
              <a:rPr lang="nl-NL" dirty="0"/>
              <a:t>CCP onder Mao is in veel opzichten eerder nationalistisch dan communistisch.</a:t>
            </a:r>
          </a:p>
          <a:p>
            <a:r>
              <a:rPr lang="nl-NL" dirty="0"/>
              <a:t>Weinig onderscheid tussen socialisme bereiken en natie redden.</a:t>
            </a:r>
          </a:p>
          <a:p>
            <a:pPr marL="0" indent="0">
              <a:buNone/>
            </a:pPr>
            <a:endParaRPr lang="nl-NL" dirty="0"/>
          </a:p>
        </p:txBody>
      </p:sp>
    </p:spTree>
    <p:extLst>
      <p:ext uri="{BB962C8B-B14F-4D97-AF65-F5344CB8AC3E}">
        <p14:creationId xmlns:p14="http://schemas.microsoft.com/office/powerpoint/2010/main" val="17141583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B0AA558-B7A3-4E04-A0FD-DD03BC67F7AE}"/>
              </a:ext>
            </a:extLst>
          </p:cNvPr>
          <p:cNvSpPr>
            <a:spLocks noGrp="1"/>
          </p:cNvSpPr>
          <p:nvPr>
            <p:ph type="title"/>
          </p:nvPr>
        </p:nvSpPr>
        <p:spPr>
          <a:xfrm>
            <a:off x="4654296" y="329184"/>
            <a:ext cx="6894576" cy="1783080"/>
          </a:xfrm>
        </p:spPr>
        <p:txBody>
          <a:bodyPr anchor="b">
            <a:normAutofit/>
          </a:bodyPr>
          <a:lstStyle/>
          <a:p>
            <a:r>
              <a:rPr lang="nl-NL" sz="5400"/>
              <a:t>MAO’S DENKEN</a:t>
            </a:r>
          </a:p>
        </p:txBody>
      </p:sp>
      <p:pic>
        <p:nvPicPr>
          <p:cNvPr id="3074" name="Picture 2">
            <a:extLst>
              <a:ext uri="{FF2B5EF4-FFF2-40B4-BE49-F238E27FC236}">
                <a16:creationId xmlns:a16="http://schemas.microsoft.com/office/drawing/2014/main" id="{088CDCF1-830D-4C8A-9BD5-19125AC133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50" r="6554"/>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08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2982391E-7BC3-42A7-BC66-5B64EBED75E4}"/>
              </a:ext>
            </a:extLst>
          </p:cNvPr>
          <p:cNvSpPr>
            <a:spLocks noGrp="1"/>
          </p:cNvSpPr>
          <p:nvPr>
            <p:ph idx="1"/>
          </p:nvPr>
        </p:nvSpPr>
        <p:spPr>
          <a:xfrm>
            <a:off x="4654296" y="2706624"/>
            <a:ext cx="6894576" cy="3483864"/>
          </a:xfrm>
        </p:spPr>
        <p:txBody>
          <a:bodyPr>
            <a:noAutofit/>
          </a:bodyPr>
          <a:lstStyle/>
          <a:p>
            <a:r>
              <a:rPr lang="nl-NL" sz="1600" dirty="0"/>
              <a:t>VAAK INCONSISTENT</a:t>
            </a:r>
          </a:p>
          <a:p>
            <a:endParaRPr lang="nl-NL" sz="1600" dirty="0"/>
          </a:p>
          <a:p>
            <a:r>
              <a:rPr lang="nl-NL" sz="1600" dirty="0"/>
              <a:t>VERANDERLIJK</a:t>
            </a:r>
          </a:p>
          <a:p>
            <a:endParaRPr lang="nl-NL" sz="1600" dirty="0"/>
          </a:p>
          <a:p>
            <a:r>
              <a:rPr lang="nl-NL" sz="1600" dirty="0"/>
              <a:t>‘ONLOGISCH’</a:t>
            </a:r>
          </a:p>
          <a:p>
            <a:endParaRPr lang="nl-NL" sz="1600" dirty="0"/>
          </a:p>
          <a:p>
            <a:r>
              <a:rPr lang="nl-NL" sz="1600" dirty="0"/>
              <a:t>TEGENSTRIJDIGHEDEN</a:t>
            </a:r>
          </a:p>
          <a:p>
            <a:pPr marL="0" indent="0">
              <a:buNone/>
            </a:pPr>
            <a:endParaRPr lang="nl-NL" sz="1600" dirty="0"/>
          </a:p>
          <a:p>
            <a:r>
              <a:rPr lang="nl-NL" sz="1600" dirty="0"/>
              <a:t>GEDRAG IN STRIJD MET PRINCIPES</a:t>
            </a:r>
          </a:p>
          <a:p>
            <a:pPr marL="0" indent="0">
              <a:buNone/>
            </a:pPr>
            <a:endParaRPr lang="nl-NL" sz="1600" dirty="0"/>
          </a:p>
        </p:txBody>
      </p:sp>
    </p:spTree>
    <p:extLst>
      <p:ext uri="{BB962C8B-B14F-4D97-AF65-F5344CB8AC3E}">
        <p14:creationId xmlns:p14="http://schemas.microsoft.com/office/powerpoint/2010/main" val="2250120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t>EEN ANDER PERSPECTIEF…</a:t>
            </a:r>
          </a:p>
        </p:txBody>
      </p:sp>
      <p:sp>
        <p:nvSpPr>
          <p:cNvPr id="3" name="Tijdelijke aanduiding voor inhoud 2"/>
          <p:cNvSpPr>
            <a:spLocks noGrp="1"/>
          </p:cNvSpPr>
          <p:nvPr>
            <p:ph type="body" sz="half" idx="2"/>
          </p:nvPr>
        </p:nvSpPr>
        <p:spPr>
          <a:xfrm>
            <a:off x="615458" y="2615184"/>
            <a:ext cx="6268770" cy="3566160"/>
          </a:xfrm>
        </p:spPr>
        <p:txBody>
          <a:bodyPr vert="horz" lIns="91440" tIns="45720" rIns="91440" bIns="45720" rtlCol="0">
            <a:normAutofit lnSpcReduction="10000"/>
          </a:bodyPr>
          <a:lstStyle/>
          <a:p>
            <a:endParaRPr lang="en-US" sz="2000" dirty="0"/>
          </a:p>
          <a:p>
            <a:r>
              <a:rPr lang="en-US" sz="2000" dirty="0"/>
              <a:t>‘IN DE OGEN VAN </a:t>
            </a:r>
            <a:r>
              <a:rPr lang="en-US" sz="2000" i="1" dirty="0"/>
              <a:t>DE MEESTE MENSEN IN </a:t>
            </a:r>
            <a:r>
              <a:rPr lang="en-US" sz="2000" b="1" i="1" dirty="0"/>
              <a:t>EUROPA </a:t>
            </a:r>
            <a:r>
              <a:rPr lang="en-US" sz="2000" b="1" dirty="0"/>
              <a:t>EN AMERIKA</a:t>
            </a:r>
            <a:r>
              <a:rPr lang="en-US" sz="2000" dirty="0"/>
              <a:t> IS DE GS VAN DE 20</a:t>
            </a:r>
            <a:r>
              <a:rPr lang="en-US" sz="2000" baseline="30000" dirty="0"/>
              <a:t>E</a:t>
            </a:r>
            <a:r>
              <a:rPr lang="en-US" sz="2000" dirty="0"/>
              <a:t> EEUW GROTENDEELS BEPAALD DOOR DE </a:t>
            </a:r>
            <a:r>
              <a:rPr lang="en-US" sz="2000" b="1" i="1" dirty="0">
                <a:solidFill>
                  <a:srgbClr val="FF0000"/>
                </a:solidFill>
              </a:rPr>
              <a:t>TWEE WERELDOORLOGEN </a:t>
            </a:r>
            <a:r>
              <a:rPr lang="en-US" sz="2000" dirty="0"/>
              <a:t>EN DE LANGDURIGE </a:t>
            </a:r>
            <a:r>
              <a:rPr lang="en-US" sz="2000" b="1" i="1" dirty="0">
                <a:solidFill>
                  <a:srgbClr val="FF0000"/>
                </a:solidFill>
              </a:rPr>
              <a:t>NUCLEAIRE IMPASSE </a:t>
            </a:r>
            <a:r>
              <a:rPr lang="en-US" sz="2000" dirty="0"/>
              <a:t>MET HET SOVJET COMMUNISME.</a:t>
            </a:r>
          </a:p>
          <a:p>
            <a:r>
              <a:rPr lang="en-US" sz="2000" dirty="0"/>
              <a:t>MAAR INMIDDELS IS DUIDELIJK DAT </a:t>
            </a:r>
            <a:r>
              <a:rPr lang="en-US" sz="2000" i="1" dirty="0"/>
              <a:t>HET </a:t>
            </a:r>
            <a:r>
              <a:rPr lang="en-US" sz="2000" b="1" i="1" dirty="0">
                <a:solidFill>
                  <a:srgbClr val="FF0000"/>
                </a:solidFill>
              </a:rPr>
              <a:t>INTELLECTUELE EN POLITIEKE ONTWAKEN VAN AZIË EN DE VERRIJZENIS VAN HET CONTINENT UIT DE RESTEN VAN AZIATISCHE EN EUROPESE RIJKEN</a:t>
            </a:r>
            <a:r>
              <a:rPr lang="en-US" sz="2000" b="1" dirty="0">
                <a:solidFill>
                  <a:srgbClr val="FF0000"/>
                </a:solidFill>
              </a:rPr>
              <a:t> </a:t>
            </a:r>
            <a:r>
              <a:rPr lang="en-US" sz="2000" i="1" dirty="0"/>
              <a:t>VOOR DE </a:t>
            </a:r>
            <a:r>
              <a:rPr lang="en-US" sz="2000" b="1" i="1" dirty="0"/>
              <a:t>MEERDERHEID VAN DE WERELDBEVOLKING </a:t>
            </a:r>
            <a:r>
              <a:rPr lang="en-US" sz="2000" dirty="0"/>
              <a:t>DE BELANGRIJKSTE GEBEURTENISSEN VAN DE VORIGE EEUW WAREN.’</a:t>
            </a:r>
          </a:p>
          <a:p>
            <a:pPr marL="0" indent="-228600">
              <a:buFont typeface="Arial" panose="020B0604020202020204" pitchFamily="34" charset="0"/>
              <a:buChar char="•"/>
            </a:pPr>
            <a:endParaRPr lang="en-US" sz="1900" dirty="0"/>
          </a:p>
        </p:txBody>
      </p:sp>
      <p:pic>
        <p:nvPicPr>
          <p:cNvPr id="1026" name="Picture 2" descr="Op de ruïnes van het imperialisme - Pankaj Mishra | Geschiedeniswinkel">
            <a:extLst>
              <a:ext uri="{FF2B5EF4-FFF2-40B4-BE49-F238E27FC236}">
                <a16:creationId xmlns:a16="http://schemas.microsoft.com/office/drawing/2014/main" id="{D26F4E64-30D3-43FE-B6E5-49E4E4F9A2D8}"/>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735"/>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8222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9DE4AD-D025-4CB7-BC9F-E3A526C8E967}"/>
              </a:ext>
            </a:extLst>
          </p:cNvPr>
          <p:cNvSpPr>
            <a:spLocks noGrp="1"/>
          </p:cNvSpPr>
          <p:nvPr>
            <p:ph type="title" idx="4294967295"/>
          </p:nvPr>
        </p:nvSpPr>
        <p:spPr>
          <a:xfrm>
            <a:off x="1676400" y="365125"/>
            <a:ext cx="10515600" cy="1325563"/>
          </a:xfrm>
        </p:spPr>
        <p:txBody>
          <a:bodyPr/>
          <a:lstStyle/>
          <a:p>
            <a:r>
              <a:rPr lang="nl-NL" dirty="0"/>
              <a:t>VERSCHIL SU - CHINA</a:t>
            </a:r>
          </a:p>
        </p:txBody>
      </p:sp>
      <p:sp>
        <p:nvSpPr>
          <p:cNvPr id="4" name="Tijdelijke aanduiding voor tekst 3">
            <a:extLst>
              <a:ext uri="{FF2B5EF4-FFF2-40B4-BE49-F238E27FC236}">
                <a16:creationId xmlns:a16="http://schemas.microsoft.com/office/drawing/2014/main" id="{92418640-011A-4E7E-8B06-63D89AD5FB65}"/>
              </a:ext>
            </a:extLst>
          </p:cNvPr>
          <p:cNvSpPr>
            <a:spLocks noGrp="1"/>
          </p:cNvSpPr>
          <p:nvPr>
            <p:ph type="body" idx="4294967295"/>
          </p:nvPr>
        </p:nvSpPr>
        <p:spPr>
          <a:xfrm>
            <a:off x="0" y="1681163"/>
            <a:ext cx="5157788" cy="823912"/>
          </a:xfrm>
        </p:spPr>
        <p:txBody>
          <a:bodyPr/>
          <a:lstStyle/>
          <a:p>
            <a:r>
              <a:rPr lang="nl-NL" dirty="0"/>
              <a:t>SU</a:t>
            </a:r>
          </a:p>
        </p:txBody>
      </p:sp>
      <p:sp>
        <p:nvSpPr>
          <p:cNvPr id="5" name="Tijdelijke aanduiding voor inhoud 4">
            <a:extLst>
              <a:ext uri="{FF2B5EF4-FFF2-40B4-BE49-F238E27FC236}">
                <a16:creationId xmlns:a16="http://schemas.microsoft.com/office/drawing/2014/main" id="{3CCB77DA-5F89-49CF-AA78-AC6CFC329416}"/>
              </a:ext>
            </a:extLst>
          </p:cNvPr>
          <p:cNvSpPr>
            <a:spLocks noGrp="1"/>
          </p:cNvSpPr>
          <p:nvPr>
            <p:ph sz="half" idx="4294967295"/>
          </p:nvPr>
        </p:nvSpPr>
        <p:spPr>
          <a:xfrm>
            <a:off x="0" y="2505075"/>
            <a:ext cx="5157788" cy="3684588"/>
          </a:xfrm>
        </p:spPr>
        <p:txBody>
          <a:bodyPr>
            <a:normAutofit/>
          </a:bodyPr>
          <a:lstStyle/>
          <a:p>
            <a:r>
              <a:rPr lang="nl-NL" dirty="0"/>
              <a:t>GECENTRALISEERD</a:t>
            </a:r>
          </a:p>
          <a:p>
            <a:r>
              <a:rPr lang="nl-NL" dirty="0"/>
              <a:t>HIËRARCHISCH</a:t>
            </a:r>
          </a:p>
          <a:p>
            <a:r>
              <a:rPr lang="nl-NL" dirty="0"/>
              <a:t>BEVEL GEORIËNTEERD</a:t>
            </a:r>
          </a:p>
        </p:txBody>
      </p:sp>
      <p:sp>
        <p:nvSpPr>
          <p:cNvPr id="6" name="Tijdelijke aanduiding voor tekst 5">
            <a:extLst>
              <a:ext uri="{FF2B5EF4-FFF2-40B4-BE49-F238E27FC236}">
                <a16:creationId xmlns:a16="http://schemas.microsoft.com/office/drawing/2014/main" id="{C886DAFA-D702-4C18-8A64-B55CA5185515}"/>
              </a:ext>
            </a:extLst>
          </p:cNvPr>
          <p:cNvSpPr>
            <a:spLocks noGrp="1"/>
          </p:cNvSpPr>
          <p:nvPr>
            <p:ph type="body" sz="quarter" idx="4294967295"/>
          </p:nvPr>
        </p:nvSpPr>
        <p:spPr>
          <a:xfrm>
            <a:off x="7008813" y="1681163"/>
            <a:ext cx="5183187" cy="823912"/>
          </a:xfrm>
        </p:spPr>
        <p:txBody>
          <a:bodyPr/>
          <a:lstStyle/>
          <a:p>
            <a:r>
              <a:rPr lang="nl-NL" dirty="0"/>
              <a:t>CHINA CCP </a:t>
            </a:r>
          </a:p>
        </p:txBody>
      </p:sp>
      <p:sp>
        <p:nvSpPr>
          <p:cNvPr id="7" name="Tijdelijke aanduiding voor inhoud 6">
            <a:extLst>
              <a:ext uri="{FF2B5EF4-FFF2-40B4-BE49-F238E27FC236}">
                <a16:creationId xmlns:a16="http://schemas.microsoft.com/office/drawing/2014/main" id="{062FB37D-4FC9-471D-A1B0-2431C14E55E1}"/>
              </a:ext>
            </a:extLst>
          </p:cNvPr>
          <p:cNvSpPr>
            <a:spLocks noGrp="1"/>
          </p:cNvSpPr>
          <p:nvPr>
            <p:ph sz="quarter" idx="4294967295"/>
          </p:nvPr>
        </p:nvSpPr>
        <p:spPr>
          <a:xfrm>
            <a:off x="7008813" y="2505075"/>
            <a:ext cx="5183187" cy="3684588"/>
          </a:xfrm>
        </p:spPr>
        <p:txBody>
          <a:bodyPr>
            <a:normAutofit fontScale="62500" lnSpcReduction="20000"/>
          </a:bodyPr>
          <a:lstStyle/>
          <a:p>
            <a:r>
              <a:rPr lang="nl-NL" dirty="0"/>
              <a:t>GEDECENTRALISEERD &gt; FLEXIBILITEIT VOOR LOKALE LEIDERS</a:t>
            </a:r>
          </a:p>
          <a:p>
            <a:r>
              <a:rPr lang="nl-NL" dirty="0"/>
              <a:t>NADRUK OP IDEOLOGIE &gt; KADER WAARBINNEN ACTIE ONDERNOM,EN KAN/MAG WORDEN</a:t>
            </a:r>
          </a:p>
          <a:p>
            <a:r>
              <a:rPr lang="nl-NL" dirty="0"/>
              <a:t>BREED INZETBAAR KADER: POLITIEK, BESTUUR, MILITAIR</a:t>
            </a:r>
          </a:p>
          <a:p>
            <a:r>
              <a:rPr lang="nl-NL" dirty="0"/>
              <a:t>DIRECT / NAUW CONTACT MET LOKALE BEVOLKING</a:t>
            </a:r>
          </a:p>
          <a:p>
            <a:r>
              <a:rPr lang="nl-NL" dirty="0"/>
              <a:t>EGALITARISME / EENVOUDIG LEVEN VAN KADER</a:t>
            </a:r>
          </a:p>
          <a:p>
            <a:endParaRPr lang="nl-NL" dirty="0"/>
          </a:p>
          <a:p>
            <a:r>
              <a:rPr lang="nl-NL" dirty="0"/>
              <a:t>NB: PRAKTIJK = VAAK ANDERS / DEEL VAN CCP MYTHOLOGIE</a:t>
            </a:r>
          </a:p>
        </p:txBody>
      </p:sp>
    </p:spTree>
    <p:extLst>
      <p:ext uri="{BB962C8B-B14F-4D97-AF65-F5344CB8AC3E}">
        <p14:creationId xmlns:p14="http://schemas.microsoft.com/office/powerpoint/2010/main" val="3973788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DE23DF-D010-46D2-95EE-2A955F24F720}"/>
              </a:ext>
            </a:extLst>
          </p:cNvPr>
          <p:cNvSpPr>
            <a:spLocks noGrp="1"/>
          </p:cNvSpPr>
          <p:nvPr>
            <p:ph type="title"/>
          </p:nvPr>
        </p:nvSpPr>
        <p:spPr>
          <a:xfrm>
            <a:off x="630936" y="639520"/>
            <a:ext cx="3429000" cy="1719072"/>
          </a:xfrm>
        </p:spPr>
        <p:txBody>
          <a:bodyPr anchor="b">
            <a:normAutofit/>
          </a:bodyPr>
          <a:lstStyle/>
          <a:p>
            <a:r>
              <a:rPr lang="nl-NL" sz="4200" dirty="0"/>
              <a:t>KENMERKEND </a:t>
            </a:r>
          </a:p>
        </p:txBody>
      </p:sp>
      <p:sp>
        <p:nvSpPr>
          <p:cNvPr id="309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9684CEBB-DB24-45C8-A1B5-4A8FD2917757}"/>
              </a:ext>
            </a:extLst>
          </p:cNvPr>
          <p:cNvSpPr>
            <a:spLocks noGrp="1"/>
          </p:cNvSpPr>
          <p:nvPr>
            <p:ph idx="1"/>
          </p:nvPr>
        </p:nvSpPr>
        <p:spPr>
          <a:xfrm>
            <a:off x="630936" y="2807208"/>
            <a:ext cx="3429000" cy="3410712"/>
          </a:xfrm>
        </p:spPr>
        <p:txBody>
          <a:bodyPr anchor="t">
            <a:normAutofit/>
          </a:bodyPr>
          <a:lstStyle/>
          <a:p>
            <a:pPr marL="0" indent="0">
              <a:buNone/>
            </a:pPr>
            <a:endParaRPr lang="nl-NL" sz="1400" dirty="0"/>
          </a:p>
          <a:p>
            <a:pPr marL="514350" indent="-514350">
              <a:buAutoNum type="arabicPeriod"/>
            </a:pPr>
            <a:r>
              <a:rPr lang="nl-NL" sz="1800" dirty="0"/>
              <a:t>DOMINANTIE VAN IDEOLOGIE</a:t>
            </a:r>
          </a:p>
          <a:p>
            <a:pPr marL="514350" indent="-514350">
              <a:buAutoNum type="arabicPeriod"/>
            </a:pPr>
            <a:r>
              <a:rPr lang="nl-NL" sz="1800" dirty="0"/>
              <a:t>VOLUNTARISME</a:t>
            </a:r>
          </a:p>
          <a:p>
            <a:pPr marL="514350" indent="-514350">
              <a:buAutoNum type="arabicPeriod"/>
            </a:pPr>
            <a:r>
              <a:rPr lang="nl-NL" sz="1800" dirty="0"/>
              <a:t>MASSA LIJN</a:t>
            </a:r>
          </a:p>
          <a:p>
            <a:pPr marL="514350" indent="-514350">
              <a:buAutoNum type="arabicPeriod"/>
            </a:pPr>
            <a:r>
              <a:rPr lang="nl-NL" sz="1800" dirty="0"/>
              <a:t>MASSA CAMPAGNES</a:t>
            </a:r>
          </a:p>
          <a:p>
            <a:pPr marL="514350" indent="-514350">
              <a:buAutoNum type="arabicPeriod"/>
            </a:pPr>
            <a:r>
              <a:rPr lang="nl-NL" sz="1800" dirty="0"/>
              <a:t>STRIJD</a:t>
            </a:r>
          </a:p>
          <a:p>
            <a:pPr marL="514350" indent="-514350">
              <a:buAutoNum type="arabicPeriod"/>
            </a:pPr>
            <a:r>
              <a:rPr lang="nl-NL" sz="1800" dirty="0"/>
              <a:t>ANTI-INTELLECTUALISME</a:t>
            </a:r>
          </a:p>
          <a:p>
            <a:pPr marL="0" indent="0">
              <a:buNone/>
            </a:pPr>
            <a:endParaRPr lang="nl-NL" sz="1400" dirty="0"/>
          </a:p>
        </p:txBody>
      </p:sp>
      <p:pic>
        <p:nvPicPr>
          <p:cNvPr id="3074" name="Picture 2" descr="Long live Chairman Mao, 1970">
            <a:extLst>
              <a:ext uri="{FF2B5EF4-FFF2-40B4-BE49-F238E27FC236}">
                <a16:creationId xmlns:a16="http://schemas.microsoft.com/office/drawing/2014/main" id="{AFEF8ABC-5C50-4C5F-8C5F-E0B10AF4C0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98" r="1224" b="2"/>
          <a:stretch/>
        </p:blipFill>
        <p:spPr bwMode="auto">
          <a:xfrm>
            <a:off x="4654296" y="703216"/>
            <a:ext cx="6903720" cy="545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3365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6" name="Rectangle 513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Sailing the seas depends on the helmsman, waging revolution depends on Mao Zedong Thought, 1969">
            <a:extLst>
              <a:ext uri="{FF2B5EF4-FFF2-40B4-BE49-F238E27FC236}">
                <a16:creationId xmlns:a16="http://schemas.microsoft.com/office/drawing/2014/main" id="{0FDA97CD-3E58-43DE-949C-9E77AD8DDF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5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38" name="Rectangle 513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EB1FA-602D-4368-B63C-13C44BEB1A63}"/>
              </a:ext>
            </a:extLst>
          </p:cNvPr>
          <p:cNvSpPr>
            <a:spLocks noGrp="1"/>
          </p:cNvSpPr>
          <p:nvPr>
            <p:ph type="title"/>
          </p:nvPr>
        </p:nvSpPr>
        <p:spPr>
          <a:xfrm>
            <a:off x="838200" y="365125"/>
            <a:ext cx="3822189" cy="1899912"/>
          </a:xfrm>
        </p:spPr>
        <p:txBody>
          <a:bodyPr>
            <a:normAutofit/>
          </a:bodyPr>
          <a:lstStyle/>
          <a:p>
            <a:r>
              <a:rPr lang="nl-NL" sz="4000"/>
              <a:t>DOMINANTE ROL IDEOLOGIE</a:t>
            </a:r>
          </a:p>
        </p:txBody>
      </p:sp>
      <p:sp>
        <p:nvSpPr>
          <p:cNvPr id="3" name="Tijdelijke aanduiding voor inhoud 2">
            <a:extLst>
              <a:ext uri="{FF2B5EF4-FFF2-40B4-BE49-F238E27FC236}">
                <a16:creationId xmlns:a16="http://schemas.microsoft.com/office/drawing/2014/main" id="{B84CFAFB-C024-4E10-98CA-CB5FB2415A44}"/>
              </a:ext>
            </a:extLst>
          </p:cNvPr>
          <p:cNvSpPr>
            <a:spLocks noGrp="1"/>
          </p:cNvSpPr>
          <p:nvPr>
            <p:ph idx="1"/>
          </p:nvPr>
        </p:nvSpPr>
        <p:spPr>
          <a:xfrm>
            <a:off x="838200" y="2434201"/>
            <a:ext cx="3822189" cy="3742762"/>
          </a:xfrm>
        </p:spPr>
        <p:txBody>
          <a:bodyPr>
            <a:normAutofit/>
          </a:bodyPr>
          <a:lstStyle/>
          <a:p>
            <a:endParaRPr lang="nl-NL" sz="1900" dirty="0"/>
          </a:p>
          <a:p>
            <a:r>
              <a:rPr lang="nl-NL" sz="1900" dirty="0"/>
              <a:t>‘CORRECT DENKEN = CORRECT HANDELEN’ (CONFUCIANISME)</a:t>
            </a:r>
          </a:p>
          <a:p>
            <a:pPr marL="0" indent="0">
              <a:buNone/>
            </a:pPr>
            <a:endParaRPr lang="nl-NL" sz="1900" dirty="0"/>
          </a:p>
          <a:p>
            <a:r>
              <a:rPr lang="nl-NL" sz="1900" dirty="0"/>
              <a:t>ALLEEN ZO: HERVORMING CHINESE MAATSCHAPPIJ MOGELIJK</a:t>
            </a:r>
          </a:p>
          <a:p>
            <a:pPr marL="0" indent="0">
              <a:buNone/>
            </a:pPr>
            <a:endParaRPr lang="nl-NL" sz="1900" dirty="0"/>
          </a:p>
          <a:p>
            <a:r>
              <a:rPr lang="nl-NL" sz="1900" dirty="0"/>
              <a:t>MAO: MONOPOLIE OP BEPALEN ‘CORRECTE IDEOLOGIE’ </a:t>
            </a:r>
          </a:p>
          <a:p>
            <a:endParaRPr lang="nl-NL" sz="1900" dirty="0"/>
          </a:p>
          <a:p>
            <a:endParaRPr lang="nl-NL" sz="1900" dirty="0"/>
          </a:p>
        </p:txBody>
      </p:sp>
    </p:spTree>
    <p:extLst>
      <p:ext uri="{BB962C8B-B14F-4D97-AF65-F5344CB8AC3E}">
        <p14:creationId xmlns:p14="http://schemas.microsoft.com/office/powerpoint/2010/main" val="39455526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hairman Mao Quotes Funny. QuotesGram">
            <a:extLst>
              <a:ext uri="{FF2B5EF4-FFF2-40B4-BE49-F238E27FC236}">
                <a16:creationId xmlns:a16="http://schemas.microsoft.com/office/drawing/2014/main" id="{03017D1D-5B70-4A25-B1B2-B2ADE5B056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4" r="55884"/>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B125CB1-306E-44FD-A6DF-B3A3ED8CE363}"/>
              </a:ext>
            </a:extLst>
          </p:cNvPr>
          <p:cNvSpPr>
            <a:spLocks noGrp="1"/>
          </p:cNvSpPr>
          <p:nvPr>
            <p:ph type="title" idx="4294967295"/>
          </p:nvPr>
        </p:nvSpPr>
        <p:spPr>
          <a:xfrm>
            <a:off x="5827048" y="407987"/>
            <a:ext cx="5721484" cy="1325563"/>
          </a:xfrm>
        </p:spPr>
        <p:txBody>
          <a:bodyPr vert="horz" lIns="91440" tIns="45720" rIns="91440" bIns="45720" rtlCol="0" anchor="ctr">
            <a:normAutofit/>
          </a:bodyPr>
          <a:lstStyle/>
          <a:p>
            <a:r>
              <a:rPr lang="en-US" sz="3700"/>
              <a:t>VOLUNTARISME / COLLECTIEVE WILSKRACHT</a:t>
            </a:r>
          </a:p>
        </p:txBody>
      </p:sp>
      <p:sp>
        <p:nvSpPr>
          <p:cNvPr id="3" name="Tijdelijke aanduiding voor inhoud 2">
            <a:extLst>
              <a:ext uri="{FF2B5EF4-FFF2-40B4-BE49-F238E27FC236}">
                <a16:creationId xmlns:a16="http://schemas.microsoft.com/office/drawing/2014/main" id="{B63EC421-9C61-4170-B6B9-D49106AEE177}"/>
              </a:ext>
            </a:extLst>
          </p:cNvPr>
          <p:cNvSpPr>
            <a:spLocks noGrp="1"/>
          </p:cNvSpPr>
          <p:nvPr>
            <p:ph idx="4294967295"/>
          </p:nvPr>
        </p:nvSpPr>
        <p:spPr>
          <a:xfrm>
            <a:off x="5827048" y="1868487"/>
            <a:ext cx="5721484" cy="4351338"/>
          </a:xfrm>
        </p:spPr>
        <p:txBody>
          <a:bodyPr vert="horz" lIns="91440" tIns="45720" rIns="91440" bIns="45720" rtlCol="0">
            <a:normAutofit/>
          </a:bodyPr>
          <a:lstStyle/>
          <a:p>
            <a:r>
              <a:rPr lang="en-US" sz="2600" dirty="0"/>
              <a:t>MARXISME: MATERIALISME</a:t>
            </a:r>
          </a:p>
          <a:p>
            <a:r>
              <a:rPr lang="en-US" sz="2600" dirty="0"/>
              <a:t>LENIN: POLITIEKE AGITATIE / REVOLUTIONAIRE ACTIE</a:t>
            </a:r>
          </a:p>
          <a:p>
            <a:r>
              <a:rPr lang="en-US" sz="2600" dirty="0"/>
              <a:t>MAO: </a:t>
            </a:r>
            <a:r>
              <a:rPr lang="en-US" sz="2600" dirty="0">
                <a:highlight>
                  <a:srgbClr val="FFFF00"/>
                </a:highlight>
              </a:rPr>
              <a:t>IDEOLOGISCH GEMOTIVEERD VOLK </a:t>
            </a:r>
            <a:r>
              <a:rPr lang="en-US" sz="2600" dirty="0"/>
              <a:t>KAN ALLE OBSTAKELS OVERWINNEN OM DOEL TE BEREIKEN</a:t>
            </a:r>
          </a:p>
          <a:p>
            <a:r>
              <a:rPr lang="en-US" sz="2600" dirty="0"/>
              <a:t>MOBILSEREN / IDEOLOGISEREN VOLK: COLLECTIEF AANPAKKEN PROBLEEM =        IN STAAT ZIJN PROBLEEM OP TE LOSSEN</a:t>
            </a:r>
          </a:p>
        </p:txBody>
      </p:sp>
    </p:spTree>
    <p:extLst>
      <p:ext uri="{BB962C8B-B14F-4D97-AF65-F5344CB8AC3E}">
        <p14:creationId xmlns:p14="http://schemas.microsoft.com/office/powerpoint/2010/main" val="30475399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70" name="Rectangle 616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Chinese school uit de Culturele Revolutie: Mao in gesprek met arbeiders,  olie op doek, 3e kwart 20e eeuw - Rob Michiels Auctions">
            <a:extLst>
              <a:ext uri="{FF2B5EF4-FFF2-40B4-BE49-F238E27FC236}">
                <a16:creationId xmlns:a16="http://schemas.microsoft.com/office/drawing/2014/main" id="{C7C36937-D583-4DD7-8197-3070170CA7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911"/>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17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1538C2-4CFD-4AAD-B1EC-E0E545ACD019}"/>
              </a:ext>
            </a:extLst>
          </p:cNvPr>
          <p:cNvSpPr>
            <a:spLocks noGrp="1"/>
          </p:cNvSpPr>
          <p:nvPr>
            <p:ph type="title"/>
          </p:nvPr>
        </p:nvSpPr>
        <p:spPr>
          <a:xfrm>
            <a:off x="5827048" y="407987"/>
            <a:ext cx="5721484" cy="1325563"/>
          </a:xfrm>
        </p:spPr>
        <p:txBody>
          <a:bodyPr>
            <a:normAutofit/>
          </a:bodyPr>
          <a:lstStyle/>
          <a:p>
            <a:r>
              <a:rPr lang="nl-NL"/>
              <a:t>MASSA LIJN</a:t>
            </a:r>
          </a:p>
        </p:txBody>
      </p:sp>
      <p:sp>
        <p:nvSpPr>
          <p:cNvPr id="3" name="Tijdelijke aanduiding voor inhoud 2">
            <a:extLst>
              <a:ext uri="{FF2B5EF4-FFF2-40B4-BE49-F238E27FC236}">
                <a16:creationId xmlns:a16="http://schemas.microsoft.com/office/drawing/2014/main" id="{72F43411-8427-40E2-9EEC-A6FDD481757A}"/>
              </a:ext>
            </a:extLst>
          </p:cNvPr>
          <p:cNvSpPr>
            <a:spLocks noGrp="1"/>
          </p:cNvSpPr>
          <p:nvPr>
            <p:ph idx="1"/>
          </p:nvPr>
        </p:nvSpPr>
        <p:spPr>
          <a:xfrm>
            <a:off x="5827048" y="1868487"/>
            <a:ext cx="5721484" cy="4351338"/>
          </a:xfrm>
        </p:spPr>
        <p:txBody>
          <a:bodyPr>
            <a:normAutofit/>
          </a:bodyPr>
          <a:lstStyle/>
          <a:p>
            <a:endParaRPr lang="nl-NL" sz="1800" dirty="0"/>
          </a:p>
          <a:p>
            <a:r>
              <a:rPr lang="nl-NL" sz="2400" dirty="0"/>
              <a:t>CONFUCIANISME: </a:t>
            </a:r>
          </a:p>
          <a:p>
            <a:pPr>
              <a:buFontTx/>
              <a:buChar char="-"/>
            </a:pPr>
            <a:r>
              <a:rPr lang="nl-NL" sz="2400" dirty="0"/>
              <a:t>KEIZER / ÉLITE LEIDT OP BASIS VAN KENNIS KLASSIEKEN </a:t>
            </a:r>
          </a:p>
          <a:p>
            <a:pPr>
              <a:buFontTx/>
              <a:buChar char="-"/>
            </a:pPr>
            <a:r>
              <a:rPr lang="nl-NL" sz="2400" dirty="0"/>
              <a:t>VOLK GEHOORZAAMT &gt; PASSIEVE BEVOLKING / CONSERVATIEVE LEIDING</a:t>
            </a:r>
          </a:p>
          <a:p>
            <a:pPr marL="0" indent="0">
              <a:buNone/>
            </a:pPr>
            <a:endParaRPr lang="nl-NL" sz="2400" dirty="0"/>
          </a:p>
          <a:p>
            <a:r>
              <a:rPr lang="nl-NL" sz="2400" dirty="0"/>
              <a:t>MAO&gt; ACTIVISTISCH MAATSCHAPPIJ / DYNAMISCHE LEIDING</a:t>
            </a:r>
          </a:p>
          <a:p>
            <a:pPr marL="0" indent="0">
              <a:buNone/>
            </a:pPr>
            <a:endParaRPr lang="nl-NL" sz="1800" dirty="0"/>
          </a:p>
        </p:txBody>
      </p:sp>
    </p:spTree>
    <p:extLst>
      <p:ext uri="{BB962C8B-B14F-4D97-AF65-F5344CB8AC3E}">
        <p14:creationId xmlns:p14="http://schemas.microsoft.com/office/powerpoint/2010/main" val="23411002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The working class must exercise leadership in everything">
            <a:extLst>
              <a:ext uri="{FF2B5EF4-FFF2-40B4-BE49-F238E27FC236}">
                <a16:creationId xmlns:a16="http://schemas.microsoft.com/office/drawing/2014/main" id="{1E18768A-7EDD-495C-A09F-F8E75C1F37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58" r="28458"/>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52B32E4-1533-438A-9DDB-EDF5E70746EC}"/>
              </a:ext>
            </a:extLst>
          </p:cNvPr>
          <p:cNvSpPr>
            <a:spLocks noGrp="1"/>
          </p:cNvSpPr>
          <p:nvPr>
            <p:ph type="title"/>
          </p:nvPr>
        </p:nvSpPr>
        <p:spPr>
          <a:xfrm>
            <a:off x="5827048" y="407987"/>
            <a:ext cx="5721484" cy="1325563"/>
          </a:xfrm>
        </p:spPr>
        <p:txBody>
          <a:bodyPr>
            <a:normAutofit/>
          </a:bodyPr>
          <a:lstStyle/>
          <a:p>
            <a:r>
              <a:rPr lang="nl-NL"/>
              <a:t>MASSA-LIJN</a:t>
            </a:r>
          </a:p>
        </p:txBody>
      </p:sp>
      <p:sp>
        <p:nvSpPr>
          <p:cNvPr id="3" name="Tijdelijke aanduiding voor inhoud 2">
            <a:extLst>
              <a:ext uri="{FF2B5EF4-FFF2-40B4-BE49-F238E27FC236}">
                <a16:creationId xmlns:a16="http://schemas.microsoft.com/office/drawing/2014/main" id="{DBD76EFF-553A-4471-AAE4-DEC5A879DB0C}"/>
              </a:ext>
            </a:extLst>
          </p:cNvPr>
          <p:cNvSpPr>
            <a:spLocks noGrp="1"/>
          </p:cNvSpPr>
          <p:nvPr>
            <p:ph idx="1"/>
          </p:nvPr>
        </p:nvSpPr>
        <p:spPr>
          <a:xfrm>
            <a:off x="5827048" y="1868487"/>
            <a:ext cx="5721484" cy="4351338"/>
          </a:xfrm>
        </p:spPr>
        <p:txBody>
          <a:bodyPr>
            <a:normAutofit/>
          </a:bodyPr>
          <a:lstStyle/>
          <a:p>
            <a:endParaRPr lang="nl-NL" dirty="0"/>
          </a:p>
          <a:p>
            <a:r>
              <a:rPr lang="nl-NL" dirty="0"/>
              <a:t>‘VAN DE MASSA, NAAR DE MASSA’</a:t>
            </a:r>
          </a:p>
          <a:p>
            <a:pPr marL="0" indent="0">
              <a:buNone/>
            </a:pPr>
            <a:endParaRPr lang="nl-NL" dirty="0"/>
          </a:p>
          <a:p>
            <a:r>
              <a:rPr lang="nl-NL" dirty="0"/>
              <a:t>PRAKTIJK: MOBILISATIE VOLK &gt; ‘MACHT AAN DE MASSA’</a:t>
            </a:r>
          </a:p>
          <a:p>
            <a:pPr marL="0" indent="0">
              <a:buNone/>
            </a:pPr>
            <a:r>
              <a:rPr lang="nl-NL" dirty="0"/>
              <a:t>   - DICTACTORIAAL</a:t>
            </a:r>
            <a:br>
              <a:rPr lang="nl-NL" dirty="0"/>
            </a:br>
            <a:r>
              <a:rPr lang="nl-NL" dirty="0"/>
              <a:t>     LEIDERSCHAP</a:t>
            </a:r>
          </a:p>
          <a:p>
            <a:pPr marL="0" indent="0">
              <a:buNone/>
            </a:pPr>
            <a:r>
              <a:rPr lang="nl-NL" dirty="0"/>
              <a:t>   - MASSA PARTICIPATIE</a:t>
            </a:r>
          </a:p>
          <a:p>
            <a:endParaRPr lang="nl-NL" dirty="0"/>
          </a:p>
        </p:txBody>
      </p:sp>
    </p:spTree>
    <p:extLst>
      <p:ext uri="{BB962C8B-B14F-4D97-AF65-F5344CB8AC3E}">
        <p14:creationId xmlns:p14="http://schemas.microsoft.com/office/powerpoint/2010/main" val="337927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9" name="Rectangle 411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descr="Hold high the great red banner of Mao Zedong Thought to wage the Great Proletarian Cultural Revolution to the end--Revolution is no crime, to rebel is justified, ca. 1966">
            <a:extLst>
              <a:ext uri="{FF2B5EF4-FFF2-40B4-BE49-F238E27FC236}">
                <a16:creationId xmlns:a16="http://schemas.microsoft.com/office/drawing/2014/main" id="{43412F3E-0FAB-4AE1-AC1C-6C8F737156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40" r="24591" b="1"/>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12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CDBB7AD-79DB-4F4A-AE12-E19CB6B3E9D0}"/>
              </a:ext>
            </a:extLst>
          </p:cNvPr>
          <p:cNvSpPr>
            <a:spLocks noGrp="1"/>
          </p:cNvSpPr>
          <p:nvPr>
            <p:ph type="title"/>
          </p:nvPr>
        </p:nvSpPr>
        <p:spPr>
          <a:xfrm>
            <a:off x="5827048" y="407987"/>
            <a:ext cx="5721484" cy="1325563"/>
          </a:xfrm>
        </p:spPr>
        <p:txBody>
          <a:bodyPr>
            <a:normAutofit/>
          </a:bodyPr>
          <a:lstStyle/>
          <a:p>
            <a:r>
              <a:rPr lang="nl-NL"/>
              <a:t>(MASSA) CAMPAGNES (YUNDONG)</a:t>
            </a:r>
          </a:p>
        </p:txBody>
      </p:sp>
      <p:sp>
        <p:nvSpPr>
          <p:cNvPr id="3" name="Tijdelijke aanduiding voor inhoud 2">
            <a:extLst>
              <a:ext uri="{FF2B5EF4-FFF2-40B4-BE49-F238E27FC236}">
                <a16:creationId xmlns:a16="http://schemas.microsoft.com/office/drawing/2014/main" id="{C96FD3C4-651B-49DF-BE6B-A6994633D921}"/>
              </a:ext>
            </a:extLst>
          </p:cNvPr>
          <p:cNvSpPr>
            <a:spLocks noGrp="1"/>
          </p:cNvSpPr>
          <p:nvPr>
            <p:ph idx="1"/>
          </p:nvPr>
        </p:nvSpPr>
        <p:spPr>
          <a:xfrm>
            <a:off x="5827048" y="1868487"/>
            <a:ext cx="5721484" cy="4351338"/>
          </a:xfrm>
        </p:spPr>
        <p:txBody>
          <a:bodyPr>
            <a:normAutofit lnSpcReduction="10000"/>
          </a:bodyPr>
          <a:lstStyle/>
          <a:p>
            <a:r>
              <a:rPr lang="nl-NL" sz="2000" dirty="0"/>
              <a:t>DOEL: SOCIO-POLITIEKE VERANDERING EN / OF ECONOMISCHE ONTWIKKELING</a:t>
            </a:r>
          </a:p>
          <a:p>
            <a:pPr marL="0" indent="0">
              <a:buNone/>
            </a:pPr>
            <a:endParaRPr lang="nl-NL" sz="2000" dirty="0"/>
          </a:p>
          <a:p>
            <a:r>
              <a:rPr lang="nl-NL" sz="2000" dirty="0"/>
              <a:t>FASE 1: MOBILISATIE ROND EEN THEMA / BEDREIGING</a:t>
            </a:r>
          </a:p>
          <a:p>
            <a:r>
              <a:rPr lang="nl-NL" sz="2000" dirty="0"/>
              <a:t>FASE 2: CONCRETISERING &gt; GERICHTE ACTIE TEGEN IND. / GROEPEN</a:t>
            </a:r>
          </a:p>
          <a:p>
            <a:r>
              <a:rPr lang="nl-NL" sz="2000" dirty="0"/>
              <a:t>FASE 3: FORMELE ‘BERECHTING’/ BESTRAFFING</a:t>
            </a:r>
          </a:p>
          <a:p>
            <a:endParaRPr lang="nl-NL" sz="2000" dirty="0"/>
          </a:p>
          <a:p>
            <a:r>
              <a:rPr lang="nl-NL" sz="2000" dirty="0"/>
              <a:t>GEBRUIK VAN ANTI-INTELLECTUALISME, VOLUNTARISME, EGALITARISME</a:t>
            </a:r>
          </a:p>
          <a:p>
            <a:r>
              <a:rPr lang="nl-NL" sz="2000" dirty="0"/>
              <a:t>GERICHT TEGEN IND. /GROEPEN DIE ROL SPEELDEN IN BESTUUR / ONTW. TUSSEN CAMPAGNES </a:t>
            </a:r>
          </a:p>
          <a:p>
            <a:pPr marL="0" indent="0">
              <a:buNone/>
            </a:pPr>
            <a:endParaRPr lang="nl-NL" sz="2000" dirty="0"/>
          </a:p>
          <a:p>
            <a:endParaRPr lang="nl-NL" sz="2000" dirty="0"/>
          </a:p>
          <a:p>
            <a:pPr marL="0" indent="0">
              <a:buNone/>
            </a:pPr>
            <a:endParaRPr lang="nl-NL" sz="2000" dirty="0"/>
          </a:p>
          <a:p>
            <a:endParaRPr lang="nl-NL" sz="2000" dirty="0"/>
          </a:p>
        </p:txBody>
      </p:sp>
    </p:spTree>
    <p:extLst>
      <p:ext uri="{BB962C8B-B14F-4D97-AF65-F5344CB8AC3E}">
        <p14:creationId xmlns:p14="http://schemas.microsoft.com/office/powerpoint/2010/main" val="12929734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2" name="Rectangle 4121">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Ondergrondse getuigenissen – De Groene Amsterdammer">
            <a:extLst>
              <a:ext uri="{FF2B5EF4-FFF2-40B4-BE49-F238E27FC236}">
                <a16:creationId xmlns:a16="http://schemas.microsoft.com/office/drawing/2014/main" id="{3BBAA671-5C83-4C60-8B95-764AF2016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58" r="20125"/>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124"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D216B47-EE9F-4A31-A740-6E17F9E1DC7E}"/>
              </a:ext>
            </a:extLst>
          </p:cNvPr>
          <p:cNvSpPr>
            <a:spLocks noGrp="1"/>
          </p:cNvSpPr>
          <p:nvPr>
            <p:ph type="title"/>
          </p:nvPr>
        </p:nvSpPr>
        <p:spPr>
          <a:xfrm>
            <a:off x="5827048" y="407987"/>
            <a:ext cx="5721484" cy="1325563"/>
          </a:xfrm>
        </p:spPr>
        <p:txBody>
          <a:bodyPr>
            <a:normAutofit/>
          </a:bodyPr>
          <a:lstStyle/>
          <a:p>
            <a:r>
              <a:rPr lang="nl-NL" dirty="0"/>
              <a:t>STRIJD (DOUZHENG)</a:t>
            </a:r>
          </a:p>
        </p:txBody>
      </p:sp>
      <p:sp>
        <p:nvSpPr>
          <p:cNvPr id="3" name="Tijdelijke aanduiding voor inhoud 2">
            <a:extLst>
              <a:ext uri="{FF2B5EF4-FFF2-40B4-BE49-F238E27FC236}">
                <a16:creationId xmlns:a16="http://schemas.microsoft.com/office/drawing/2014/main" id="{68AAD79A-FF0D-4A68-B430-FAA3CEB9AB7D}"/>
              </a:ext>
            </a:extLst>
          </p:cNvPr>
          <p:cNvSpPr>
            <a:spLocks noGrp="1"/>
          </p:cNvSpPr>
          <p:nvPr>
            <p:ph idx="1"/>
          </p:nvPr>
        </p:nvSpPr>
        <p:spPr>
          <a:xfrm>
            <a:off x="5827048" y="1868487"/>
            <a:ext cx="5721484" cy="4351338"/>
          </a:xfrm>
        </p:spPr>
        <p:txBody>
          <a:bodyPr>
            <a:normAutofit fontScale="85000" lnSpcReduction="20000"/>
          </a:bodyPr>
          <a:lstStyle/>
          <a:p>
            <a:pPr marL="0" indent="0">
              <a:buNone/>
            </a:pPr>
            <a:endParaRPr lang="nl-NL" sz="1500" dirty="0"/>
          </a:p>
          <a:p>
            <a:r>
              <a:rPr lang="nl-NL" sz="2400" dirty="0"/>
              <a:t>CONFUCIUS &gt; HARMONIE / HIËRARCHIE</a:t>
            </a:r>
          </a:p>
          <a:p>
            <a:endParaRPr lang="nl-NL" sz="2400" dirty="0"/>
          </a:p>
          <a:p>
            <a:r>
              <a:rPr lang="nl-NL" sz="2400" dirty="0"/>
              <a:t>MAO: </a:t>
            </a:r>
          </a:p>
          <a:p>
            <a:pPr marL="0" indent="0">
              <a:buNone/>
            </a:pPr>
            <a:r>
              <a:rPr lang="nl-NL" sz="2400" dirty="0"/>
              <a:t>    - ACHTERLIJKE ÉLITES HOUDEN CHINA ARM</a:t>
            </a:r>
            <a:br>
              <a:rPr lang="nl-NL" sz="2400" dirty="0"/>
            </a:br>
            <a:r>
              <a:rPr lang="nl-NL" sz="2400" dirty="0"/>
              <a:t>      EN ZWAK</a:t>
            </a:r>
            <a:br>
              <a:rPr lang="nl-NL" sz="2400" dirty="0"/>
            </a:br>
            <a:endParaRPr lang="nl-NL" sz="2400" dirty="0"/>
          </a:p>
          <a:p>
            <a:pPr marL="0" indent="0">
              <a:buNone/>
            </a:pPr>
            <a:r>
              <a:rPr lang="nl-NL" sz="2400" dirty="0"/>
              <a:t>    - (PERSOONLIJKE) STRIJD &gt; VOLUNTARISME</a:t>
            </a:r>
            <a:br>
              <a:rPr lang="nl-NL" sz="2400" dirty="0"/>
            </a:br>
            <a:endParaRPr lang="nl-NL" sz="2400" dirty="0"/>
          </a:p>
          <a:p>
            <a:pPr marL="0" indent="0">
              <a:buNone/>
            </a:pPr>
            <a:r>
              <a:rPr lang="nl-NL" sz="2400" dirty="0"/>
              <a:t>    - POLITIEK GEMOTIVEERDE, DIRECTE ACTIE</a:t>
            </a:r>
            <a:br>
              <a:rPr lang="nl-NL" sz="2400" dirty="0"/>
            </a:br>
            <a:r>
              <a:rPr lang="nl-NL" sz="2400" dirty="0"/>
              <a:t>      </a:t>
            </a:r>
            <a:br>
              <a:rPr lang="nl-NL" sz="2400" dirty="0"/>
            </a:br>
            <a:r>
              <a:rPr lang="nl-NL" sz="2400" dirty="0"/>
              <a:t>    - MASSIEVE AANVAL OP SOCIALE CONVENTIES</a:t>
            </a:r>
            <a:br>
              <a:rPr lang="nl-NL" sz="2400" dirty="0"/>
            </a:br>
            <a:r>
              <a:rPr lang="nl-NL" sz="2400" dirty="0"/>
              <a:t>      EN ELITES</a:t>
            </a:r>
          </a:p>
          <a:p>
            <a:pPr marL="0" indent="0">
              <a:buNone/>
            </a:pPr>
            <a:r>
              <a:rPr lang="nl-NL" sz="2400" dirty="0"/>
              <a:t>    - PERSOONLIJK, DIRECT, GEWELDDADIG,</a:t>
            </a:r>
            <a:br>
              <a:rPr lang="nl-NL" sz="2400" dirty="0"/>
            </a:br>
            <a:r>
              <a:rPr lang="nl-NL" sz="2400" dirty="0"/>
              <a:t>      PUBLIEK</a:t>
            </a:r>
          </a:p>
          <a:p>
            <a:endParaRPr lang="nl-NL" sz="2400" dirty="0"/>
          </a:p>
          <a:p>
            <a:pPr marL="0" indent="0">
              <a:buNone/>
            </a:pPr>
            <a:endParaRPr lang="nl-NL" sz="1500" dirty="0"/>
          </a:p>
        </p:txBody>
      </p:sp>
    </p:spTree>
    <p:extLst>
      <p:ext uri="{BB962C8B-B14F-4D97-AF65-F5344CB8AC3E}">
        <p14:creationId xmlns:p14="http://schemas.microsoft.com/office/powerpoint/2010/main" val="4590119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3" name="Rectangle 5142">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Rood China – China onder Mao - Chinees Cultuurplein">
            <a:extLst>
              <a:ext uri="{FF2B5EF4-FFF2-40B4-BE49-F238E27FC236}">
                <a16:creationId xmlns:a16="http://schemas.microsoft.com/office/drawing/2014/main" id="{7456260C-B139-4A6E-A6B5-E24140416F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50"/>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145"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838B599-BBC9-4EC6-BDD1-4609DCA31258}"/>
              </a:ext>
            </a:extLst>
          </p:cNvPr>
          <p:cNvSpPr>
            <a:spLocks noGrp="1"/>
          </p:cNvSpPr>
          <p:nvPr>
            <p:ph type="title"/>
          </p:nvPr>
        </p:nvSpPr>
        <p:spPr>
          <a:xfrm>
            <a:off x="5827048" y="407987"/>
            <a:ext cx="5721484" cy="1325563"/>
          </a:xfrm>
        </p:spPr>
        <p:txBody>
          <a:bodyPr>
            <a:normAutofit/>
          </a:bodyPr>
          <a:lstStyle/>
          <a:p>
            <a:r>
              <a:rPr lang="nl-NL"/>
              <a:t>STRIJD</a:t>
            </a:r>
          </a:p>
        </p:txBody>
      </p:sp>
      <p:sp>
        <p:nvSpPr>
          <p:cNvPr id="3" name="Tijdelijke aanduiding voor inhoud 2">
            <a:extLst>
              <a:ext uri="{FF2B5EF4-FFF2-40B4-BE49-F238E27FC236}">
                <a16:creationId xmlns:a16="http://schemas.microsoft.com/office/drawing/2014/main" id="{92B5738C-E4D1-4ADE-B747-C9A618BC96DB}"/>
              </a:ext>
            </a:extLst>
          </p:cNvPr>
          <p:cNvSpPr>
            <a:spLocks noGrp="1"/>
          </p:cNvSpPr>
          <p:nvPr>
            <p:ph idx="1"/>
          </p:nvPr>
        </p:nvSpPr>
        <p:spPr>
          <a:xfrm>
            <a:off x="5827048" y="1868487"/>
            <a:ext cx="5721484" cy="4351338"/>
          </a:xfrm>
        </p:spPr>
        <p:txBody>
          <a:bodyPr>
            <a:normAutofit/>
          </a:bodyPr>
          <a:lstStyle/>
          <a:p>
            <a:pPr marL="0" indent="0">
              <a:buNone/>
            </a:pPr>
            <a:endParaRPr lang="nl-NL" sz="2000" dirty="0"/>
          </a:p>
          <a:p>
            <a:r>
              <a:rPr lang="nl-NL" sz="2000" dirty="0"/>
              <a:t>DEFINITIEVE BREUK MET CONFUCIANISTISCH IDEE VAN HARMONIEUZE HIËRARCHIE</a:t>
            </a:r>
          </a:p>
          <a:p>
            <a:pPr marL="0" indent="0">
              <a:buNone/>
            </a:pPr>
            <a:endParaRPr lang="nl-NL" sz="2000" dirty="0"/>
          </a:p>
          <a:p>
            <a:r>
              <a:rPr lang="nl-NL" sz="2000" dirty="0"/>
              <a:t>DOORBREKEN WEB VAN SOCIALE RELATIES TOT OP FAMILIENIVEAU</a:t>
            </a:r>
          </a:p>
          <a:p>
            <a:pPr marL="0" indent="0">
              <a:buNone/>
            </a:pPr>
            <a:endParaRPr lang="nl-NL" sz="2000" dirty="0"/>
          </a:p>
          <a:p>
            <a:r>
              <a:rPr lang="nl-NL" sz="2000" dirty="0"/>
              <a:t>MAO: DOOD EN GEWELD IS NIET IETS OM TE VOORKOMEN</a:t>
            </a:r>
          </a:p>
        </p:txBody>
      </p:sp>
    </p:spTree>
    <p:extLst>
      <p:ext uri="{BB962C8B-B14F-4D97-AF65-F5344CB8AC3E}">
        <p14:creationId xmlns:p14="http://schemas.microsoft.com/office/powerpoint/2010/main" val="21963672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5" name="Rectangle 2064">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95E4A780-DF7C-4F55-9B4E-786059CB44B4}"/>
              </a:ext>
            </a:extLst>
          </p:cNvPr>
          <p:cNvSpPr>
            <a:spLocks noGrp="1"/>
          </p:cNvSpPr>
          <p:nvPr>
            <p:ph type="title"/>
          </p:nvPr>
        </p:nvSpPr>
        <p:spPr>
          <a:xfrm>
            <a:off x="838200" y="365125"/>
            <a:ext cx="5393361" cy="1325563"/>
          </a:xfrm>
        </p:spPr>
        <p:txBody>
          <a:bodyPr>
            <a:normAutofit/>
          </a:bodyPr>
          <a:lstStyle/>
          <a:p>
            <a:r>
              <a:rPr lang="nl-NL"/>
              <a:t>ANTI-INTELLECTUALISME</a:t>
            </a:r>
          </a:p>
        </p:txBody>
      </p:sp>
      <p:sp>
        <p:nvSpPr>
          <p:cNvPr id="3" name="Tijdelijke aanduiding voor inhoud 2">
            <a:extLst>
              <a:ext uri="{FF2B5EF4-FFF2-40B4-BE49-F238E27FC236}">
                <a16:creationId xmlns:a16="http://schemas.microsoft.com/office/drawing/2014/main" id="{A574FFCB-82DE-43CB-9487-D03FA73CC755}"/>
              </a:ext>
            </a:extLst>
          </p:cNvPr>
          <p:cNvSpPr>
            <a:spLocks noGrp="1"/>
          </p:cNvSpPr>
          <p:nvPr>
            <p:ph idx="1"/>
          </p:nvPr>
        </p:nvSpPr>
        <p:spPr>
          <a:xfrm>
            <a:off x="838200" y="1825625"/>
            <a:ext cx="5393361" cy="4351338"/>
          </a:xfrm>
        </p:spPr>
        <p:txBody>
          <a:bodyPr>
            <a:normAutofit/>
          </a:bodyPr>
          <a:lstStyle/>
          <a:p>
            <a:endParaRPr lang="nl-NL" sz="2000" dirty="0"/>
          </a:p>
          <a:p>
            <a:r>
              <a:rPr lang="nl-NL" sz="3200" dirty="0"/>
              <a:t>INTELLECTUELEN &gt; BELICHAMING VAN TRADITIONELE CHINA</a:t>
            </a:r>
          </a:p>
          <a:p>
            <a:pPr marL="0" indent="0">
              <a:buNone/>
            </a:pPr>
            <a:endParaRPr lang="nl-NL" sz="3200" dirty="0"/>
          </a:p>
          <a:p>
            <a:r>
              <a:rPr lang="nl-NL" sz="3200" dirty="0"/>
              <a:t>EEUWENLANG &gt; SLEUTEL VOOR SOCIALE MOBILITEIT &gt; CR &gt;  GEVAAR</a:t>
            </a:r>
          </a:p>
          <a:p>
            <a:endParaRPr lang="nl-NL" sz="2000" dirty="0"/>
          </a:p>
          <a:p>
            <a:pPr marL="0" indent="0">
              <a:buNone/>
            </a:pPr>
            <a:endParaRPr lang="nl-NL" sz="2000" dirty="0"/>
          </a:p>
          <a:p>
            <a:endParaRPr lang="nl-NL" sz="2000" dirty="0"/>
          </a:p>
        </p:txBody>
      </p:sp>
      <p:pic>
        <p:nvPicPr>
          <p:cNvPr id="2050" name="Picture 2" descr="Mao Zedong Quotes - BrainyQuote">
            <a:extLst>
              <a:ext uri="{FF2B5EF4-FFF2-40B4-BE49-F238E27FC236}">
                <a16:creationId xmlns:a16="http://schemas.microsoft.com/office/drawing/2014/main" id="{F590BA0B-702A-451A-8C81-43AA12EBE6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98" r="22503" b="2"/>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206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69"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987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8929" y="629266"/>
            <a:ext cx="6586491" cy="1676603"/>
          </a:xfrm>
        </p:spPr>
        <p:txBody>
          <a:bodyPr vert="horz" lIns="91440" tIns="45720" rIns="91440" bIns="45720" rtlCol="0" anchor="ctr">
            <a:normAutofit/>
          </a:bodyPr>
          <a:lstStyle/>
          <a:p>
            <a:r>
              <a:rPr lang="en-US" sz="4400" dirty="0"/>
              <a:t>EEN ANDER PERSPECTIEF …</a:t>
            </a:r>
          </a:p>
        </p:txBody>
      </p:sp>
      <p:sp>
        <p:nvSpPr>
          <p:cNvPr id="3" name="Tijdelijke aanduiding voor inhoud 2"/>
          <p:cNvSpPr>
            <a:spLocks noGrp="1"/>
          </p:cNvSpPr>
          <p:nvPr>
            <p:ph type="body" sz="half" idx="2"/>
          </p:nvPr>
        </p:nvSpPr>
        <p:spPr>
          <a:xfrm>
            <a:off x="648930" y="2438400"/>
            <a:ext cx="6586489" cy="3785419"/>
          </a:xfrm>
        </p:spPr>
        <p:txBody>
          <a:bodyPr vert="horz" lIns="91440" tIns="45720" rIns="91440" bIns="45720" rtlCol="0">
            <a:noAutofit/>
          </a:bodyPr>
          <a:lstStyle/>
          <a:p>
            <a:r>
              <a:rPr lang="en-US" sz="2400" dirty="0"/>
              <a:t>(…) WE STAAN AAN HET </a:t>
            </a:r>
            <a:r>
              <a:rPr lang="en-US" sz="2400" dirty="0">
                <a:solidFill>
                  <a:srgbClr val="FF0000"/>
                </a:solidFill>
              </a:rPr>
              <a:t>EINDE VAN EEN TIJDPERK </a:t>
            </a:r>
            <a:r>
              <a:rPr lang="en-US" sz="2400" dirty="0"/>
              <a:t>DAT VIJF EEUWEN HEEFT GEDUURD: HET ATLANTISCH TIJDPERK.’</a:t>
            </a:r>
          </a:p>
          <a:p>
            <a:r>
              <a:rPr lang="en-US" sz="2400" dirty="0"/>
              <a:t>‘DE DOMINANTE POSITIE VAN EUROPA IS EEN </a:t>
            </a:r>
            <a:r>
              <a:rPr lang="en-US" sz="2400" dirty="0">
                <a:solidFill>
                  <a:srgbClr val="FF0000"/>
                </a:solidFill>
              </a:rPr>
              <a:t>ABERRATIE</a:t>
            </a:r>
            <a:r>
              <a:rPr lang="en-US" sz="2400" dirty="0"/>
              <a:t>, IN HISTORISCH OPZICHT EEN UITZONDERINGSPOSITIE.’ </a:t>
            </a:r>
          </a:p>
          <a:p>
            <a:pPr indent="-228600">
              <a:buFont typeface="Arial" panose="020B0604020202020204" pitchFamily="34" charset="0"/>
              <a:buChar char="•"/>
            </a:pPr>
            <a:r>
              <a:rPr lang="en-US" sz="2400" dirty="0"/>
              <a:t>‘HET </a:t>
            </a:r>
            <a:r>
              <a:rPr lang="en-US" sz="2400" dirty="0">
                <a:solidFill>
                  <a:srgbClr val="FF0000"/>
                </a:solidFill>
              </a:rPr>
              <a:t>OOSTEN</a:t>
            </a:r>
            <a:r>
              <a:rPr lang="en-US" sz="2400" dirty="0"/>
              <a:t> IS IN OPKOMST EN DAARMEE KEREN WIJ LANGZAAM TERUG NAAR DE SITUATIE VAN DE WERELD ZOALS DIE WAS VOOR 1500.’</a:t>
            </a:r>
          </a:p>
        </p:txBody>
      </p:sp>
      <p:pic>
        <p:nvPicPr>
          <p:cNvPr id="5" name="Tijdelijke aanduiding voor afbeelding 4">
            <a:extLst>
              <a:ext uri="{FF2B5EF4-FFF2-40B4-BE49-F238E27FC236}">
                <a16:creationId xmlns:a16="http://schemas.microsoft.com/office/drawing/2014/main" id="{FC09C3F3-9BDD-48F3-9564-9E89D07C8976}"/>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r="1" b="5688"/>
          <a:stretch/>
        </p:blipFill>
        <p:spPr>
          <a:xfrm>
            <a:off x="7556408" y="10"/>
            <a:ext cx="4635591" cy="6857990"/>
          </a:xfrm>
          <a:prstGeom prst="rect">
            <a:avLst/>
          </a:prstGeom>
          <a:effectLst/>
        </p:spPr>
      </p:pic>
    </p:spTree>
    <p:extLst>
      <p:ext uri="{BB962C8B-B14F-4D97-AF65-F5344CB8AC3E}">
        <p14:creationId xmlns:p14="http://schemas.microsoft.com/office/powerpoint/2010/main" val="23768298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ina's Cultural Revolution | The World Weekly">
            <a:extLst>
              <a:ext uri="{FF2B5EF4-FFF2-40B4-BE49-F238E27FC236}">
                <a16:creationId xmlns:a16="http://schemas.microsoft.com/office/drawing/2014/main" id="{58AF25E9-66AB-480F-8AF9-9D70E21CB9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76"/>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827048" y="407987"/>
            <a:ext cx="5721484" cy="1325563"/>
          </a:xfrm>
        </p:spPr>
        <p:txBody>
          <a:bodyPr>
            <a:normAutofit/>
          </a:bodyPr>
          <a:lstStyle/>
          <a:p>
            <a:r>
              <a:rPr lang="nl-NL"/>
              <a:t>BALANS</a:t>
            </a:r>
          </a:p>
        </p:txBody>
      </p:sp>
      <p:sp>
        <p:nvSpPr>
          <p:cNvPr id="3" name="Tijdelijke aanduiding voor inhoud 2"/>
          <p:cNvSpPr>
            <a:spLocks noGrp="1"/>
          </p:cNvSpPr>
          <p:nvPr>
            <p:ph idx="1"/>
          </p:nvPr>
        </p:nvSpPr>
        <p:spPr>
          <a:xfrm>
            <a:off x="5827048" y="1868487"/>
            <a:ext cx="5721484" cy="4351338"/>
          </a:xfrm>
        </p:spPr>
        <p:txBody>
          <a:bodyPr>
            <a:normAutofit/>
          </a:bodyPr>
          <a:lstStyle/>
          <a:p>
            <a:r>
              <a:rPr lang="nl-NL" sz="2200"/>
              <a:t>MASSACAMPANES MAO: CHAOS, HAAT, VERSCHRIKKING</a:t>
            </a:r>
          </a:p>
          <a:p>
            <a:r>
              <a:rPr lang="nl-NL" sz="2200"/>
              <a:t>ECONOMIE AAN DE GROND</a:t>
            </a:r>
          </a:p>
          <a:p>
            <a:r>
              <a:rPr lang="nl-NL" sz="2200"/>
              <a:t>PARTIJ&gt; </a:t>
            </a:r>
            <a:r>
              <a:rPr lang="nl-NL" sz="2200" u="sng"/>
              <a:t>MOREEL</a:t>
            </a:r>
            <a:r>
              <a:rPr lang="nl-NL" sz="2200"/>
              <a:t> BANKROET </a:t>
            </a:r>
          </a:p>
          <a:p>
            <a:r>
              <a:rPr lang="nl-NL" sz="2200"/>
              <a:t>VERLIES LEGITIMITEIT / AANHANG DREIGT!</a:t>
            </a:r>
          </a:p>
          <a:p>
            <a:endParaRPr lang="nl-NL" sz="2200"/>
          </a:p>
          <a:p>
            <a:r>
              <a:rPr lang="nl-NL" sz="2200"/>
              <a:t>ANTWOORD: </a:t>
            </a:r>
          </a:p>
          <a:p>
            <a:pPr>
              <a:buFontTx/>
              <a:buChar char="-"/>
            </a:pPr>
            <a:r>
              <a:rPr lang="nl-NL" sz="2200"/>
              <a:t>GESTAGE ECONOMISCHE GROEI</a:t>
            </a:r>
          </a:p>
          <a:p>
            <a:pPr>
              <a:buFontTx/>
              <a:buChar char="-"/>
            </a:pPr>
            <a:r>
              <a:rPr lang="nl-NL" sz="2200"/>
              <a:t>ORDE EN RUST</a:t>
            </a:r>
          </a:p>
          <a:p>
            <a:pPr>
              <a:buFontTx/>
              <a:buChar char="-"/>
            </a:pPr>
            <a:r>
              <a:rPr lang="nl-NL" sz="2200"/>
              <a:t>SOCIALE STABILITEIT</a:t>
            </a:r>
          </a:p>
          <a:p>
            <a:pPr marL="0" indent="0">
              <a:buNone/>
            </a:pPr>
            <a:endParaRPr lang="nl-NL" sz="2200"/>
          </a:p>
          <a:p>
            <a:pPr marL="0" indent="0">
              <a:buNone/>
            </a:pPr>
            <a:endParaRPr lang="nl-NL" sz="2200"/>
          </a:p>
        </p:txBody>
      </p:sp>
    </p:spTree>
    <p:extLst>
      <p:ext uri="{BB962C8B-B14F-4D97-AF65-F5344CB8AC3E}">
        <p14:creationId xmlns:p14="http://schemas.microsoft.com/office/powerpoint/2010/main" val="27905865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hinese Reopen Debate Over Mao's Legacy : NPR">
            <a:extLst>
              <a:ext uri="{FF2B5EF4-FFF2-40B4-BE49-F238E27FC236}">
                <a16:creationId xmlns:a16="http://schemas.microsoft.com/office/drawing/2014/main" id="{529BE1FD-122F-4FBE-8AB7-AD7284B739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88" r="23911"/>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4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p:cNvSpPr>
            <a:spLocks noGrp="1"/>
          </p:cNvSpPr>
          <p:nvPr>
            <p:ph type="title"/>
          </p:nvPr>
        </p:nvSpPr>
        <p:spPr>
          <a:xfrm>
            <a:off x="5827048" y="407987"/>
            <a:ext cx="5721484" cy="1325563"/>
          </a:xfrm>
        </p:spPr>
        <p:txBody>
          <a:bodyPr>
            <a:normAutofit/>
          </a:bodyPr>
          <a:lstStyle/>
          <a:p>
            <a:r>
              <a:rPr lang="nl-NL"/>
              <a:t>MAO ’70% GOED, 30% FOUT’</a:t>
            </a:r>
          </a:p>
        </p:txBody>
      </p:sp>
      <p:sp>
        <p:nvSpPr>
          <p:cNvPr id="3" name="Tijdelijke aanduiding voor inhoud 2"/>
          <p:cNvSpPr>
            <a:spLocks noGrp="1"/>
          </p:cNvSpPr>
          <p:nvPr>
            <p:ph idx="1"/>
          </p:nvPr>
        </p:nvSpPr>
        <p:spPr>
          <a:xfrm>
            <a:off x="5827048" y="1868487"/>
            <a:ext cx="5721484" cy="4351338"/>
          </a:xfrm>
        </p:spPr>
        <p:txBody>
          <a:bodyPr>
            <a:normAutofit/>
          </a:bodyPr>
          <a:lstStyle/>
          <a:p>
            <a:r>
              <a:rPr lang="nl-NL" sz="2600" u="sng"/>
              <a:t>SOCIALE HERVORMER</a:t>
            </a:r>
          </a:p>
          <a:p>
            <a:r>
              <a:rPr lang="nl-NL" sz="2600"/>
              <a:t>HERENIGING CHINA NA BURGEROORLOG</a:t>
            </a:r>
          </a:p>
          <a:p>
            <a:r>
              <a:rPr lang="nl-NL" sz="2600" u="sng"/>
              <a:t>NATIONALIST</a:t>
            </a:r>
            <a:r>
              <a:rPr lang="nl-NL" sz="2600"/>
              <a:t>: ‘ZELFRESPECT’ / ‘FACE’</a:t>
            </a:r>
          </a:p>
          <a:p>
            <a:endParaRPr lang="nl-NL" sz="2600"/>
          </a:p>
          <a:p>
            <a:r>
              <a:rPr lang="nl-NL" sz="2600"/>
              <a:t>IDEOLOGISCHE, POLITIEKE, ECONOMISCHE, CULTURELE RAMP</a:t>
            </a:r>
          </a:p>
          <a:p>
            <a:r>
              <a:rPr lang="nl-NL" sz="2600"/>
              <a:t>TOCH GEEN CHINESE DESTALINISATIE</a:t>
            </a:r>
          </a:p>
          <a:p>
            <a:r>
              <a:rPr lang="nl-NL" sz="2600"/>
              <a:t>SYMBOOL VAN COM. MACHT</a:t>
            </a:r>
          </a:p>
        </p:txBody>
      </p:sp>
    </p:spTree>
    <p:extLst>
      <p:ext uri="{BB962C8B-B14F-4D97-AF65-F5344CB8AC3E}">
        <p14:creationId xmlns:p14="http://schemas.microsoft.com/office/powerpoint/2010/main" val="18987025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793AA0-F530-71A9-C493-32AA199FA8D4}"/>
              </a:ext>
            </a:extLst>
          </p:cNvPr>
          <p:cNvSpPr>
            <a:spLocks noGrp="1"/>
          </p:cNvSpPr>
          <p:nvPr>
            <p:ph type="title"/>
          </p:nvPr>
        </p:nvSpPr>
        <p:spPr>
          <a:xfrm>
            <a:off x="589560" y="856180"/>
            <a:ext cx="4560584" cy="1128068"/>
          </a:xfrm>
        </p:spPr>
        <p:txBody>
          <a:bodyPr anchor="ctr">
            <a:normAutofit/>
          </a:bodyPr>
          <a:lstStyle/>
          <a:p>
            <a:r>
              <a:rPr lang="nl-NL" sz="4000" dirty="0"/>
              <a:t>ROOD GEHEUGEN</a:t>
            </a:r>
          </a:p>
        </p:txBody>
      </p:sp>
      <p:sp>
        <p:nvSpPr>
          <p:cNvPr id="1030" name="Content Placeholder 1029">
            <a:extLst>
              <a:ext uri="{FF2B5EF4-FFF2-40B4-BE49-F238E27FC236}">
                <a16:creationId xmlns:a16="http://schemas.microsoft.com/office/drawing/2014/main" id="{B8560D71-4F60-DF96-8DCC-8E42081B3C2D}"/>
              </a:ext>
            </a:extLst>
          </p:cNvPr>
          <p:cNvSpPr>
            <a:spLocks noGrp="1"/>
          </p:cNvSpPr>
          <p:nvPr>
            <p:ph idx="1"/>
          </p:nvPr>
        </p:nvSpPr>
        <p:spPr>
          <a:xfrm>
            <a:off x="590719" y="2330505"/>
            <a:ext cx="4559425" cy="3979585"/>
          </a:xfrm>
        </p:spPr>
        <p:txBody>
          <a:bodyPr anchor="ctr">
            <a:normAutofit fontScale="25000" lnSpcReduction="20000"/>
          </a:bodyPr>
          <a:lstStyle/>
          <a:p>
            <a:pPr marL="0" indent="0">
              <a:buNone/>
            </a:pPr>
            <a:r>
              <a:rPr lang="en-US" sz="2000" dirty="0"/>
              <a:t>SCHULD EN SCHAAMTE</a:t>
            </a:r>
          </a:p>
          <a:p>
            <a:pPr marL="0" indent="0">
              <a:buNone/>
            </a:pPr>
            <a:r>
              <a:rPr lang="en-US" sz="2000" dirty="0"/>
              <a:t>VERNIETIGING MORELE NETWERK</a:t>
            </a:r>
          </a:p>
          <a:p>
            <a:pPr marL="0" indent="0">
              <a:buNone/>
            </a:pPr>
            <a:r>
              <a:rPr lang="en-US" sz="2000" dirty="0"/>
              <a:t>SOCIAL DECAY</a:t>
            </a:r>
          </a:p>
          <a:p>
            <a:pPr marL="0" indent="0">
              <a:buNone/>
            </a:pPr>
            <a:r>
              <a:rPr lang="en-US" sz="2000" dirty="0"/>
              <a:t>VE</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--RTROUWENSCRISIS</a:t>
            </a:r>
          </a:p>
        </p:txBody>
      </p:sp>
      <p:pic>
        <p:nvPicPr>
          <p:cNvPr id="1026" name="Picture 2" descr="Red Memory: The Afterlives of China's Cultural Revolution - Five Books ...">
            <a:extLst>
              <a:ext uri="{FF2B5EF4-FFF2-40B4-BE49-F238E27FC236}">
                <a16:creationId xmlns:a16="http://schemas.microsoft.com/office/drawing/2014/main" id="{A943E58C-6998-42F1-5A86-9CD9CB2465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8" r="4" b="1347"/>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0379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2979F8-650F-6BE7-2867-5A5B9DFDD7E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98023BE1-4711-81B7-D10F-65358686C231}"/>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399150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0A18B85-7820-47F3-B715-00D044874E06}"/>
              </a:ext>
            </a:extLst>
          </p:cNvPr>
          <p:cNvSpPr>
            <a:spLocks noGrp="1"/>
          </p:cNvSpPr>
          <p:nvPr>
            <p:ph type="title"/>
          </p:nvPr>
        </p:nvSpPr>
        <p:spPr/>
        <p:txBody>
          <a:bodyPr/>
          <a:lstStyle/>
          <a:p>
            <a:r>
              <a:rPr lang="nl-NL" dirty="0"/>
              <a:t>MAO-DENG</a:t>
            </a:r>
          </a:p>
        </p:txBody>
      </p:sp>
      <p:sp>
        <p:nvSpPr>
          <p:cNvPr id="7" name="Tijdelijke aanduiding voor tekst 6">
            <a:extLst>
              <a:ext uri="{FF2B5EF4-FFF2-40B4-BE49-F238E27FC236}">
                <a16:creationId xmlns:a16="http://schemas.microsoft.com/office/drawing/2014/main" id="{3EE83D67-2157-4337-9E4B-EDD07556A21E}"/>
              </a:ext>
            </a:extLst>
          </p:cNvPr>
          <p:cNvSpPr>
            <a:spLocks noGrp="1"/>
          </p:cNvSpPr>
          <p:nvPr>
            <p:ph type="body" idx="1"/>
          </p:nvPr>
        </p:nvSpPr>
        <p:spPr/>
        <p:txBody>
          <a:bodyPr/>
          <a:lstStyle/>
          <a:p>
            <a:r>
              <a:rPr lang="nl-NL" dirty="0"/>
              <a:t>Mao</a:t>
            </a:r>
          </a:p>
        </p:txBody>
      </p:sp>
      <p:sp>
        <p:nvSpPr>
          <p:cNvPr id="8" name="Tijdelijke aanduiding voor inhoud 7">
            <a:extLst>
              <a:ext uri="{FF2B5EF4-FFF2-40B4-BE49-F238E27FC236}">
                <a16:creationId xmlns:a16="http://schemas.microsoft.com/office/drawing/2014/main" id="{7191CAC0-0897-4030-AC95-DFDE7403A026}"/>
              </a:ext>
            </a:extLst>
          </p:cNvPr>
          <p:cNvSpPr>
            <a:spLocks noGrp="1"/>
          </p:cNvSpPr>
          <p:nvPr>
            <p:ph sz="half" idx="2"/>
          </p:nvPr>
        </p:nvSpPr>
        <p:spPr/>
        <p:txBody>
          <a:bodyPr>
            <a:normAutofit fontScale="62500" lnSpcReduction="20000"/>
          </a:bodyPr>
          <a:lstStyle/>
          <a:p>
            <a:r>
              <a:rPr lang="nl-NL" dirty="0"/>
              <a:t>PERMANENTE CRISIS</a:t>
            </a:r>
            <a:br>
              <a:rPr lang="nl-NL" dirty="0"/>
            </a:br>
            <a:endParaRPr lang="nl-NL" dirty="0"/>
          </a:p>
          <a:p>
            <a:r>
              <a:rPr lang="nl-NL" dirty="0"/>
              <a:t>ZOEKEN / CREËREN VAN TEGENSTELLINGEN</a:t>
            </a:r>
            <a:br>
              <a:rPr lang="nl-NL" dirty="0"/>
            </a:br>
            <a:endParaRPr lang="nl-NL" dirty="0"/>
          </a:p>
          <a:p>
            <a:r>
              <a:rPr lang="nl-NL" dirty="0"/>
              <a:t>VERNIETIGEN VAN TRADITIES = WELBEWUST BELEID</a:t>
            </a:r>
            <a:br>
              <a:rPr lang="nl-NL" dirty="0"/>
            </a:br>
            <a:endParaRPr lang="nl-NL" dirty="0"/>
          </a:p>
          <a:p>
            <a:r>
              <a:rPr lang="nl-NL" dirty="0"/>
              <a:t>ONTMANTELEN VAN CHINESE ERFGOED&gt; OORLOG AAN TRADITIONELE KUNST, LITERATUUR, WAARDEN</a:t>
            </a:r>
            <a:br>
              <a:rPr lang="nl-NL" dirty="0"/>
            </a:br>
            <a:r>
              <a:rPr lang="nl-NL" dirty="0"/>
              <a:t> </a:t>
            </a:r>
          </a:p>
          <a:p>
            <a:r>
              <a:rPr lang="nl-NL" dirty="0"/>
              <a:t>VOLLEDIGE BREUK MET VERLEDEN</a:t>
            </a:r>
            <a:br>
              <a:rPr lang="nl-NL" dirty="0"/>
            </a:br>
            <a:endParaRPr lang="nl-NL" dirty="0"/>
          </a:p>
          <a:p>
            <a:r>
              <a:rPr lang="nl-NL" dirty="0"/>
              <a:t>IDEOLOGIE ALS MOTIVERENDE KRACHT</a:t>
            </a:r>
          </a:p>
        </p:txBody>
      </p:sp>
      <p:sp>
        <p:nvSpPr>
          <p:cNvPr id="9" name="Tijdelijke aanduiding voor tekst 8">
            <a:extLst>
              <a:ext uri="{FF2B5EF4-FFF2-40B4-BE49-F238E27FC236}">
                <a16:creationId xmlns:a16="http://schemas.microsoft.com/office/drawing/2014/main" id="{6EAE3E56-8B1D-4614-B05A-26211BB023BC}"/>
              </a:ext>
            </a:extLst>
          </p:cNvPr>
          <p:cNvSpPr>
            <a:spLocks noGrp="1"/>
          </p:cNvSpPr>
          <p:nvPr>
            <p:ph type="body" sz="quarter" idx="3"/>
          </p:nvPr>
        </p:nvSpPr>
        <p:spPr/>
        <p:txBody>
          <a:bodyPr/>
          <a:lstStyle/>
          <a:p>
            <a:r>
              <a:rPr lang="nl-NL" dirty="0"/>
              <a:t>Deng</a:t>
            </a:r>
          </a:p>
        </p:txBody>
      </p:sp>
      <p:sp>
        <p:nvSpPr>
          <p:cNvPr id="10" name="Tijdelijke aanduiding voor inhoud 9">
            <a:extLst>
              <a:ext uri="{FF2B5EF4-FFF2-40B4-BE49-F238E27FC236}">
                <a16:creationId xmlns:a16="http://schemas.microsoft.com/office/drawing/2014/main" id="{BFB27031-8083-4654-888E-D35F7AE1E033}"/>
              </a:ext>
            </a:extLst>
          </p:cNvPr>
          <p:cNvSpPr>
            <a:spLocks noGrp="1"/>
          </p:cNvSpPr>
          <p:nvPr>
            <p:ph sz="quarter" idx="4"/>
          </p:nvPr>
        </p:nvSpPr>
        <p:spPr/>
        <p:txBody>
          <a:bodyPr>
            <a:normAutofit fontScale="62500" lnSpcReduction="20000"/>
          </a:bodyPr>
          <a:lstStyle/>
          <a:p>
            <a:endParaRPr lang="nl-NL" dirty="0"/>
          </a:p>
          <a:p>
            <a:r>
              <a:rPr lang="nl-NL" sz="3800" dirty="0"/>
              <a:t>PRAGMATISME</a:t>
            </a:r>
          </a:p>
          <a:p>
            <a:endParaRPr lang="nl-NL" sz="3800" dirty="0"/>
          </a:p>
          <a:p>
            <a:r>
              <a:rPr lang="nl-NL" sz="3800" dirty="0"/>
              <a:t>GELEIDELIJKHEID </a:t>
            </a:r>
          </a:p>
          <a:p>
            <a:endParaRPr lang="nl-NL" sz="3800" dirty="0"/>
          </a:p>
          <a:p>
            <a:r>
              <a:rPr lang="nl-NL" sz="3800" dirty="0"/>
              <a:t>BEPERKTE EXPERIMENTEN</a:t>
            </a:r>
          </a:p>
        </p:txBody>
      </p:sp>
    </p:spTree>
    <p:extLst>
      <p:ext uri="{BB962C8B-B14F-4D97-AF65-F5344CB8AC3E}">
        <p14:creationId xmlns:p14="http://schemas.microsoft.com/office/powerpoint/2010/main" val="22778922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09A56-FA21-4E5B-9998-AB9BFD4862E0}"/>
              </a:ext>
            </a:extLst>
          </p:cNvPr>
          <p:cNvSpPr>
            <a:spLocks noGrp="1"/>
          </p:cNvSpPr>
          <p:nvPr>
            <p:ph type="title" idx="4294967295"/>
          </p:nvPr>
        </p:nvSpPr>
        <p:spPr>
          <a:xfrm>
            <a:off x="599609" y="679731"/>
            <a:ext cx="4171994" cy="3736540"/>
          </a:xfrm>
        </p:spPr>
        <p:txBody>
          <a:bodyPr vert="horz" lIns="91440" tIns="45720" rIns="91440" bIns="45720" rtlCol="0" anchor="b">
            <a:normAutofit/>
          </a:bodyPr>
          <a:lstStyle/>
          <a:p>
            <a:r>
              <a:rPr lang="en-US" sz="4700" dirty="0"/>
              <a:t>"We should do more and engage less in empty talk -</a:t>
            </a:r>
          </a:p>
        </p:txBody>
      </p:sp>
      <p:pic>
        <p:nvPicPr>
          <p:cNvPr id="6146" name="Picture 2" descr="china poster ">
            <a:extLst>
              <a:ext uri="{FF2B5EF4-FFF2-40B4-BE49-F238E27FC236}">
                <a16:creationId xmlns:a16="http://schemas.microsoft.com/office/drawing/2014/main" id="{076620D6-7CA4-4258-A5C5-3E3FCA7494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706" r="1" b="1"/>
          <a:stretch/>
        </p:blipFill>
        <p:spPr bwMode="auto">
          <a:xfrm>
            <a:off x="5203596" y="845396"/>
            <a:ext cx="5882326" cy="563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3808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1" name="Rectangle 309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De betoverende Huang Shan bergen in China | Holidayguru.nl">
            <a:extLst>
              <a:ext uri="{FF2B5EF4-FFF2-40B4-BE49-F238E27FC236}">
                <a16:creationId xmlns:a16="http://schemas.microsoft.com/office/drawing/2014/main" id="{2A6D4345-8870-4433-81E9-969391A97F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16" r="25801"/>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09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422DE3F-01C3-425D-B184-A1C48CEA92DD}"/>
              </a:ext>
            </a:extLst>
          </p:cNvPr>
          <p:cNvSpPr>
            <a:spLocks noGrp="1"/>
          </p:cNvSpPr>
          <p:nvPr>
            <p:ph type="title" idx="4294967295"/>
          </p:nvPr>
        </p:nvSpPr>
        <p:spPr>
          <a:xfrm>
            <a:off x="5827048" y="407987"/>
            <a:ext cx="5721484" cy="1325563"/>
          </a:xfrm>
        </p:spPr>
        <p:txBody>
          <a:bodyPr vert="horz" lIns="91440" tIns="45720" rIns="91440" bIns="45720" rtlCol="0" anchor="ctr">
            <a:normAutofit/>
          </a:bodyPr>
          <a:lstStyle/>
          <a:p>
            <a:r>
              <a:rPr lang="en-US" sz="2800"/>
              <a:t>‘DE  BERGEN ZIJN HOOG, DE KEIZER IS VER.’</a:t>
            </a:r>
            <a:br>
              <a:rPr lang="en-US" sz="2800"/>
            </a:br>
            <a:endParaRPr lang="en-US" sz="2800"/>
          </a:p>
        </p:txBody>
      </p:sp>
      <p:sp>
        <p:nvSpPr>
          <p:cNvPr id="3" name="Tijdelijke aanduiding voor inhoud 2">
            <a:extLst>
              <a:ext uri="{FF2B5EF4-FFF2-40B4-BE49-F238E27FC236}">
                <a16:creationId xmlns:a16="http://schemas.microsoft.com/office/drawing/2014/main" id="{788A4CCD-E73F-4881-A8C3-5ECA9CB0C0A5}"/>
              </a:ext>
            </a:extLst>
          </p:cNvPr>
          <p:cNvSpPr>
            <a:spLocks noGrp="1"/>
          </p:cNvSpPr>
          <p:nvPr>
            <p:ph idx="4294967295"/>
          </p:nvPr>
        </p:nvSpPr>
        <p:spPr>
          <a:xfrm>
            <a:off x="5827048" y="1868487"/>
            <a:ext cx="5721484" cy="4351338"/>
          </a:xfrm>
        </p:spPr>
        <p:txBody>
          <a:bodyPr vert="horz" lIns="91440" tIns="45720" rIns="91440" bIns="45720" rtlCol="0">
            <a:normAutofit/>
          </a:bodyPr>
          <a:lstStyle/>
          <a:p>
            <a:pPr marL="0"/>
            <a:r>
              <a:rPr lang="en-US"/>
              <a:t>‘DE PLAATSELIJKE SLANG IS STERKER DAN DE KEIZERLIJKE DRAAK’</a:t>
            </a:r>
          </a:p>
          <a:p>
            <a:pPr marL="0"/>
            <a:endParaRPr lang="en-US"/>
          </a:p>
          <a:p>
            <a:r>
              <a:rPr lang="en-US"/>
              <a:t>Economische ontwikkelingen los van GSV en GCR</a:t>
            </a:r>
          </a:p>
          <a:p>
            <a:r>
              <a:rPr lang="en-US"/>
              <a:t>Dikötter: Deng initieert niet, maar sluit aan bij al bestaande ontwikkelingen</a:t>
            </a:r>
          </a:p>
          <a:p>
            <a:pPr marL="0"/>
            <a:endParaRPr lang="en-US"/>
          </a:p>
        </p:txBody>
      </p:sp>
    </p:spTree>
    <p:extLst>
      <p:ext uri="{BB962C8B-B14F-4D97-AF65-F5344CB8AC3E}">
        <p14:creationId xmlns:p14="http://schemas.microsoft.com/office/powerpoint/2010/main" val="36352810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Bewogen beeld in de metro">
            <a:extLst>
              <a:ext uri="{FF2B5EF4-FFF2-40B4-BE49-F238E27FC236}">
                <a16:creationId xmlns:a16="http://schemas.microsoft.com/office/drawing/2014/main" id="{7F4C7EAB-C5CA-19A9-E993-339AFA493350}"/>
              </a:ext>
            </a:extLst>
          </p:cNvPr>
          <p:cNvPicPr>
            <a:picLocks noChangeAspect="1"/>
          </p:cNvPicPr>
          <p:nvPr/>
        </p:nvPicPr>
        <p:blipFill rotWithShape="1">
          <a:blip r:embed="rId2"/>
          <a:srcRect l="33459" r="19280"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8"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52344BC-5CDF-461F-9A10-BCBEA9E1A82F}"/>
              </a:ext>
            </a:extLst>
          </p:cNvPr>
          <p:cNvSpPr>
            <a:spLocks noGrp="1"/>
          </p:cNvSpPr>
          <p:nvPr>
            <p:ph type="title"/>
          </p:nvPr>
        </p:nvSpPr>
        <p:spPr>
          <a:xfrm>
            <a:off x="5827048" y="407987"/>
            <a:ext cx="5721484" cy="1325563"/>
          </a:xfrm>
        </p:spPr>
        <p:txBody>
          <a:bodyPr>
            <a:normAutofit/>
          </a:bodyPr>
          <a:lstStyle/>
          <a:p>
            <a:r>
              <a:rPr lang="nl-NL"/>
              <a:t>‘HEMELS MANDAAT NIEUWE STIJL’</a:t>
            </a:r>
          </a:p>
        </p:txBody>
      </p:sp>
      <p:sp>
        <p:nvSpPr>
          <p:cNvPr id="3" name="Tijdelijke aanduiding voor inhoud 2">
            <a:extLst>
              <a:ext uri="{FF2B5EF4-FFF2-40B4-BE49-F238E27FC236}">
                <a16:creationId xmlns:a16="http://schemas.microsoft.com/office/drawing/2014/main" id="{91F2C396-E685-40FB-B628-A3CC04055869}"/>
              </a:ext>
            </a:extLst>
          </p:cNvPr>
          <p:cNvSpPr>
            <a:spLocks noGrp="1"/>
          </p:cNvSpPr>
          <p:nvPr>
            <p:ph idx="1"/>
          </p:nvPr>
        </p:nvSpPr>
        <p:spPr>
          <a:xfrm>
            <a:off x="5827048" y="1868487"/>
            <a:ext cx="5721484" cy="4351338"/>
          </a:xfrm>
        </p:spPr>
        <p:txBody>
          <a:bodyPr>
            <a:normAutofit/>
          </a:bodyPr>
          <a:lstStyle/>
          <a:p>
            <a:pPr marL="0" indent="0">
              <a:buNone/>
            </a:pPr>
            <a:endParaRPr lang="nl-NL"/>
          </a:p>
          <a:p>
            <a:pPr marL="514350" indent="-514350">
              <a:buAutoNum type="arabicPeriod"/>
            </a:pPr>
            <a:r>
              <a:rPr lang="nl-NL"/>
              <a:t>SNELLE ECONOMISCHE GROEI</a:t>
            </a:r>
          </a:p>
          <a:p>
            <a:pPr marL="514350" indent="-514350">
              <a:buAutoNum type="arabicPeriod"/>
            </a:pPr>
            <a:endParaRPr lang="nl-NL"/>
          </a:p>
          <a:p>
            <a:pPr marL="514350" indent="-514350">
              <a:buAutoNum type="arabicPeriod"/>
            </a:pPr>
            <a:r>
              <a:rPr lang="nl-NL"/>
              <a:t>BEHOUDEN EN VERSTERKEN POSITIE CCP</a:t>
            </a:r>
          </a:p>
          <a:p>
            <a:pPr marL="514350" indent="-514350">
              <a:buAutoNum type="arabicPeriod"/>
            </a:pPr>
            <a:endParaRPr lang="nl-NL"/>
          </a:p>
          <a:p>
            <a:pPr marL="0" indent="0">
              <a:buNone/>
            </a:pPr>
            <a:r>
              <a:rPr lang="nl-NL"/>
              <a:t>WELVAART GEVEN OM ZELF AAN DE MACHT TE KUNNEN BLIJVEN</a:t>
            </a:r>
          </a:p>
        </p:txBody>
      </p:sp>
    </p:spTree>
    <p:extLst>
      <p:ext uri="{BB962C8B-B14F-4D97-AF65-F5344CB8AC3E}">
        <p14:creationId xmlns:p14="http://schemas.microsoft.com/office/powerpoint/2010/main" val="4767017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599" cy="1325563"/>
          </a:xfrm>
        </p:spPr>
        <p:txBody>
          <a:bodyPr>
            <a:normAutofit/>
          </a:bodyPr>
          <a:lstStyle/>
          <a:p>
            <a:r>
              <a:rPr lang="nl-NL" dirty="0"/>
              <a:t>DENG XIAOPING: ‘SOCIALISME MET CHINESE KENMERKEN’</a:t>
            </a:r>
          </a:p>
        </p:txBody>
      </p:sp>
      <p:sp>
        <p:nvSpPr>
          <p:cNvPr id="3" name="Tijdelijke aanduiding voor inhoud 2"/>
          <p:cNvSpPr>
            <a:spLocks noGrp="1"/>
          </p:cNvSpPr>
          <p:nvPr>
            <p:ph idx="1"/>
          </p:nvPr>
        </p:nvSpPr>
        <p:spPr>
          <a:xfrm>
            <a:off x="838200" y="1825625"/>
            <a:ext cx="5393361" cy="4351338"/>
          </a:xfrm>
        </p:spPr>
        <p:txBody>
          <a:bodyPr>
            <a:normAutofit/>
          </a:bodyPr>
          <a:lstStyle/>
          <a:p>
            <a:r>
              <a:rPr lang="nl-NL" sz="2200" dirty="0"/>
              <a:t>HERVORMEN EN OPEN STELLEN 1978 - 1997</a:t>
            </a:r>
          </a:p>
          <a:p>
            <a:r>
              <a:rPr lang="nl-NL" sz="2200" dirty="0"/>
              <a:t>ECONOMISCHE ZONES</a:t>
            </a:r>
          </a:p>
          <a:p>
            <a:r>
              <a:rPr lang="nl-NL" sz="2200" dirty="0"/>
              <a:t>ECON. HERVORMINGEN:</a:t>
            </a:r>
          </a:p>
          <a:p>
            <a:pPr>
              <a:buFontTx/>
              <a:buChar char="-"/>
            </a:pPr>
            <a:r>
              <a:rPr lang="nl-NL" sz="2200" dirty="0"/>
              <a:t>PRIVÉ EIGENDOM / ONDERNEMERSCHAP</a:t>
            </a:r>
          </a:p>
          <a:p>
            <a:pPr>
              <a:buFontTx/>
              <a:buChar char="-"/>
            </a:pPr>
            <a:r>
              <a:rPr lang="nl-NL" sz="2200" dirty="0"/>
              <a:t>BUITENL. INVESTERINGEN</a:t>
            </a:r>
          </a:p>
          <a:p>
            <a:pPr>
              <a:buFontTx/>
              <a:buChar char="-"/>
            </a:pPr>
            <a:r>
              <a:rPr lang="nl-NL" sz="2200" dirty="0"/>
              <a:t>BEPERKTERE STAATSCONTROLE OP LANDB. / IND. </a:t>
            </a:r>
          </a:p>
          <a:p>
            <a:r>
              <a:rPr lang="nl-NL" sz="2200" dirty="0"/>
              <a:t>STAATSCONTRÔLE + VRIJ ONDERNEMEN + DECENTRALISATIE</a:t>
            </a:r>
          </a:p>
          <a:p>
            <a:pPr>
              <a:buFontTx/>
              <a:buChar char="-"/>
            </a:pPr>
            <a:endParaRPr lang="nl-NL" sz="2200" dirty="0"/>
          </a:p>
        </p:txBody>
      </p:sp>
      <p:pic>
        <p:nvPicPr>
          <p:cNvPr id="5" name="Picture 2" descr="http://3.bp.blogspot.com/-PBr6iHZHjo0/TbTw3oYKdxI/AAAAAAAACdE/Fi-v-LVtYQQ/s400/chinacocacola.jpg">
            <a:hlinkClick r:id="rId3"/>
            <a:extLst>
              <a:ext uri="{FF2B5EF4-FFF2-40B4-BE49-F238E27FC236}">
                <a16:creationId xmlns:a16="http://schemas.microsoft.com/office/drawing/2014/main" id="{301AC15E-2151-4824-B7DE-08CDDB40D9C6}"/>
              </a:ext>
            </a:extLst>
          </p:cNvPr>
          <p:cNvPicPr>
            <a:picLocks noChangeAspect="1" noChangeArrowheads="1"/>
          </p:cNvPicPr>
          <p:nvPr/>
        </p:nvPicPr>
        <p:blipFill rotWithShape="1">
          <a:blip r:embed="rId4" cstate="print"/>
          <a:srcRect l="11665" r="17336" b="2"/>
          <a:stretch/>
        </p:blipFill>
        <p:spPr bwMode="auto">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p:spPr>
      </p:pic>
    </p:spTree>
    <p:extLst>
      <p:ext uri="{BB962C8B-B14F-4D97-AF65-F5344CB8AC3E}">
        <p14:creationId xmlns:p14="http://schemas.microsoft.com/office/powerpoint/2010/main" val="13863993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735" name="Rectangle 73734">
            <a:extLst>
              <a:ext uri="{FF2B5EF4-FFF2-40B4-BE49-F238E27FC236}">
                <a16:creationId xmlns:a16="http://schemas.microsoft.com/office/drawing/2014/main" id="{FAF68CB5-D519-4070-A998-B86F0FB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http://www.biography.com/imported/images/Biography/Images/Profiles/X/Deng-Xiaoping-9271644-1-402.jpg"/>
          <p:cNvPicPr>
            <a:picLocks noChangeAspect="1" noChangeArrowheads="1"/>
          </p:cNvPicPr>
          <p:nvPr/>
        </p:nvPicPr>
        <p:blipFill rotWithShape="1">
          <a:blip r:embed="rId3" cstate="print"/>
          <a:srcRect r="1" b="1"/>
          <a:stretch/>
        </p:blipFill>
        <p:spPr bwMode="auto">
          <a:xfrm>
            <a:off x="312678" y="501986"/>
            <a:ext cx="2769973" cy="2769973"/>
          </a:xfrm>
          <a:custGeom>
            <a:avLst/>
            <a:gdLst/>
            <a:ahLst/>
            <a:cxnLst/>
            <a:rect l="l" t="t" r="r" b="b"/>
            <a:pathLst>
              <a:path w="2769973" h="2769973">
                <a:moveTo>
                  <a:pt x="133430" y="0"/>
                </a:moveTo>
                <a:lnTo>
                  <a:pt x="2636543" y="0"/>
                </a:lnTo>
                <a:cubicBezTo>
                  <a:pt x="2710234" y="0"/>
                  <a:pt x="2769973" y="59739"/>
                  <a:pt x="2769973" y="133430"/>
                </a:cubicBezTo>
                <a:lnTo>
                  <a:pt x="2769973" y="2636543"/>
                </a:lnTo>
                <a:cubicBezTo>
                  <a:pt x="2769973" y="2710234"/>
                  <a:pt x="2710234" y="2769973"/>
                  <a:pt x="2636543" y="2769973"/>
                </a:cubicBezTo>
                <a:lnTo>
                  <a:pt x="133430" y="2769973"/>
                </a:lnTo>
                <a:cubicBezTo>
                  <a:pt x="59739" y="2769973"/>
                  <a:pt x="0" y="2710234"/>
                  <a:pt x="0" y="2636543"/>
                </a:cubicBezTo>
                <a:lnTo>
                  <a:pt x="0" y="133430"/>
                </a:lnTo>
                <a:cubicBezTo>
                  <a:pt x="0" y="59739"/>
                  <a:pt x="59739" y="0"/>
                  <a:pt x="133430" y="0"/>
                </a:cubicBezTo>
                <a:close/>
              </a:path>
            </a:pathLst>
          </a:custGeom>
          <a:noFill/>
        </p:spPr>
      </p:pic>
      <p:pic>
        <p:nvPicPr>
          <p:cNvPr id="44034" name="Picture 2" descr="https://encrypted-tbn0.gstatic.com/images?q=tbn:ANd9GcQJRs_CiS_UVabKyVuGowB_Ak0_hDE9O6DTfc8GGjr-3ERI8YRjuA"/>
          <p:cNvPicPr>
            <a:picLocks noChangeAspect="1" noChangeArrowheads="1"/>
          </p:cNvPicPr>
          <p:nvPr/>
        </p:nvPicPr>
        <p:blipFill rotWithShape="1">
          <a:blip r:embed="rId4" cstate="print"/>
          <a:srcRect l="17546" r="9828" b="-3"/>
          <a:stretch/>
        </p:blipFill>
        <p:spPr bwMode="auto">
          <a:xfrm>
            <a:off x="3276002" y="501987"/>
            <a:ext cx="2769973"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noFill/>
        </p:spPr>
      </p:pic>
      <p:pic>
        <p:nvPicPr>
          <p:cNvPr id="73730" name="Picture 2" descr="http://www.lushquotes.com/pics/deng-xiaoping/It-doesn't-matter-if-a-cat-is-black-or-white,-so-long-as-it-catches-mice..jpg">
            <a:hlinkClick r:id="rId5"/>
          </p:cNvPr>
          <p:cNvPicPr>
            <a:picLocks noChangeAspect="1" noChangeArrowheads="1"/>
          </p:cNvPicPr>
          <p:nvPr/>
        </p:nvPicPr>
        <p:blipFill rotWithShape="1">
          <a:blip r:embed="rId6" cstate="print"/>
          <a:srcRect l="2586" r="4083" b="2"/>
          <a:stretch/>
        </p:blipFill>
        <p:spPr bwMode="auto">
          <a:xfrm>
            <a:off x="312774" y="3429005"/>
            <a:ext cx="2769973"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noFill/>
        </p:spPr>
      </p:pic>
      <p:pic>
        <p:nvPicPr>
          <p:cNvPr id="8" name="Picture 6" descr="https://encrypted-tbn2.gstatic.com/images?q=tbn:ANd9GcRPSo-k1lGoNi32t_3zOEtzYB0wPK6Jbu8Nb9U-FS8l7LJvJGkC"/>
          <p:cNvPicPr>
            <a:picLocks noChangeAspect="1" noChangeArrowheads="1"/>
          </p:cNvPicPr>
          <p:nvPr/>
        </p:nvPicPr>
        <p:blipFill rotWithShape="1">
          <a:blip r:embed="rId7" cstate="print"/>
          <a:srcRect r="16667" b="1"/>
          <a:stretch/>
        </p:blipFill>
        <p:spPr bwMode="auto">
          <a:xfrm>
            <a:off x="3276003" y="3428994"/>
            <a:ext cx="2769973" cy="2769974"/>
          </a:xfrm>
          <a:custGeom>
            <a:avLst/>
            <a:gdLst/>
            <a:ahLst/>
            <a:cxnLst/>
            <a:rect l="l" t="t" r="r" b="b"/>
            <a:pathLst>
              <a:path w="3118718" h="3118719">
                <a:moveTo>
                  <a:pt x="127306" y="0"/>
                </a:moveTo>
                <a:lnTo>
                  <a:pt x="2991412" y="0"/>
                </a:lnTo>
                <a:cubicBezTo>
                  <a:pt x="3061721" y="0"/>
                  <a:pt x="3118718" y="56997"/>
                  <a:pt x="3118718" y="127306"/>
                </a:cubicBezTo>
                <a:lnTo>
                  <a:pt x="3118718" y="2991413"/>
                </a:lnTo>
                <a:cubicBezTo>
                  <a:pt x="3118718" y="3061722"/>
                  <a:pt x="3061721" y="3118719"/>
                  <a:pt x="2991412" y="3118719"/>
                </a:cubicBezTo>
                <a:lnTo>
                  <a:pt x="127306" y="3118719"/>
                </a:lnTo>
                <a:cubicBezTo>
                  <a:pt x="56997" y="3118719"/>
                  <a:pt x="0" y="3061722"/>
                  <a:pt x="0" y="2991413"/>
                </a:cubicBezTo>
                <a:lnTo>
                  <a:pt x="0" y="127306"/>
                </a:lnTo>
                <a:cubicBezTo>
                  <a:pt x="0" y="56997"/>
                  <a:pt x="56997" y="0"/>
                  <a:pt x="127306" y="0"/>
                </a:cubicBezTo>
                <a:close/>
              </a:path>
            </a:pathLst>
          </a:custGeom>
          <a:noFill/>
        </p:spPr>
      </p:pic>
      <p:sp>
        <p:nvSpPr>
          <p:cNvPr id="73737" name="Arc 73736">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6468">
            <a:off x="7783403" y="326268"/>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el 1"/>
          <p:cNvSpPr>
            <a:spLocks noGrp="1"/>
          </p:cNvSpPr>
          <p:nvPr>
            <p:ph type="title"/>
          </p:nvPr>
        </p:nvSpPr>
        <p:spPr>
          <a:xfrm>
            <a:off x="6532728" y="486184"/>
            <a:ext cx="5015804" cy="1325563"/>
          </a:xfrm>
        </p:spPr>
        <p:txBody>
          <a:bodyPr>
            <a:normAutofit/>
          </a:bodyPr>
          <a:lstStyle/>
          <a:p>
            <a:r>
              <a:rPr lang="nl-NL" dirty="0"/>
              <a:t>“DE KAT VAN </a:t>
            </a:r>
            <a:br>
              <a:rPr lang="nl-NL" dirty="0"/>
            </a:br>
            <a:r>
              <a:rPr lang="nl-NL" dirty="0"/>
              <a:t>DENG”</a:t>
            </a:r>
          </a:p>
        </p:txBody>
      </p:sp>
      <p:sp>
        <p:nvSpPr>
          <p:cNvPr id="3" name="Tijdelijke aanduiding voor inhoud 2"/>
          <p:cNvSpPr>
            <a:spLocks noGrp="1"/>
          </p:cNvSpPr>
          <p:nvPr>
            <p:ph idx="1"/>
          </p:nvPr>
        </p:nvSpPr>
        <p:spPr>
          <a:xfrm>
            <a:off x="6532728" y="1946684"/>
            <a:ext cx="5015804" cy="4351338"/>
          </a:xfrm>
        </p:spPr>
        <p:txBody>
          <a:bodyPr>
            <a:normAutofit/>
          </a:bodyPr>
          <a:lstStyle/>
          <a:p>
            <a:r>
              <a:rPr lang="nl-NL" dirty="0"/>
              <a:t>‘WIT OF ZWART MAAKT NIET UIT; ALS DE KAT MAAR MUIZEN VANGT</a:t>
            </a:r>
          </a:p>
          <a:p>
            <a:pPr marL="0" indent="0">
              <a:buNone/>
            </a:pPr>
            <a:endParaRPr lang="nl-NL" dirty="0"/>
          </a:p>
          <a:p>
            <a:r>
              <a:rPr lang="nl-NL" dirty="0"/>
              <a:t>RIJK WORDEN = GLORIEUS’</a:t>
            </a:r>
          </a:p>
        </p:txBody>
      </p:sp>
      <p:sp>
        <p:nvSpPr>
          <p:cNvPr id="2050" name="AutoShape 2" descr="data:image/jpeg;base64,/9j/4AAQSkZJRgABAQAAAQABAAD/2wCEAAkGBxQSEhUUExQVFRUXFxwYFxgYGBgYGxwXGBwYHRgXGhgcHCggHBolHBccITEhJSkrLi4uGCAzODMsNygtLisBCgoKBQUFDgUFDisZExkrKysrKysrKysrKysrKysrKysrKysrKysrKysrKysrKysrKysrKysrKysrKysrKysrK//AABEIAOAA4AMBIgACEQEDEQH/xAAcAAABBQEBAQAAAAAAAAAAAAAEAgMFBgcBAAj/xAA/EAABAwIEAwYEBAQFAwUAAAABAAIRAyEEEjFBBVFhBhMicYGRMqHB8AdCsdFSYuHxFCMzcqIVFoIkNJLC0v/EABQBAQAAAAAAAAAAAAAAAAAAAAD/xAAUEQEAAAAAAAAAAAAAAAAAAAAA/9oADAMBAAIRAxEAPwAMlecU2XXsuiUC04blNApbSgeZTJunqIj7++abYPCY2N/XZH8Nw5c52bL4QJDt82mXqNUB/DhzIA1/t1Vio0y25BuPh3nYcigf8NTa1xdnLQAHF4gFvQgWcD6wF3E9rWYfuXWq4d352nMWwBlI3vexQP4yvihhyWMbTdNyT4msGuZt7+RVa/7leyremHNqQ1nePAeW3gjYB0a8xCncfj6r6VSpQeG1MwLc4lr2uAAbBkZTYjrIm6yDjeN7yqe8YW5JaGsBDWwTYt1bedLILZU4eyrTe/xua59NryRmeO+dlYBOsERA0gKm4/AsaPBJLZbJ3c10EkbWcPZWDiPEow4a21OsIcA7PlyZX0NbtIzRpeVUcbjg4nK3JJnLJIDog684QJxRzfla0xeNPDaR7H3QcwbaTARPD8bkcJ5FhmPhfZ2otqboOprHUoHabonc6JkuXHbJEoFm645qTmvKdzDnZB2hXcwy1zm+RIVm4D2zrUjDznZ119Cqy6LEfYSwJAAhBquC49RxHwHxbtdY+267VYssZLYLX9RsZ6H9lZeDdpntIZXE/wA+/rzQWc0wvMZzTjHhwkEGdD080puqDjWrhb0hP5Y2TZP7oEtCKoshMhyfa6UFcP3CWxwTT5SmGEDwXW/1TLnJ7C0S5wAiT6BBIYMOcwgEQ5wnb4dz0urXwjCBhfUnI1ggEtki0zO4MGxTfDGMwmHd/iQwOMw0xMGN/P2VP7b9sKWIyU6bXZGXmm/LJiCTz5XQd7W9rK/eFtO1Et8cFtQOnnA8J8iqpRxDGtIJJY4+Nm4n8zDz6INzcoFWk4OIIJEeJvKQbOB9UnhuHfiarWNY6q+4yt8MXJBLo0koJfhnF61GoADmpkQ3QtIPMHRrouNipfjWFfiWipQDiC2HzdzXj8tQakcnD1kKd4P+HAa0DEPk6wNAd4dE/vCsWD7OMpWaSCAAHDUgaT5c0GMf4arTgXm4LY9wRuEPiMAHS4GN4/YraeM8Epu1ku59VA0+zQY8OOUj94lBlzuHOtY3tMfqnW8LJbI1FiDa1oI6rX28EpQZEiLTe6XQ4JTIHhAi0xfqgyT/ALeqkxld/dKpdmnk5YMgm8bbFbZS4a2AALARNphO0eFtFzf00QYViuytdozBpI6XURisC9nxAhfSDuFsiABuoHj/AGYp1KbgABI0+oQYJK8Hqb7QcAfhzcW5/ooTKUBtAODZgX5x8gnQ5sEPBEmQenldR9Opfp7/AKp8GdHa25IJ7g2PdQeG5i+kT/8AH6K9Yd4ddu/PrzWV4d72OI3jTY9ORVq7M8XLnFpmeRJn0J1PQoLi917mYt6Dl0TZXs0hcc7kgQNU7SN7plyXTcgrznSuh26ac664HfZQGYcAmXHKAL8z0bzKuXYzBmkBVqikG1Gl1PObyCAHRsL6qocNwPf1m0mu+I2d0FyY8gVasdiXUPFTYXUxTY1mY1GnK0iTZsRNzOqCB/ETiHegNYO+e6bh0tAbpkAOupnks5qPduL73n3Vl47inVi6sWFpLjGUHmTvNrwgOz/CKmOrtoU2+I/E8iQ1g1cUHOyXZurxCr3dMZWC73kGGj9zsFvHBOB0MFS7ui2LeJ5+Jx5lyL7P8DpYGg2jSFh8Tjq527ndSm+I4kXAKD1StE3myCqYyY2+qEqVgNDK82oTtHsgerV5uf6oDxPNreYm3kim0/vVG06UIBv8MDEmT8kQKXKyS37uj6NKUCKdAohjQOqfGiGrgnRAzVfBTVZ0j6LlWV7LAFukoK32q4U2pSdYEwddvRYxxXh5pvLZFtdrrfcbdpB0usy4hh253gAva4ZhO7mTz80FAZS1tf70SsgEEGeYuPRSmLwkNzga3Ebcx8/kgHVuYkb/AL8pQNVTpy2KNw+JLTnaZdz/AH5oRxECDY7GLHknKBgOB5WNrem+iDQODcQ72mDv9VJVK5Ib0EfNU3shVh7mz98wrbUKDocnGuTAclZ/NBXHFeaV4t158l4BBbfw+wjKlSqX3DadhGsm8dQP1RvbPjVR3+SxvdsAAu4zl2sNQeWqV+GJP/qIBnKIPW+UT7+yqPasdziDSzl1UfE4hznEkA66AXQN1aLoA73L4YDWggSdAB5rXuwvZwYLDjNes/xVHbzs3yE/qs9/DPs+a+J795Jp0jMEWdU2HWNfQLZSUA2LNuSruLd/CLfd5U3jtJPpOiruNrku19QgBqk6b+aJoB1tOsJqjczkPqiKbXZot6ICqFGTMnknDlmB9SlUKA1N/NeNjCBNFgn15I+i8fYTbKW/6ImkyfJB5zpSXDaEuo1N1AgZNObDVecIEfJKY5crvtfVBG1majaD8lmvapho1JaAACTPMOiRHMarUngGPv0UFx/hDKjg5wkERPvf75oM0weBfUZkaSWnNpyG/vKhsZwF0w0g9ZgeV91asOH0a5piGszE3EQ06j3HzUbxGtke4XOoMDbYi6CqYnBupmHCCmA645KX4rVnKS3bW+oOsFRWWdNUEnwGuGVm3kHmrznWb0XRl6O/ZaDSdmaOolA+1ycYSh2lPUzdBDPF14BKeFwBBb/w8xwp1HjMQXAQNiRufKfaVXe13CnPxYaw5nV3eHKJM2BnlHPdH9ka2TFMJcGzLQTAAzb3srzwPhjX4upVkuyGBPUWIGgb5ckE52b4Q3CYdlJt8oueZOp91KJLk2+pCAXiJF+n3ZQNUZjrZPcZ4uxpLS6DZC4TEhxEe6B0U+iKoUt0mq+Y9kdRiw2QdFGIUdnl55AqVq3BQVPDw0lA2/FkHS2s9ETgOIMfYG/JM1XCBO22iDLgdARHkLoJqpi2gGdR+n1TNKsH6QQfzA2UG3GuDvEDe15I8sx/VTWHAAGWCDy0jf76IPVKcea9qP3S6lJ2vPb+yHzFpg+iBim25tN/srmI8Q09E4+QZBSanP3QVHjGBhzwASCC7Tpb2hVY8OLZqXJywWc5n5haLjmZoPIwD0Vbx1L/ADXW/Jp56n2QUbieEJa2ADMlxA00UBjqBaA60Tt9VfcSZFRrmjMYIjzVV4lhHBhkRLj6TcBBCPeJtotCwTwabTzaFnGW8LQ8FAY0DQAddkBAT1LZMJ6mUEW/VdbC48r0QgJwlTKZyzffz29lsPZOiBRzAznM5oiRtbZY/gozDNpuQJgdFuPCKQbRpgaZRG23JArFPgb+iqvGeO0cpaHkHNlkG89OYG8IvtlxkURlb8V7m0W1lZY7hwrOlxcX6gyQPS0IDP8AF966TLwB/e3NWjg1UAA8vv3VRw+Fq0rFkjnv6/e6JwmKLJIcTfdBoLKk6RI12jr9807h65Va4RxXMDdSfDq5N53QWRj+cdUxialrIosOX0UNxF5AJQD1cV9m65QxB2E8x+3kq+3iIzHWQDHzP0UXie1gpuLRsbxv1A5oLpWxMgAtsYjf7Kd4bxJk5Zgg6Hb0VQw3aVrxGV8n/YB7ZlIPqNfBdYxY3aR5H9iUF8bWBsEFjKYJ5qIwHEyGhrjP8LhEHo7k5SLcQHjw+XsgSx8pOSXgyRAIjYzv52+aU5sBdpPt5IA8RGYNUdjMGASZgn4eQUtXYJB3CZqixQUnieUNOZt5gwI8j7qHxOHD2SLzAg6eYVs4rRkxsT095QVPAANJgQA4D6EoMl4nSLKhBV34T/osP8qq3aiiW1AY6K0cL/0WR/CP0QFgIikmGlPUgginapTT/RNxdOtCB7DvuPSRpPRbzROWmI2aI9lgtIXtrt9FvdJpDWg6gCfQXQVbi3Zx2KrGo98UxAgauIEON9BNlX+IsoYd2VoJI1i9+h0V67R8Xo4PDuq1jlaLAbuJ0aOqw3tJx/E4gOxFNop0mmG8w3Yxp69UFzwOIFSwBg66fpyQfaPAg+JoIIEaEe9tVmLeJ1ajS0vruqlwLCKhDQ0TmGQCSdIIIiFdey9euHtoVy54cwPY8EnKf4Kk7hALwzFFtfICRIzC3uFfOxzzVBceoVK7UYcYfEy25DIMfxP0CvPYrBmlRY18gkSQZFzdBcg4WE6ILiuAL2nKbxuuV62VpPT5oXG41wpiLFBnOKwb4c4/DJFp1ktI81Df9rVXvl47tm8fEQehVlr4k5cjwSWOceUl0kEHfVP0q4e0FznTa8z8ygoHbvs+3BVKYpl5DmTmPMax8kJg+PVaT+7pvqVqVoa8Q7QSAATEGYvsFqHFuFtxbAyq4FoNjAzC2zk3wnsfg6JkNNR4FnONvOPVBWuB8fzkQfDoRN28gVoPDsQRE3nWN+pHPyUBjOB4cvDg0B2xZ4T8tVJ4KkWfmLggn6mIOWRe4sPuySKs235IKn5kTPkvVWQQQTEIDKjbX+9ExUqiY+5XTV/RCVXC887FAJi6clpO02TFYgAABE1X2CRjcCTS7xoJMiAOW9kGW9tGTV83fqpuiyGho2A0UxX7F1MTUa97u7Y05tJcenIKaqdmKMRncDGshBU6aJphc4jgnUH5SZB0dzASWuQRhSkndeJQTXZOiKmLotIkZ5Pk2/0Ws8UxJ7yjSb8TnZna/wCm27tOpCz/APC/B5sQ+odKbI9X2/QFaWxozFx8ggjO0PZqjjXNOIlwZ/ptBgAnVxG5KznidEUQ9lM/5dwQQLX6jktU4kxxGZri3LewBkeqoHEaDTUIe3Nf+KBG/hBsSefRBWeF0GUSe5pAHQuifSVYuE0e6Y+s+CRMfRIN3AACZs0CA0fco8YN1dwoNtN3nYDf1QI7IcK76qcVWbIaS5s7v/LHRon3CnHPL3l3X5KXxQbRpBjRAAgBQ9NpI8MSecoCawBb6fNA0XyMpF+qNxLogQhROYCBF7/ogjO0HDM0PbrEEc/6qNwIAkO00v15jorXVbOqjq+Fa/N+u6AU8Pky0wDsPJdp4KLSYPJN03uboSY6EgJ+liHOsIzc5v7IB8Rh2jkbQJKVhxFv1UizCTc3PXX1XX4XoECWuHt+qQXWM+nkE6ymYuL/ACSqzYEwgEJtGg28kJ3pMxtonsT9x81H4hx25n2Qcq4i0q24CgO6YOglUSubH7+St+BxfgFxMIOY6o97+7pf+TjoP3KrPH+yLaxvVqZxvNp/26ALQOGYYZQYgxfqeajuIYeKv/iUGc0WVG4Z9OqczqVTKD0/sUK1ynOJ0vDiHTYubHnYKvsKAYry4lMMoNM/C3DxQqv3dUj0a0f/AKKub6UqufhyyMGOr3H5x9FaCgqXHa9SmIBI/hIMEDcH+IBVnuy4klwA6CD6mVYO1dF7/hBN4nQ3G55XUTR4a5gGY31j6HqgVhmhpnWVYuymOpumkL1GZnPMaBzrSev/ANVC4io2mxzzYAE/JS3YPDhmFFZ3x1z3jj00YB0yj5lAvjWKl2UaDVKwVPNooTi+My1iDaT/AGR3DeKBgQE40GbeXqghXc3UGQiv+oMcfiE8kiqwEW9UBHeggR6+SFgIDO4AxqwyPI6j2/RF0ageQ4ckHTT5BJYwToJ2Pl1RFKSdLFEUad9Ij7+iBmnI1k/v5ckvvrWGZPvEJh7okoFkzOyFrGQeiHdXIB1nkud4Y++qAWoZ6/02UViKm2l/dG4utAnn9+yimtLjA8xy80HarCVJYirUZQcaTC54aSB5JsUp239FN8IeA8Tzg/8AlZAjgXHnVKbXON4FlL4x4e6m7m0/JVLiuGOHeY+GbeRUtiKxyUWg3c0+xiT7SgqfGq0UMp1fUJHk2bqCpnRGcfxve1jHwM8LfIWJ9SgmoGjqusK45Kag1n8Nq+bCZd2PcD6wR+qtkLNPwv4hlq1KJ/OA5v8Aubr7g/JaYEAmLpW0lVjGAZg3c/cK1cRPgMaqmUXgvcZ0MffRBC/iK80sCY1LgPS5+gQ3bDiL38MwrsM5waMOx0sJBlsNcJG4gqX7WUmVqPdv0Nx0jdUvg+ArUYbTrzTBJ7p4lsnWBNp+qCP4Z2178Np410ObZmIA/wCNUDUfzD15qYp8UqnNSp5e82dILb6Oka2TLOzeGr1nktiNQwwJtIA9VPYHsrQw8VaZeABdpMg+6CocQ7GY9tMYgVHPqEklocQ4RuLwfKyP7LdpMVTd3eKp1I0Dy0i/I7FXX/qRc6Py6CNkVR8Ry2ibyNkHeD1MxLvyke6G4gw0HZmzkcb9CfopSnAAgfLb0ScU3vBB8kHuH4tr4MqXZB+/ZUvu3UTE2mysWBxYLRdAXiGxZA1xqZ++iKdUuhnkSgDp0pOunPpqmcZI/QqQboo3iZmAJF0EZiXkkDYmLbJ+lSiETQwsXdcrxbewQJbSyt9fqjuEn/Mvo25HXZINMRe8L3CsP3rqgLi2I6WKDnHGHEVGsaPAD4jtA6pjtFiAxj3NNqdPI0/zOsVNYs5MtOnadT0GqrvbcZMK1o1c4fUoKI0oimhWhPsKBh5XWpJC4glOz2NNPE0XzpUbPkTB+RW8BfOtF0GdxcL6Gwz8zWnmAfcIG+JD/LdGsWWfU8Rfkr3x6ploPvFrnkN/ksmxWK2adf06oCOMY2TbTb791M8B7MOFPPV8MjMBI0EGSdhfRRXBcI2pXpmoYYwiSbAkXA94Vn492mYyr3QIylpv6SCDuZEQghuN0O6e0ABpIiY3mCfI6ypCpTmnE7bacz8lXe13aigabA54dUAMhhmNIk6f3UPw/tzTADXZh1geyCbwbvGBvMa9duashp5fe/3E/wB1Qq3a6iDmotc5wsOVt7eaIpduHGDVoVImJAP1CC8l4ERod5/dOOeLX9lQj2ypTJLmjYOa63rCKw/ayidajZ6uufQoLRxCkXtIgdComlWdSdlJlp0RFDi7H7jS5kfug3ODntgyEFiZXlsptsz0TNIRYr1eoTGWInxTyg6dZj5oHnvQbxmd0Tskp/DMGtuiBqqyB1hIpUxPn+ycedfn+iThqd5nf5QgcrutCa4WSKriP4Qu4o7oXB44UhVqO0Ajnc7ILDUaCRuqT+ImJBfTYDYAk+eyMZ2ypXIDp5QQqjxPFurVHVHak+yBiknGtsm2J1qActXng7roXCgTTK3jsvX7zCUHc6bZ8wIPzCwVoWt/hjjc+FNOZNN3/F/iHzkeiCY7Z/8AtX/eizPEYF9MB5EZhInkdD6rX8VQFRuVwkHUFVvtDhmmpBHhyDbkgzPHYslhBkHYCTJ6Ibsp2TxPEqhL6mSiwjOTJJ/lbBFyN5srbw3hDsXVIpty0myHP+g6wtF4LwynhqQpUxAFydyTqT1QV7inZvCUm/5eHpUywGHNY0E2NiSOW99ffP8AiPDnOqkMe11MQASNgAA02vAsrn284kS5jGnw3LgNZH6Ks4djtYkEb/ugI4fw9xAAeI8ovzUhT7NF3+pVcRM5RadUJhab9dFM4dzgPiP0QeocDoNuGNn+YTp1KIxGEa5sZWnpAIj2S3TLQDH8Vk8HRogiKvZ7Dgg9zTB2LWgGfRNUMCwPBZaOn3qpus2baKFxh7upOx1H190D2IMlJayN9kl9SdIvbqk0LSCZugImfb7+SVg3OAIeBIJiOUmNd4XrD1/RDV68W3KB59UEwOceqfZohMI68k6D9U1XxGt/TyQcxmJtafPryH3sqzxPGWFMbnMVJ4vETb76yoDEXl/N0DyCAcptyeJTTgg409U4x2yZlLCD3Ncy+SVCU0IGcqs34e8V7jFBrj4KoyG+h/Kfe3qq69IYbzN9evmg+hpVX7YF2ZjWfE4FrRzcTAR/Zfi3+KwzH/nAyvH84199fVE1eHipWpVSf9MG3U2HtdA7wbhrcPRbTbsPEebj8TvUoTiWKcxxP5QP+SmUPicIH63GvrsgoPG8EXHvTqdQYi5sAB0n5IfCAQRy180f2krhtXJ0k/soxlpIJAO+onkgOptzCLi8SFIUqVh0UNgcUDmBNwYU/g6jeeqBfd84lIqPiAERUfJKAq1BsfP9kCn1eqheK1rQ70PXkfNPY3F8jEHVQ1bitN05rtPhM725IH6DoIMkj3upGm+10Bw7B+EFriBsCZ/qFIimQJPyQcxVbKAoU4zO/oNTtCju0PGw05c0nS1z5Qo/C0alaJGRn8IPid1cUFkdxTPLKd+ZXGFxInXQ7JzhvCCQBGVvRGYhraQ8tUEFxA5YaPiJtOnU+UKuP43TfW7ptmN8LDzI190D2r40alQtadoP7Kt6GxQaD3ZTLgnOC4gVaDXTLhZ3mE64QgGa1LDUsQutCBAC8AlQlRCBhzUkAJ4pKCf7G8f/AMJV8X+k+A8DaNHjy3WssrtLMzSHNIlpBsfVYVTF1OcE47Ww4LWulh1Y74fMcj5INO4Jx6jiC5tOo0vZ8TQbja41UsTHksQwPCcmLGKw9Z1J+aSH+NpB+NhIglpHRbO1/e05aRDhqDIugzntnV/9USBaBfbeL7z9EPgcQC2JHko78R8VWpubLSAAQ61iAYbfQ85/mVNHaCLixCDQqgGaZET7+yMwfEMszoIgBZ3h+08NIJJ5Hkk1e1o2vZBpdXiUXnXysovGcca2G6nY7ys7xHaJ9SwOX9+gT+HqvaQXy3qbnyDdj5oLZica5wgauuQB8vJIo8Obq68kyZ+Q5KLZi6dMiCXONnE3MeegUri+JUw0Nbq60Tz3/qgHxWLdhRIc5zNpOnRA/wDVsXivDTb3bN3HWOiU3AMcRMvM2FyJ8vqrlwjBMphuYCdm/ugheB9jgDneS4m5JOvmrbhuF06Q0auYzijKbfE5oEcxHpzVR4x23o0wW0zndyFwPVBa8ZjmjoPYLNO1vanMXMpOnYkaAdDuVBcW7RV8RIc6G/wtt7nUqIcECSVwrq9CCe7JY7JU7px8L9Ojv6q212EBZs10EEai4WlcOxArUWVBqRf/AHDVAL3acpNT5ppVOkg//9k="/>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052" name="AutoShape 4" descr="data:image/jpeg;base64,/9j/4AAQSkZJRgABAQAAAQABAAD/2wCEAAkGBxQSEhUUExQVFRUXFxwYFxgYGBgYGxwXGBwYHRgXGhgcHCggHBolHBccITEhJSkrLi4uGCAzODMsNygtLisBCgoKBQUFDgUFDisZExkrKysrKysrKysrKysrKysrKysrKysrKysrKysrKysrKysrKysrKysrKysrKysrKysrK//AABEIAOAA4AMBIgACEQEDEQH/xAAcAAABBQEBAQAAAAAAAAAAAAAEAgMFBgcBAAj/xAA/EAABAwIEAwYEBAQFAwUAAAABAAIRAyEEEjFBBVFhBhMicYGRMqHB8AdCsdFSYuHxFCMzcqIVFoIkNJLC0v/EABQBAQAAAAAAAAAAAAAAAAAAAAD/xAAUEQEAAAAAAAAAAAAAAAAAAAAA/9oADAMBAAIRAxEAPwAMlecU2XXsuiUC04blNApbSgeZTJunqIj7++abYPCY2N/XZH8Nw5c52bL4QJDt82mXqNUB/DhzIA1/t1Vio0y25BuPh3nYcigf8NTa1xdnLQAHF4gFvQgWcD6wF3E9rWYfuXWq4d352nMWwBlI3vexQP4yvihhyWMbTdNyT4msGuZt7+RVa/7leyremHNqQ1nePAeW3gjYB0a8xCncfj6r6VSpQeG1MwLc4lr2uAAbBkZTYjrIm6yDjeN7yqe8YW5JaGsBDWwTYt1bedLILZU4eyrTe/xua59NryRmeO+dlYBOsERA0gKm4/AsaPBJLZbJ3c10EkbWcPZWDiPEow4a21OsIcA7PlyZX0NbtIzRpeVUcbjg4nK3JJnLJIDog684QJxRzfla0xeNPDaR7H3QcwbaTARPD8bkcJ5FhmPhfZ2otqboOprHUoHabonc6JkuXHbJEoFm645qTmvKdzDnZB2hXcwy1zm+RIVm4D2zrUjDznZ119Cqy6LEfYSwJAAhBquC49RxHwHxbtdY+267VYssZLYLX9RsZ6H9lZeDdpntIZXE/wA+/rzQWc0wvMZzTjHhwkEGdD080puqDjWrhb0hP5Y2TZP7oEtCKoshMhyfa6UFcP3CWxwTT5SmGEDwXW/1TLnJ7C0S5wAiT6BBIYMOcwgEQ5wnb4dz0urXwjCBhfUnI1ggEtki0zO4MGxTfDGMwmHd/iQwOMw0xMGN/P2VP7b9sKWIyU6bXZGXmm/LJiCTz5XQd7W9rK/eFtO1Et8cFtQOnnA8J8iqpRxDGtIJJY4+Nm4n8zDz6INzcoFWk4OIIJEeJvKQbOB9UnhuHfiarWNY6q+4yt8MXJBLo0koJfhnF61GoADmpkQ3QtIPMHRrouNipfjWFfiWipQDiC2HzdzXj8tQakcnD1kKd4P+HAa0DEPk6wNAd4dE/vCsWD7OMpWaSCAAHDUgaT5c0GMf4arTgXm4LY9wRuEPiMAHS4GN4/YraeM8Epu1ku59VA0+zQY8OOUj94lBlzuHOtY3tMfqnW8LJbI1FiDa1oI6rX28EpQZEiLTe6XQ4JTIHhAi0xfqgyT/ALeqkxld/dKpdmnk5YMgm8bbFbZS4a2AALARNphO0eFtFzf00QYViuytdozBpI6XURisC9nxAhfSDuFsiABuoHj/AGYp1KbgABI0+oQYJK8Hqb7QcAfhzcW5/ooTKUBtAODZgX5x8gnQ5sEPBEmQenldR9Opfp7/AKp8GdHa25IJ7g2PdQeG5i+kT/8AH6K9Yd4ddu/PrzWV4d72OI3jTY9ORVq7M8XLnFpmeRJn0J1PQoLi917mYt6Dl0TZXs0hcc7kgQNU7SN7plyXTcgrznSuh26ac664HfZQGYcAmXHKAL8z0bzKuXYzBmkBVqikG1Gl1PObyCAHRsL6qocNwPf1m0mu+I2d0FyY8gVasdiXUPFTYXUxTY1mY1GnK0iTZsRNzOqCB/ETiHegNYO+e6bh0tAbpkAOupnks5qPduL73n3Vl47inVi6sWFpLjGUHmTvNrwgOz/CKmOrtoU2+I/E8iQ1g1cUHOyXZurxCr3dMZWC73kGGj9zsFvHBOB0MFS7ui2LeJ5+Jx5lyL7P8DpYGg2jSFh8Tjq527ndSm+I4kXAKD1StE3myCqYyY2+qEqVgNDK82oTtHsgerV5uf6oDxPNreYm3kim0/vVG06UIBv8MDEmT8kQKXKyS37uj6NKUCKdAohjQOqfGiGrgnRAzVfBTVZ0j6LlWV7LAFukoK32q4U2pSdYEwddvRYxxXh5pvLZFtdrrfcbdpB0usy4hh253gAva4ZhO7mTz80FAZS1tf70SsgEEGeYuPRSmLwkNzga3Ebcx8/kgHVuYkb/AL8pQNVTpy2KNw+JLTnaZdz/AH5oRxECDY7GLHknKBgOB5WNrem+iDQODcQ72mDv9VJVK5Ib0EfNU3shVh7mz98wrbUKDocnGuTAclZ/NBXHFeaV4t158l4BBbfw+wjKlSqX3DadhGsm8dQP1RvbPjVR3+SxvdsAAu4zl2sNQeWqV+GJP/qIBnKIPW+UT7+yqPasdziDSzl1UfE4hznEkA66AXQN1aLoA73L4YDWggSdAB5rXuwvZwYLDjNes/xVHbzs3yE/qs9/DPs+a+J795Jp0jMEWdU2HWNfQLZSUA2LNuSruLd/CLfd5U3jtJPpOiruNrku19QgBqk6b+aJoB1tOsJqjczkPqiKbXZot6ICqFGTMnknDlmB9SlUKA1N/NeNjCBNFgn15I+i8fYTbKW/6ImkyfJB5zpSXDaEuo1N1AgZNObDVecIEfJKY5crvtfVBG1majaD8lmvapho1JaAACTPMOiRHMarUngGPv0UFx/hDKjg5wkERPvf75oM0weBfUZkaSWnNpyG/vKhsZwF0w0g9ZgeV91asOH0a5piGszE3EQ06j3HzUbxGtke4XOoMDbYi6CqYnBupmHCCmA645KX4rVnKS3bW+oOsFRWWdNUEnwGuGVm3kHmrznWb0XRl6O/ZaDSdmaOolA+1ycYSh2lPUzdBDPF14BKeFwBBb/w8xwp1HjMQXAQNiRufKfaVXe13CnPxYaw5nV3eHKJM2BnlHPdH9ka2TFMJcGzLQTAAzb3srzwPhjX4upVkuyGBPUWIGgb5ckE52b4Q3CYdlJt8oueZOp91KJLk2+pCAXiJF+n3ZQNUZjrZPcZ4uxpLS6DZC4TEhxEe6B0U+iKoUt0mq+Y9kdRiw2QdFGIUdnl55AqVq3BQVPDw0lA2/FkHS2s9ETgOIMfYG/JM1XCBO22iDLgdARHkLoJqpi2gGdR+n1TNKsH6QQfzA2UG3GuDvEDe15I8sx/VTWHAAGWCDy0jf76IPVKcea9qP3S6lJ2vPb+yHzFpg+iBim25tN/srmI8Q09E4+QZBSanP3QVHjGBhzwASCC7Tpb2hVY8OLZqXJywWc5n5haLjmZoPIwD0Vbx1L/ADXW/Jp56n2QUbieEJa2ADMlxA00UBjqBaA60Tt9VfcSZFRrmjMYIjzVV4lhHBhkRLj6TcBBCPeJtotCwTwabTzaFnGW8LQ8FAY0DQAddkBAT1LZMJ6mUEW/VdbC48r0QgJwlTKZyzffz29lsPZOiBRzAznM5oiRtbZY/gozDNpuQJgdFuPCKQbRpgaZRG23JArFPgb+iqvGeO0cpaHkHNlkG89OYG8IvtlxkURlb8V7m0W1lZY7hwrOlxcX6gyQPS0IDP8AF966TLwB/e3NWjg1UAA8vv3VRw+Fq0rFkjnv6/e6JwmKLJIcTfdBoLKk6RI12jr9807h65Va4RxXMDdSfDq5N53QWRj+cdUxialrIosOX0UNxF5AJQD1cV9m65QxB2E8x+3kq+3iIzHWQDHzP0UXie1gpuLRsbxv1A5oLpWxMgAtsYjf7Kd4bxJk5Zgg6Hb0VQw3aVrxGV8n/YB7ZlIPqNfBdYxY3aR5H9iUF8bWBsEFjKYJ5qIwHEyGhrjP8LhEHo7k5SLcQHjw+XsgSx8pOSXgyRAIjYzv52+aU5sBdpPt5IA8RGYNUdjMGASZgn4eQUtXYJB3CZqixQUnieUNOZt5gwI8j7qHxOHD2SLzAg6eYVs4rRkxsT095QVPAANJgQA4D6EoMl4nSLKhBV34T/osP8qq3aiiW1AY6K0cL/0WR/CP0QFgIikmGlPUgginapTT/RNxdOtCB7DvuPSRpPRbzROWmI2aI9lgtIXtrt9FvdJpDWg6gCfQXQVbi3Zx2KrGo98UxAgauIEON9BNlX+IsoYd2VoJI1i9+h0V67R8Xo4PDuq1jlaLAbuJ0aOqw3tJx/E4gOxFNop0mmG8w3Yxp69UFzwOIFSwBg66fpyQfaPAg+JoIIEaEe9tVmLeJ1ajS0vruqlwLCKhDQ0TmGQCSdIIIiFdey9euHtoVy54cwPY8EnKf4Kk7hALwzFFtfICRIzC3uFfOxzzVBceoVK7UYcYfEy25DIMfxP0CvPYrBmlRY18gkSQZFzdBcg4WE6ILiuAL2nKbxuuV62VpPT5oXG41wpiLFBnOKwb4c4/DJFp1ktI81Df9rVXvl47tm8fEQehVlr4k5cjwSWOceUl0kEHfVP0q4e0FznTa8z8ygoHbvs+3BVKYpl5DmTmPMax8kJg+PVaT+7pvqVqVoa8Q7QSAATEGYvsFqHFuFtxbAyq4FoNjAzC2zk3wnsfg6JkNNR4FnONvOPVBWuB8fzkQfDoRN28gVoPDsQRE3nWN+pHPyUBjOB4cvDg0B2xZ4T8tVJ4KkWfmLggn6mIOWRe4sPuySKs235IKn5kTPkvVWQQQTEIDKjbX+9ExUqiY+5XTV/RCVXC887FAJi6clpO02TFYgAABE1X2CRjcCTS7xoJMiAOW9kGW9tGTV83fqpuiyGho2A0UxX7F1MTUa97u7Y05tJcenIKaqdmKMRncDGshBU6aJphc4jgnUH5SZB0dzASWuQRhSkndeJQTXZOiKmLotIkZ5Pk2/0Ws8UxJ7yjSb8TnZna/wCm27tOpCz/APC/B5sQ+odKbI9X2/QFaWxozFx8ggjO0PZqjjXNOIlwZ/ptBgAnVxG5KznidEUQ9lM/5dwQQLX6jktU4kxxGZri3LewBkeqoHEaDTUIe3Nf+KBG/hBsSefRBWeF0GUSe5pAHQuifSVYuE0e6Y+s+CRMfRIN3AACZs0CA0fco8YN1dwoNtN3nYDf1QI7IcK76qcVWbIaS5s7v/LHRon3CnHPL3l3X5KXxQbRpBjRAAgBQ9NpI8MSecoCawBb6fNA0XyMpF+qNxLogQhROYCBF7/ogjO0HDM0PbrEEc/6qNwIAkO00v15jorXVbOqjq+Fa/N+u6AU8Pky0wDsPJdp4KLSYPJN03uboSY6EgJ+liHOsIzc5v7IB8Rh2jkbQJKVhxFv1UizCTc3PXX1XX4XoECWuHt+qQXWM+nkE6ymYuL/ACSqzYEwgEJtGg28kJ3pMxtonsT9x81H4hx25n2Qcq4i0q24CgO6YOglUSubH7+St+BxfgFxMIOY6o97+7pf+TjoP3KrPH+yLaxvVqZxvNp/26ALQOGYYZQYgxfqeajuIYeKv/iUGc0WVG4Z9OqczqVTKD0/sUK1ynOJ0vDiHTYubHnYKvsKAYry4lMMoNM/C3DxQqv3dUj0a0f/AKKub6UqufhyyMGOr3H5x9FaCgqXHa9SmIBI/hIMEDcH+IBVnuy4klwA6CD6mVYO1dF7/hBN4nQ3G55XUTR4a5gGY31j6HqgVhmhpnWVYuymOpumkL1GZnPMaBzrSev/ANVC4io2mxzzYAE/JS3YPDhmFFZ3x1z3jj00YB0yj5lAvjWKl2UaDVKwVPNooTi+My1iDaT/AGR3DeKBgQE40GbeXqghXc3UGQiv+oMcfiE8kiqwEW9UBHeggR6+SFgIDO4AxqwyPI6j2/RF0ageQ4ckHTT5BJYwToJ2Pl1RFKSdLFEUad9Ij7+iBmnI1k/v5ckvvrWGZPvEJh7okoFkzOyFrGQeiHdXIB1nkud4Y++qAWoZ6/02UViKm2l/dG4utAnn9+yimtLjA8xy80HarCVJYirUZQcaTC54aSB5JsUp239FN8IeA8Tzg/8AlZAjgXHnVKbXON4FlL4x4e6m7m0/JVLiuGOHeY+GbeRUtiKxyUWg3c0+xiT7SgqfGq0UMp1fUJHk2bqCpnRGcfxve1jHwM8LfIWJ9SgmoGjqusK45Kag1n8Nq+bCZd2PcD6wR+qtkLNPwv4hlq1KJ/OA5v8Aubr7g/JaYEAmLpW0lVjGAZg3c/cK1cRPgMaqmUXgvcZ0MffRBC/iK80sCY1LgPS5+gQ3bDiL38MwrsM5waMOx0sJBlsNcJG4gqX7WUmVqPdv0Nx0jdUvg+ArUYbTrzTBJ7p4lsnWBNp+qCP4Z2178Np410ObZmIA/wCNUDUfzD15qYp8UqnNSp5e82dILb6Oka2TLOzeGr1nktiNQwwJtIA9VPYHsrQw8VaZeABdpMg+6CocQ7GY9tMYgVHPqEklocQ4RuLwfKyP7LdpMVTd3eKp1I0Dy0i/I7FXX/qRc6Py6CNkVR8Ry2ibyNkHeD1MxLvyke6G4gw0HZmzkcb9CfopSnAAgfLb0ScU3vBB8kHuH4tr4MqXZB+/ZUvu3UTE2mysWBxYLRdAXiGxZA1xqZ++iKdUuhnkSgDp0pOunPpqmcZI/QqQboo3iZmAJF0EZiXkkDYmLbJ+lSiETQwsXdcrxbewQJbSyt9fqjuEn/Mvo25HXZINMRe8L3CsP3rqgLi2I6WKDnHGHEVGsaPAD4jtA6pjtFiAxj3NNqdPI0/zOsVNYs5MtOnadT0GqrvbcZMK1o1c4fUoKI0oimhWhPsKBh5XWpJC4glOz2NNPE0XzpUbPkTB+RW8BfOtF0GdxcL6Gwz8zWnmAfcIG+JD/LdGsWWfU8Rfkr3x6ploPvFrnkN/ksmxWK2adf06oCOMY2TbTb791M8B7MOFPPV8MjMBI0EGSdhfRRXBcI2pXpmoYYwiSbAkXA94Vn492mYyr3QIylpv6SCDuZEQghuN0O6e0ABpIiY3mCfI6ypCpTmnE7bacz8lXe13aigabA54dUAMhhmNIk6f3UPw/tzTADXZh1geyCbwbvGBvMa9duashp5fe/3E/wB1Qq3a6iDmotc5wsOVt7eaIpduHGDVoVImJAP1CC8l4ERod5/dOOeLX9lQj2ypTJLmjYOa63rCKw/ayidajZ6uufQoLRxCkXtIgdComlWdSdlJlp0RFDi7H7jS5kfug3ODntgyEFiZXlsptsz0TNIRYr1eoTGWInxTyg6dZj5oHnvQbxmd0Tskp/DMGtuiBqqyB1hIpUxPn+ycedfn+iThqd5nf5QgcrutCa4WSKriP4Qu4o7oXB44UhVqO0Ajnc7ILDUaCRuqT+ImJBfTYDYAk+eyMZ2ypXIDp5QQqjxPFurVHVHak+yBiknGtsm2J1qActXng7roXCgTTK3jsvX7zCUHc6bZ8wIPzCwVoWt/hjjc+FNOZNN3/F/iHzkeiCY7Z/8AtX/eizPEYF9MB5EZhInkdD6rX8VQFRuVwkHUFVvtDhmmpBHhyDbkgzPHYslhBkHYCTJ6Ibsp2TxPEqhL6mSiwjOTJJ/lbBFyN5srbw3hDsXVIpty0myHP+g6wtF4LwynhqQpUxAFydyTqT1QV7inZvCUm/5eHpUywGHNY0E2NiSOW99ffP8AiPDnOqkMe11MQASNgAA02vAsrn284kS5jGnw3LgNZH6Ks4djtYkEb/ugI4fw9xAAeI8ovzUhT7NF3+pVcRM5RadUJhab9dFM4dzgPiP0QeocDoNuGNn+YTp1KIxGEa5sZWnpAIj2S3TLQDH8Vk8HRogiKvZ7Dgg9zTB2LWgGfRNUMCwPBZaOn3qpus2baKFxh7upOx1H190D2IMlJayN9kl9SdIvbqk0LSCZugImfb7+SVg3OAIeBIJiOUmNd4XrD1/RDV68W3KB59UEwOceqfZohMI68k6D9U1XxGt/TyQcxmJtafPryH3sqzxPGWFMbnMVJ4vETb76yoDEXl/N0DyCAcptyeJTTgg409U4x2yZlLCD3Ncy+SVCU0IGcqs34e8V7jFBrj4KoyG+h/Kfe3qq69IYbzN9evmg+hpVX7YF2ZjWfE4FrRzcTAR/Zfi3+KwzH/nAyvH84199fVE1eHipWpVSf9MG3U2HtdA7wbhrcPRbTbsPEebj8TvUoTiWKcxxP5QP+SmUPicIH63GvrsgoPG8EXHvTqdQYi5sAB0n5IfCAQRy180f2krhtXJ0k/soxlpIJAO+onkgOptzCLi8SFIUqVh0UNgcUDmBNwYU/g6jeeqBfd84lIqPiAERUfJKAq1BsfP9kCn1eqheK1rQ70PXkfNPY3F8jEHVQ1bitN05rtPhM725IH6DoIMkj3upGm+10Bw7B+EFriBsCZ/qFIimQJPyQcxVbKAoU4zO/oNTtCju0PGw05c0nS1z5Qo/C0alaJGRn8IPid1cUFkdxTPLKd+ZXGFxInXQ7JzhvCCQBGVvRGYhraQ8tUEFxA5YaPiJtOnU+UKuP43TfW7ptmN8LDzI190D2r40alQtadoP7Kt6GxQaD3ZTLgnOC4gVaDXTLhZ3mE64QgGa1LDUsQutCBAC8AlQlRCBhzUkAJ4pKCf7G8f/AMJV8X+k+A8DaNHjy3WssrtLMzSHNIlpBsfVYVTF1OcE47Ww4LWulh1Y74fMcj5INO4Jx6jiC5tOo0vZ8TQbja41UsTHksQwPCcmLGKw9Z1J+aSH+NpB+NhIglpHRbO1/e05aRDhqDIugzntnV/9USBaBfbeL7z9EPgcQC2JHko78R8VWpubLSAAQ61iAYbfQ85/mVNHaCLixCDQqgGaZET7+yMwfEMszoIgBZ3h+08NIJJ5Hkk1e1o2vZBpdXiUXnXysovGcca2G6nY7ys7xHaJ9SwOX9+gT+HqvaQXy3qbnyDdj5oLZica5wgauuQB8vJIo8Obq68kyZ+Q5KLZi6dMiCXONnE3MeegUri+JUw0Nbq60Tz3/qgHxWLdhRIc5zNpOnRA/wDVsXivDTb3bN3HWOiU3AMcRMvM2FyJ8vqrlwjBMphuYCdm/ugheB9jgDneS4m5JOvmrbhuF06Q0auYzijKbfE5oEcxHpzVR4x23o0wW0zndyFwPVBa8ZjmjoPYLNO1vanMXMpOnYkaAdDuVBcW7RV8RIc6G/wtt7nUqIcECSVwrq9CCe7JY7JU7px8L9Ojv6q212EBZs10EEai4WlcOxArUWVBqRf/AHDVAL3acpNT5ppVOkg//9k="/>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276916389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4823</Words>
  <Application>Microsoft Office PowerPoint</Application>
  <PresentationFormat>Breedbeeld</PresentationFormat>
  <Paragraphs>1181</Paragraphs>
  <Slides>104</Slides>
  <Notes>53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104</vt:i4>
      </vt:variant>
    </vt:vector>
  </HeadingPairs>
  <TitlesOfParts>
    <vt:vector size="110" baseType="lpstr">
      <vt:lpstr>Arial</vt:lpstr>
      <vt:lpstr>Calibri</vt:lpstr>
      <vt:lpstr>Calibri Light</vt:lpstr>
      <vt:lpstr>montserratregular</vt:lpstr>
      <vt:lpstr>montserratsemibold</vt:lpstr>
      <vt:lpstr>Kantoorthema</vt:lpstr>
      <vt:lpstr>CHINA</vt:lpstr>
      <vt:lpstr>PowerPoint-presentatie</vt:lpstr>
      <vt:lpstr>TU WEIMING</vt:lpstr>
      <vt:lpstr>‘AUTORITAIR MERCANTILISME’ (L.SUMMERS)</vt:lpstr>
      <vt:lpstr>3 Mini-colleges</vt:lpstr>
      <vt:lpstr>MC 1</vt:lpstr>
      <vt:lpstr>PowerPoint-presentatie</vt:lpstr>
      <vt:lpstr>EEN ANDER PERSPECTIEF…</vt:lpstr>
      <vt:lpstr>EEN ANDER PERSPECTIEF …</vt:lpstr>
      <vt:lpstr>EEN ANDER PERSPECTIEF …</vt:lpstr>
      <vt:lpstr>PowerPoint-presentatie</vt:lpstr>
      <vt:lpstr>LENINIST EXTINCTION: “EINDE GESCHIE-DENIS” (?)</vt:lpstr>
      <vt:lpstr> Oriëntalistische beelden van China</vt:lpstr>
      <vt:lpstr>Versie na 1990:</vt:lpstr>
      <vt:lpstr>Huntington</vt:lpstr>
      <vt:lpstr>MARTIN JAQUES (WHEN CHINA RULES THE WORLD)</vt:lpstr>
      <vt:lpstr>MARTIN JAQUES: ONDERSCHATTING CHINA</vt:lpstr>
      <vt:lpstr>Van der Putten:  </vt:lpstr>
      <vt:lpstr>Wat maakt China anders?</vt:lpstr>
      <vt:lpstr>PERSPECTIEVEN… / WAARDEN</vt:lpstr>
      <vt:lpstr>Modernisering is verwestersing (?) </vt:lpstr>
      <vt:lpstr>HOE DAAR MEE OM TE GAAN?</vt:lpstr>
      <vt:lpstr>Bieri:  Historische nieuwsgierigheid</vt:lpstr>
      <vt:lpstr>Tania Brannigan</vt:lpstr>
      <vt:lpstr>Standplaatsgebondenheid</vt:lpstr>
      <vt:lpstr>PowerPoint-presentatie</vt:lpstr>
      <vt:lpstr>Frank Pieke</vt:lpstr>
      <vt:lpstr>PowerPoint-presentatie</vt:lpstr>
      <vt:lpstr>SUN TZU</vt:lpstr>
      <vt:lpstr>PowerPoint-presentatie</vt:lpstr>
      <vt:lpstr>MC 2 CHINEES DENKEN</vt:lpstr>
      <vt:lpstr>PowerPoint-presentatie</vt:lpstr>
      <vt:lpstr>1842 - 2002</vt:lpstr>
      <vt:lpstr>TIJDBALK</vt:lpstr>
      <vt:lpstr>TIJDBALK </vt:lpstr>
      <vt:lpstr>Globaal overzicht</vt:lpstr>
      <vt:lpstr>STRIJDENDE STATEN (481-221 v.Chr.):</vt:lpstr>
      <vt:lpstr>FILOSOFIE:</vt:lpstr>
      <vt:lpstr>CHINESE FILOSOFIE</vt:lpstr>
      <vt:lpstr>Twee Kernvragen</vt:lpstr>
      <vt:lpstr>CHINESE FILOSOFIE</vt:lpstr>
      <vt:lpstr>ELITAIR</vt:lpstr>
      <vt:lpstr>PowerPoint-presentatie</vt:lpstr>
      <vt:lpstr>CONFUCIUS / KONG FUZI (551-479 v.Chr.)</vt:lpstr>
      <vt:lpstr>CONFUCIUS </vt:lpstr>
      <vt:lpstr>CONFUCIANISME</vt:lpstr>
      <vt:lpstr>CONFUCIANISTISCHE WAARDEN</vt:lpstr>
      <vt:lpstr>DE STAAT</vt:lpstr>
      <vt:lpstr>DEMOCRATIE MINZHU (?)</vt:lpstr>
      <vt:lpstr>DEMOCRATIE</vt:lpstr>
      <vt:lpstr>‘Leading a happy life is the most important human right’. (Xi Jingping 2018)</vt:lpstr>
      <vt:lpstr>HEMELS MANDAAT  </vt:lpstr>
      <vt:lpstr>Drie Volksprincipes (Sun Yatsen)</vt:lpstr>
      <vt:lpstr>MAO</vt:lpstr>
      <vt:lpstr>‘VOORBEELDIG REGEREN’ CONFUCIUS</vt:lpstr>
      <vt:lpstr>HARMONIE</vt:lpstr>
      <vt:lpstr>Confucianisme</vt:lpstr>
      <vt:lpstr>HIËRARCHIE</vt:lpstr>
      <vt:lpstr>HARMONIE EN HIËRARCHIE</vt:lpstr>
      <vt:lpstr>LEGALISME</vt:lpstr>
      <vt:lpstr>HAN FEI</vt:lpstr>
      <vt:lpstr>‘Doden of executeren, dat wordt met straffen bedoeld.’  </vt:lpstr>
      <vt:lpstr>PowerPoint-presentatie</vt:lpstr>
      <vt:lpstr>‘ZIJ DIE CHINA REGEREN ZIJN / WAREN CONFUCIANISTISCH AAN DE BUITENKANT EN LEGALISTISCH VAN BINNEN.’ </vt:lpstr>
      <vt:lpstr>XI JINPING</vt:lpstr>
      <vt:lpstr>NIEUWE KEIZERS?</vt:lpstr>
      <vt:lpstr>MC 3 CCP OF CCP?</vt:lpstr>
      <vt:lpstr>Kennen de VS (wij) China?</vt:lpstr>
      <vt:lpstr>PowerPoint-presentatie</vt:lpstr>
      <vt:lpstr>PowerPoint-presentatie</vt:lpstr>
      <vt:lpstr>CCP of CCP?</vt:lpstr>
      <vt:lpstr>PowerPoint-presentatie</vt:lpstr>
      <vt:lpstr>Socialistische / nationalistische doelen…</vt:lpstr>
      <vt:lpstr>Pragmatisme</vt:lpstr>
      <vt:lpstr>Schulte Nordholt</vt:lpstr>
      <vt:lpstr>PowerPoint-presentatie</vt:lpstr>
      <vt:lpstr>‘MAOÏSME’</vt:lpstr>
      <vt:lpstr>Frank Pieke:</vt:lpstr>
      <vt:lpstr>MAO’S DENKEN</vt:lpstr>
      <vt:lpstr>VERSCHIL SU - CHINA</vt:lpstr>
      <vt:lpstr>KENMERKEND </vt:lpstr>
      <vt:lpstr>DOMINANTE ROL IDEOLOGIE</vt:lpstr>
      <vt:lpstr>VOLUNTARISME / COLLECTIEVE WILSKRACHT</vt:lpstr>
      <vt:lpstr>MASSA LIJN</vt:lpstr>
      <vt:lpstr>MASSA-LIJN</vt:lpstr>
      <vt:lpstr>(MASSA) CAMPAGNES (YUNDONG)</vt:lpstr>
      <vt:lpstr>STRIJD (DOUZHENG)</vt:lpstr>
      <vt:lpstr>STRIJD</vt:lpstr>
      <vt:lpstr>ANTI-INTELLECTUALISME</vt:lpstr>
      <vt:lpstr>BALANS</vt:lpstr>
      <vt:lpstr>MAO ’70% GOED, 30% FOUT’</vt:lpstr>
      <vt:lpstr>ROOD GEHEUGEN</vt:lpstr>
      <vt:lpstr>PowerPoint-presentatie</vt:lpstr>
      <vt:lpstr>MAO-DENG</vt:lpstr>
      <vt:lpstr>"We should do more and engage less in empty talk -</vt:lpstr>
      <vt:lpstr>‘DE  BERGEN ZIJN HOOG, DE KEIZER IS VER.’ </vt:lpstr>
      <vt:lpstr>‘HEMELS MANDAAT NIEUWE STIJL’</vt:lpstr>
      <vt:lpstr>DENG XIAOPING: ‘SOCIALISME MET CHINESE KENMERKEN’</vt:lpstr>
      <vt:lpstr>“DE KAT VAN  DENG”</vt:lpstr>
      <vt:lpstr>VIER MODERNISERINGEN</vt:lpstr>
      <vt:lpstr>‘DE RIVIER OVERSTEKEN DOOR DE STENEN TE VOELEN’</vt:lpstr>
      <vt:lpstr>DOEL CCP</vt:lpstr>
      <vt:lpstr>PRAGMATISME = DE IDEOLOGIE</vt:lpstr>
      <vt:lpstr>Pieke, 42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CHINA</dc:title>
  <dc:creator>Theo van Zon</dc:creator>
  <cp:lastModifiedBy>Reessink, N.R.A. (Niels)</cp:lastModifiedBy>
  <cp:revision>101</cp:revision>
  <dcterms:created xsi:type="dcterms:W3CDTF">2022-08-25T13:27:30Z</dcterms:created>
  <dcterms:modified xsi:type="dcterms:W3CDTF">2023-04-06T09:23:44Z</dcterms:modified>
</cp:coreProperties>
</file>