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73"/>
  </p:notesMasterIdLst>
  <p:sldIdLst>
    <p:sldId id="256" r:id="rId2"/>
    <p:sldId id="257" r:id="rId3"/>
    <p:sldId id="262" r:id="rId4"/>
    <p:sldId id="258" r:id="rId5"/>
    <p:sldId id="259" r:id="rId6"/>
    <p:sldId id="263" r:id="rId7"/>
    <p:sldId id="264" r:id="rId8"/>
    <p:sldId id="265" r:id="rId9"/>
    <p:sldId id="266" r:id="rId10"/>
    <p:sldId id="260" r:id="rId11"/>
    <p:sldId id="261" r:id="rId12"/>
    <p:sldId id="274" r:id="rId13"/>
    <p:sldId id="267" r:id="rId14"/>
    <p:sldId id="275" r:id="rId15"/>
    <p:sldId id="268" r:id="rId16"/>
    <p:sldId id="276" r:id="rId17"/>
    <p:sldId id="269" r:id="rId18"/>
    <p:sldId id="277" r:id="rId19"/>
    <p:sldId id="270" r:id="rId20"/>
    <p:sldId id="278" r:id="rId21"/>
    <p:sldId id="279" r:id="rId22"/>
    <p:sldId id="280" r:id="rId23"/>
    <p:sldId id="281" r:id="rId24"/>
    <p:sldId id="282" r:id="rId25"/>
    <p:sldId id="283" r:id="rId26"/>
    <p:sldId id="271" r:id="rId27"/>
    <p:sldId id="272" r:id="rId28"/>
    <p:sldId id="273" r:id="rId29"/>
    <p:sldId id="286" r:id="rId30"/>
    <p:sldId id="292" r:id="rId31"/>
    <p:sldId id="293" r:id="rId32"/>
    <p:sldId id="294" r:id="rId33"/>
    <p:sldId id="300" r:id="rId34"/>
    <p:sldId id="310" r:id="rId35"/>
    <p:sldId id="302" r:id="rId36"/>
    <p:sldId id="308" r:id="rId37"/>
    <p:sldId id="306" r:id="rId38"/>
    <p:sldId id="309" r:id="rId39"/>
    <p:sldId id="317" r:id="rId40"/>
    <p:sldId id="285" r:id="rId41"/>
    <p:sldId id="284" r:id="rId42"/>
    <p:sldId id="335" r:id="rId43"/>
    <p:sldId id="319" r:id="rId44"/>
    <p:sldId id="289" r:id="rId45"/>
    <p:sldId id="318" r:id="rId46"/>
    <p:sldId id="290" r:id="rId47"/>
    <p:sldId id="320" r:id="rId48"/>
    <p:sldId id="291" r:id="rId49"/>
    <p:sldId id="321" r:id="rId50"/>
    <p:sldId id="322" r:id="rId51"/>
    <p:sldId id="287" r:id="rId52"/>
    <p:sldId id="299" r:id="rId53"/>
    <p:sldId id="316" r:id="rId54"/>
    <p:sldId id="288" r:id="rId55"/>
    <p:sldId id="311" r:id="rId56"/>
    <p:sldId id="313" r:id="rId57"/>
    <p:sldId id="312" r:id="rId58"/>
    <p:sldId id="314" r:id="rId59"/>
    <p:sldId id="323" r:id="rId60"/>
    <p:sldId id="324" r:id="rId61"/>
    <p:sldId id="325" r:id="rId62"/>
    <p:sldId id="326" r:id="rId63"/>
    <p:sldId id="327" r:id="rId64"/>
    <p:sldId id="328" r:id="rId65"/>
    <p:sldId id="329" r:id="rId66"/>
    <p:sldId id="330" r:id="rId67"/>
    <p:sldId id="331" r:id="rId68"/>
    <p:sldId id="332" r:id="rId69"/>
    <p:sldId id="333" r:id="rId70"/>
    <p:sldId id="334" r:id="rId71"/>
    <p:sldId id="315" r:id="rId72"/>
  </p:sldIdLst>
  <p:sldSz cx="9144000" cy="6858000" type="screen4x3"/>
  <p:notesSz cx="6858000" cy="9144000"/>
  <p:defaultText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7199" autoAdjust="0"/>
  </p:normalViewPr>
  <p:slideViewPr>
    <p:cSldViewPr snapToGrid="0" snapToObjects="1">
      <p:cViewPr varScale="1">
        <p:scale>
          <a:sx n="50" d="100"/>
          <a:sy n="50" d="100"/>
        </p:scale>
        <p:origin x="1956" y="4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21D093E-E9D3-974F-B42E-FA826A962C9A}" type="datetimeFigureOut">
              <a:t>8-2-2016</a:t>
            </a:fld>
            <a:endParaRPr lang="nl-NL"/>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8F84390-44FD-5148-8C9F-31FE17D1AB6E}" type="slidenum">
              <a:t>‹nr.›</a:t>
            </a:fld>
            <a:endParaRPr lang="nl-NL"/>
          </a:p>
        </p:txBody>
      </p:sp>
    </p:spTree>
    <p:extLst>
      <p:ext uri="{BB962C8B-B14F-4D97-AF65-F5344CB8AC3E}">
        <p14:creationId xmlns:p14="http://schemas.microsoft.com/office/powerpoint/2010/main" val="250625563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In examens komen vaak cartoons voor.</a:t>
            </a:r>
            <a:r>
              <a:rPr lang="nl-NL" baseline="0"/>
              <a:t> Deze cartoons zijn gemaakt om snel de mening van de tekenaar over een bepaalde situatie of gebeurtenis weer te geven. Als je begrijpt op welke manieren een tekenaar zijn mening over kan brengen is het niet zo moeilijk om cartoons te begrijpen. Voor lezers van kranten, waar deze cartoons in werden gepubliceerd, was het erg duidelijk wat er bedoeld werd. Je zult je dus moeten gaan inleven.</a:t>
            </a:r>
            <a:endParaRPr lang="nl-NL"/>
          </a:p>
        </p:txBody>
      </p:sp>
      <p:sp>
        <p:nvSpPr>
          <p:cNvPr id="4" name="Tijdelijke aanduiding voor dianummer 3"/>
          <p:cNvSpPr>
            <a:spLocks noGrp="1"/>
          </p:cNvSpPr>
          <p:nvPr>
            <p:ph type="sldNum" sz="quarter" idx="10"/>
          </p:nvPr>
        </p:nvSpPr>
        <p:spPr/>
        <p:txBody>
          <a:bodyPr/>
          <a:lstStyle/>
          <a:p>
            <a:fld id="{88F84390-44FD-5148-8C9F-31FE17D1AB6E}" type="slidenum">
              <a:rPr lang="nl-NL"/>
              <a:t>2</a:t>
            </a:fld>
            <a:endParaRPr lang="nl-NL"/>
          </a:p>
        </p:txBody>
      </p:sp>
    </p:spTree>
    <p:extLst>
      <p:ext uri="{BB962C8B-B14F-4D97-AF65-F5344CB8AC3E}">
        <p14:creationId xmlns:p14="http://schemas.microsoft.com/office/powerpoint/2010/main" val="21029503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Sovjet-Unie: vlag</a:t>
            </a:r>
          </a:p>
          <a:p>
            <a:r>
              <a:rPr lang="nl-NL"/>
              <a:t>Verenigde staten: vlag</a:t>
            </a:r>
          </a:p>
        </p:txBody>
      </p:sp>
      <p:sp>
        <p:nvSpPr>
          <p:cNvPr id="4" name="Tijdelijke aanduiding voor dianummer 3"/>
          <p:cNvSpPr>
            <a:spLocks noGrp="1"/>
          </p:cNvSpPr>
          <p:nvPr>
            <p:ph type="sldNum" sz="quarter" idx="10"/>
          </p:nvPr>
        </p:nvSpPr>
        <p:spPr/>
        <p:txBody>
          <a:bodyPr/>
          <a:lstStyle/>
          <a:p>
            <a:fld id="{88F84390-44FD-5148-8C9F-31FE17D1AB6E}" type="slidenum">
              <a:t>16</a:t>
            </a:fld>
            <a:endParaRPr lang="nl-NL"/>
          </a:p>
        </p:txBody>
      </p:sp>
    </p:spTree>
    <p:extLst>
      <p:ext uri="{BB962C8B-B14F-4D97-AF65-F5344CB8AC3E}">
        <p14:creationId xmlns:p14="http://schemas.microsoft.com/office/powerpoint/2010/main" val="31288335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1949:</a:t>
            </a:r>
          </a:p>
          <a:p>
            <a:r>
              <a:rPr lang="nl-NL"/>
              <a:t>VS: Uncle Sam</a:t>
            </a:r>
          </a:p>
          <a:p>
            <a:r>
              <a:rPr lang="nl-NL"/>
              <a:t>GB: John Bull</a:t>
            </a:r>
          </a:p>
          <a:p>
            <a:r>
              <a:rPr lang="nl-NL"/>
              <a:t>Frankrijk: man met alpinopet</a:t>
            </a:r>
          </a:p>
          <a:p>
            <a:r>
              <a:rPr lang="nl-NL"/>
              <a:t>VS: Uncle Sam</a:t>
            </a:r>
          </a:p>
          <a:p>
            <a:r>
              <a:rPr lang="nl-NL"/>
              <a:t>Canada:</a:t>
            </a:r>
            <a:r>
              <a:rPr lang="nl-NL" baseline="0"/>
              <a:t> ranger</a:t>
            </a:r>
          </a:p>
          <a:p>
            <a:r>
              <a:rPr lang="nl-NL" baseline="0"/>
              <a:t>Nederland: meisje op klompen</a:t>
            </a:r>
          </a:p>
          <a:p>
            <a:r>
              <a:rPr lang="nl-NL" baseline="0"/>
              <a:t>België: klein meisje</a:t>
            </a:r>
          </a:p>
          <a:p>
            <a:pPr marL="0" marR="0" indent="0" algn="l" defTabSz="457200" rtl="0" eaLnBrk="1" fontAlgn="auto" latinLnBrk="0" hangingPunct="1">
              <a:lnSpc>
                <a:spcPct val="100000"/>
              </a:lnSpc>
              <a:spcBef>
                <a:spcPts val="0"/>
              </a:spcBef>
              <a:spcAft>
                <a:spcPts val="0"/>
              </a:spcAft>
              <a:buClrTx/>
              <a:buSzTx/>
              <a:buFontTx/>
              <a:buNone/>
              <a:tabLst/>
              <a:defRPr/>
            </a:pPr>
            <a:r>
              <a:rPr lang="nl-NL"/>
              <a:t>1949 - Oprichting op 4 april. Ondertekenaars: België, Canada, Frankrijk, Luxemburg, Nederland, het Verenigd Koninkrijk, de Verenigde Staten van Amerika, Denemarken, IJsland, Italië, Noorwegen en Portugal.</a:t>
            </a:r>
          </a:p>
          <a:p>
            <a:pPr marL="0" marR="0" indent="0" algn="l" defTabSz="457200" rtl="0" eaLnBrk="1" fontAlgn="auto" latinLnBrk="0" hangingPunct="1">
              <a:lnSpc>
                <a:spcPct val="100000"/>
              </a:lnSpc>
              <a:spcBef>
                <a:spcPts val="0"/>
              </a:spcBef>
              <a:spcAft>
                <a:spcPts val="0"/>
              </a:spcAft>
              <a:buClrTx/>
              <a:buSzTx/>
              <a:buFontTx/>
              <a:buNone/>
              <a:tabLst/>
              <a:defRPr/>
            </a:pPr>
            <a:r>
              <a:rPr lang="nl-NL"/>
              <a:t>Sovjet-Unie:</a:t>
            </a:r>
            <a:r>
              <a:rPr lang="nl-NL" baseline="0"/>
              <a:t> Stalin</a:t>
            </a:r>
          </a:p>
          <a:p>
            <a:pPr marL="0" marR="0" indent="0" algn="l" defTabSz="457200" rtl="0" eaLnBrk="1" fontAlgn="auto" latinLnBrk="0" hangingPunct="1">
              <a:lnSpc>
                <a:spcPct val="100000"/>
              </a:lnSpc>
              <a:spcBef>
                <a:spcPts val="0"/>
              </a:spcBef>
              <a:spcAft>
                <a:spcPts val="0"/>
              </a:spcAft>
              <a:buClrTx/>
              <a:buSzTx/>
              <a:buFontTx/>
              <a:buNone/>
              <a:tabLst/>
              <a:defRPr/>
            </a:pPr>
            <a:endParaRPr lang="nl-NL" baseline="0"/>
          </a:p>
          <a:p>
            <a:pPr marL="0" marR="0" indent="0" algn="l" defTabSz="457200" rtl="0" eaLnBrk="1" fontAlgn="auto" latinLnBrk="0" hangingPunct="1">
              <a:lnSpc>
                <a:spcPct val="100000"/>
              </a:lnSpc>
              <a:spcBef>
                <a:spcPts val="0"/>
              </a:spcBef>
              <a:spcAft>
                <a:spcPts val="0"/>
              </a:spcAft>
              <a:buClrTx/>
              <a:buSzTx/>
              <a:buFontTx/>
              <a:buNone/>
              <a:tabLst/>
              <a:defRPr/>
            </a:pPr>
            <a:r>
              <a:rPr lang="nl-NL" baseline="0"/>
              <a:t>Overige symbolen: prikkeldraad met de letters: North Atlantic Pact</a:t>
            </a:r>
            <a:endParaRPr lang="nl-NL"/>
          </a:p>
        </p:txBody>
      </p:sp>
      <p:sp>
        <p:nvSpPr>
          <p:cNvPr id="4" name="Tijdelijke aanduiding voor dianummer 3"/>
          <p:cNvSpPr>
            <a:spLocks noGrp="1"/>
          </p:cNvSpPr>
          <p:nvPr>
            <p:ph type="sldNum" sz="quarter" idx="10"/>
          </p:nvPr>
        </p:nvSpPr>
        <p:spPr/>
        <p:txBody>
          <a:bodyPr/>
          <a:lstStyle/>
          <a:p>
            <a:fld id="{88F84390-44FD-5148-8C9F-31FE17D1AB6E}" type="slidenum">
              <a:t>18</a:t>
            </a:fld>
            <a:endParaRPr lang="nl-NL"/>
          </a:p>
        </p:txBody>
      </p:sp>
    </p:spTree>
    <p:extLst>
      <p:ext uri="{BB962C8B-B14F-4D97-AF65-F5344CB8AC3E}">
        <p14:creationId xmlns:p14="http://schemas.microsoft.com/office/powerpoint/2010/main" val="17210161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Cartoon over de schuldencrisis van de EU</a:t>
            </a:r>
          </a:p>
        </p:txBody>
      </p:sp>
      <p:sp>
        <p:nvSpPr>
          <p:cNvPr id="4" name="Tijdelijke aanduiding voor dianummer 3"/>
          <p:cNvSpPr>
            <a:spLocks noGrp="1"/>
          </p:cNvSpPr>
          <p:nvPr>
            <p:ph type="sldNum" sz="quarter" idx="10"/>
          </p:nvPr>
        </p:nvSpPr>
        <p:spPr/>
        <p:txBody>
          <a:bodyPr/>
          <a:lstStyle/>
          <a:p>
            <a:fld id="{88F84390-44FD-5148-8C9F-31FE17D1AB6E}" type="slidenum">
              <a:t>20</a:t>
            </a:fld>
            <a:endParaRPr lang="nl-NL"/>
          </a:p>
        </p:txBody>
      </p:sp>
    </p:spTree>
    <p:extLst>
      <p:ext uri="{BB962C8B-B14F-4D97-AF65-F5344CB8AC3E}">
        <p14:creationId xmlns:p14="http://schemas.microsoft.com/office/powerpoint/2010/main" val="15416471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Cartoon over</a:t>
            </a:r>
            <a:r>
              <a:rPr lang="nl-NL" baseline="0"/>
              <a:t> de invloedssfeer van de Sovjet-Unie en Stalin’s lust om nog verder uit te breiden.</a:t>
            </a:r>
            <a:endParaRPr lang="nl-NL"/>
          </a:p>
        </p:txBody>
      </p:sp>
      <p:sp>
        <p:nvSpPr>
          <p:cNvPr id="4" name="Tijdelijke aanduiding voor dianummer 3"/>
          <p:cNvSpPr>
            <a:spLocks noGrp="1"/>
          </p:cNvSpPr>
          <p:nvPr>
            <p:ph type="sldNum" sz="quarter" idx="10"/>
          </p:nvPr>
        </p:nvSpPr>
        <p:spPr/>
        <p:txBody>
          <a:bodyPr/>
          <a:lstStyle/>
          <a:p>
            <a:fld id="{88F84390-44FD-5148-8C9F-31FE17D1AB6E}" type="slidenum">
              <a:t>21</a:t>
            </a:fld>
            <a:endParaRPr lang="nl-NL"/>
          </a:p>
        </p:txBody>
      </p:sp>
    </p:spTree>
    <p:extLst>
      <p:ext uri="{BB962C8B-B14F-4D97-AF65-F5344CB8AC3E}">
        <p14:creationId xmlns:p14="http://schemas.microsoft.com/office/powerpoint/2010/main" val="15842949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wapenwedloop</a:t>
            </a:r>
            <a:r>
              <a:rPr lang="nl-NL" baseline="0"/>
              <a:t> en de zinloosheid er van.</a:t>
            </a:r>
            <a:endParaRPr lang="nl-NL"/>
          </a:p>
        </p:txBody>
      </p:sp>
      <p:sp>
        <p:nvSpPr>
          <p:cNvPr id="4" name="Tijdelijke aanduiding voor dianummer 3"/>
          <p:cNvSpPr>
            <a:spLocks noGrp="1"/>
          </p:cNvSpPr>
          <p:nvPr>
            <p:ph type="sldNum" sz="quarter" idx="10"/>
          </p:nvPr>
        </p:nvSpPr>
        <p:spPr/>
        <p:txBody>
          <a:bodyPr/>
          <a:lstStyle/>
          <a:p>
            <a:fld id="{88F84390-44FD-5148-8C9F-31FE17D1AB6E}" type="slidenum">
              <a:t>22</a:t>
            </a:fld>
            <a:endParaRPr lang="nl-NL"/>
          </a:p>
        </p:txBody>
      </p:sp>
    </p:spTree>
    <p:extLst>
      <p:ext uri="{BB962C8B-B14F-4D97-AF65-F5344CB8AC3E}">
        <p14:creationId xmlns:p14="http://schemas.microsoft.com/office/powerpoint/2010/main" val="35366709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Cartoon over de vlucht</a:t>
            </a:r>
            <a:r>
              <a:rPr lang="nl-NL" baseline="0"/>
              <a:t> van veel Duitsers van Oost naar West-Duitsland via Berlijn.</a:t>
            </a:r>
            <a:endParaRPr lang="nl-NL"/>
          </a:p>
        </p:txBody>
      </p:sp>
      <p:sp>
        <p:nvSpPr>
          <p:cNvPr id="4" name="Tijdelijke aanduiding voor dianummer 3"/>
          <p:cNvSpPr>
            <a:spLocks noGrp="1"/>
          </p:cNvSpPr>
          <p:nvPr>
            <p:ph type="sldNum" sz="quarter" idx="10"/>
          </p:nvPr>
        </p:nvSpPr>
        <p:spPr/>
        <p:txBody>
          <a:bodyPr/>
          <a:lstStyle/>
          <a:p>
            <a:fld id="{88F84390-44FD-5148-8C9F-31FE17D1AB6E}" type="slidenum">
              <a:t>23</a:t>
            </a:fld>
            <a:endParaRPr lang="nl-NL"/>
          </a:p>
        </p:txBody>
      </p:sp>
    </p:spTree>
    <p:extLst>
      <p:ext uri="{BB962C8B-B14F-4D97-AF65-F5344CB8AC3E}">
        <p14:creationId xmlns:p14="http://schemas.microsoft.com/office/powerpoint/2010/main" val="41021528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Stalin wordt vergroot weergegeven. Dat geeft de</a:t>
            </a:r>
            <a:r>
              <a:rPr lang="nl-NL" baseline="0"/>
              <a:t> omvang van zijn dreiging weer.</a:t>
            </a:r>
            <a:endParaRPr lang="nl-NL"/>
          </a:p>
        </p:txBody>
      </p:sp>
      <p:sp>
        <p:nvSpPr>
          <p:cNvPr id="4" name="Tijdelijke aanduiding voor dianummer 3"/>
          <p:cNvSpPr>
            <a:spLocks noGrp="1"/>
          </p:cNvSpPr>
          <p:nvPr>
            <p:ph type="sldNum" sz="quarter" idx="10"/>
          </p:nvPr>
        </p:nvSpPr>
        <p:spPr/>
        <p:txBody>
          <a:bodyPr/>
          <a:lstStyle/>
          <a:p>
            <a:fld id="{88F84390-44FD-5148-8C9F-31FE17D1AB6E}" type="slidenum">
              <a:t>25</a:t>
            </a:fld>
            <a:endParaRPr lang="nl-NL"/>
          </a:p>
        </p:txBody>
      </p:sp>
    </p:spTree>
    <p:extLst>
      <p:ext uri="{BB962C8B-B14F-4D97-AF65-F5344CB8AC3E}">
        <p14:creationId xmlns:p14="http://schemas.microsoft.com/office/powerpoint/2010/main" val="21341298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De</a:t>
            </a:r>
            <a:r>
              <a:rPr lang="nl-NL" baseline="0"/>
              <a:t> Sovjet-Unie was voor de perestrojka en glasnost nog een dreigende aanwezigheid in Europa. Gorbatsjov maakt van de Sovjet-Unie een klein vredes konijntje. Niet meer bedreigend dus.</a:t>
            </a:r>
            <a:endParaRPr lang="nl-NL"/>
          </a:p>
        </p:txBody>
      </p:sp>
      <p:sp>
        <p:nvSpPr>
          <p:cNvPr id="4" name="Tijdelijke aanduiding voor dianummer 3"/>
          <p:cNvSpPr>
            <a:spLocks noGrp="1"/>
          </p:cNvSpPr>
          <p:nvPr>
            <p:ph type="sldNum" sz="quarter" idx="10"/>
          </p:nvPr>
        </p:nvSpPr>
        <p:spPr/>
        <p:txBody>
          <a:bodyPr/>
          <a:lstStyle/>
          <a:p>
            <a:fld id="{88F84390-44FD-5148-8C9F-31FE17D1AB6E}" type="slidenum">
              <a:t>26</a:t>
            </a:fld>
            <a:endParaRPr lang="nl-NL"/>
          </a:p>
        </p:txBody>
      </p:sp>
    </p:spTree>
    <p:extLst>
      <p:ext uri="{BB962C8B-B14F-4D97-AF65-F5344CB8AC3E}">
        <p14:creationId xmlns:p14="http://schemas.microsoft.com/office/powerpoint/2010/main" val="34622432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l"/>
            <a:r>
              <a:rPr lang="nl-NL"/>
              <a:t>Chroesjtsjov</a:t>
            </a:r>
            <a:r>
              <a:rPr lang="nl-NL" baseline="0"/>
              <a:t> eet de wereld op. Zijn idee van één wereldomvattende ideologie. 1962</a:t>
            </a:r>
          </a:p>
          <a:p>
            <a:pPr algn="l"/>
            <a:r>
              <a:rPr lang="nl-NL" baseline="0"/>
              <a:t>Chroesjtsjov is groot getekend om aan te geven dat hij veel macht heeft en de wereld in zijn handen heeft.</a:t>
            </a:r>
          </a:p>
          <a:p>
            <a:pPr algn="l"/>
            <a:endParaRPr lang="nl-NL"/>
          </a:p>
        </p:txBody>
      </p:sp>
      <p:sp>
        <p:nvSpPr>
          <p:cNvPr id="4" name="Tijdelijke aanduiding voor dianummer 3"/>
          <p:cNvSpPr>
            <a:spLocks noGrp="1"/>
          </p:cNvSpPr>
          <p:nvPr>
            <p:ph type="sldNum" sz="quarter" idx="10"/>
          </p:nvPr>
        </p:nvSpPr>
        <p:spPr/>
        <p:txBody>
          <a:bodyPr/>
          <a:lstStyle/>
          <a:p>
            <a:fld id="{88F84390-44FD-5148-8C9F-31FE17D1AB6E}" type="slidenum">
              <a:t>27</a:t>
            </a:fld>
            <a:endParaRPr lang="nl-NL"/>
          </a:p>
        </p:txBody>
      </p:sp>
    </p:spTree>
    <p:extLst>
      <p:ext uri="{BB962C8B-B14F-4D97-AF65-F5344CB8AC3E}">
        <p14:creationId xmlns:p14="http://schemas.microsoft.com/office/powerpoint/2010/main" val="20636129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Hitler is klein en het weer is groot. Hitler heeft geen bondgenoten meer en is afhankelijk van</a:t>
            </a:r>
            <a:r>
              <a:rPr lang="nl-NL" baseline="0"/>
              <a:t> de natuur om hem nog te redden.</a:t>
            </a:r>
          </a:p>
        </p:txBody>
      </p:sp>
      <p:sp>
        <p:nvSpPr>
          <p:cNvPr id="4" name="Tijdelijke aanduiding voor dianummer 3"/>
          <p:cNvSpPr>
            <a:spLocks noGrp="1"/>
          </p:cNvSpPr>
          <p:nvPr>
            <p:ph type="sldNum" sz="quarter" idx="10"/>
          </p:nvPr>
        </p:nvSpPr>
        <p:spPr/>
        <p:txBody>
          <a:bodyPr/>
          <a:lstStyle/>
          <a:p>
            <a:fld id="{88F84390-44FD-5148-8C9F-31FE17D1AB6E}" type="slidenum">
              <a:t>28</a:t>
            </a:fld>
            <a:endParaRPr lang="nl-NL"/>
          </a:p>
        </p:txBody>
      </p:sp>
    </p:spTree>
    <p:extLst>
      <p:ext uri="{BB962C8B-B14F-4D97-AF65-F5344CB8AC3E}">
        <p14:creationId xmlns:p14="http://schemas.microsoft.com/office/powerpoint/2010/main" val="41415743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Beeldbronnen hebben in examens altijd</a:t>
            </a:r>
            <a:r>
              <a:rPr lang="nl-NL" baseline="0"/>
              <a:t> een toelichting. In deze toelichting staat veel nuttige informatie. Meestal een datum, of er staat uitgelegd wie de personen in de afbeelding zijn. Tekst in een andere taal wordt vertaald en moeilijk te lezen tekst wordt ook gegeven in de toelichting. </a:t>
            </a:r>
            <a:endParaRPr lang="nl-NL"/>
          </a:p>
        </p:txBody>
      </p:sp>
      <p:sp>
        <p:nvSpPr>
          <p:cNvPr id="4" name="Tijdelijke aanduiding voor dianummer 3"/>
          <p:cNvSpPr>
            <a:spLocks noGrp="1"/>
          </p:cNvSpPr>
          <p:nvPr>
            <p:ph type="sldNum" sz="quarter" idx="10"/>
          </p:nvPr>
        </p:nvSpPr>
        <p:spPr/>
        <p:txBody>
          <a:bodyPr/>
          <a:lstStyle/>
          <a:p>
            <a:fld id="{88F84390-44FD-5148-8C9F-31FE17D1AB6E}" type="slidenum">
              <a:rPr lang="nl-NL"/>
              <a:t>3</a:t>
            </a:fld>
            <a:endParaRPr lang="nl-NL"/>
          </a:p>
        </p:txBody>
      </p:sp>
    </p:spTree>
    <p:extLst>
      <p:ext uri="{BB962C8B-B14F-4D97-AF65-F5344CB8AC3E}">
        <p14:creationId xmlns:p14="http://schemas.microsoft.com/office/powerpoint/2010/main" val="20900309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Sarah Palin (Sandpoint (Idaho), 11 februari 1964) is een Amerikaanse politica van de Republikeinse Partij. Ze was van 4 december 2006 tot en met 26 juli 2009 gouverneur van Alaska en ze was de running mate van de republikeinse presidentskandidaat John McCain bij de verkiezingen van november 2008.</a:t>
            </a:r>
          </a:p>
          <a:p>
            <a:r>
              <a:rPr lang="nl-NL"/>
              <a:t>Haar kandidatuur voor de post van vicepresident werd op 29 augustus 2008 bekendgemaakt en verraste waarnemers. Palin stond op de lijst van mogelijke kandidaten, maar leek aanvankelijk weinig kans te maken. Het was de eerste keer dat de republikeinen een vrouw nomineerden voor het vicepresidentschap. Op 3 juli 2009 maakte Palin bekend dat ze zich niet herkiesbaar stelt in de gouverneursverkiezing in 2010, op 26 juli 2009 trad ze af als Gouverneur van Alaska.</a:t>
            </a:r>
            <a:r>
              <a:rPr lang="nl-NL" baseline="0"/>
              <a:t> Na een schandaal waarbij ze haar macht zou hebben misbruikt om een ex-zwager te ontslaan als state trooper moest ze terugtreden.</a:t>
            </a:r>
          </a:p>
          <a:p>
            <a:endParaRPr lang="nl-NL" baseline="0"/>
          </a:p>
          <a:p>
            <a:r>
              <a:rPr lang="nl-NL" baseline="0"/>
              <a:t>Bristol Palin, haar dochter werd nieuws toen bleek dat zij een ongehuwde tienermoeder zou worden. </a:t>
            </a:r>
          </a:p>
        </p:txBody>
      </p:sp>
      <p:sp>
        <p:nvSpPr>
          <p:cNvPr id="4" name="Tijdelijke aanduiding voor dianummer 3"/>
          <p:cNvSpPr>
            <a:spLocks noGrp="1"/>
          </p:cNvSpPr>
          <p:nvPr>
            <p:ph type="sldNum" sz="quarter" idx="10"/>
          </p:nvPr>
        </p:nvSpPr>
        <p:spPr/>
        <p:txBody>
          <a:bodyPr/>
          <a:lstStyle/>
          <a:p>
            <a:fld id="{88F84390-44FD-5148-8C9F-31FE17D1AB6E}" type="slidenum">
              <a:rPr lang="nl-NL"/>
              <a:t>30</a:t>
            </a:fld>
            <a:endParaRPr lang="nl-NL"/>
          </a:p>
        </p:txBody>
      </p:sp>
    </p:spTree>
    <p:extLst>
      <p:ext uri="{BB962C8B-B14F-4D97-AF65-F5344CB8AC3E}">
        <p14:creationId xmlns:p14="http://schemas.microsoft.com/office/powerpoint/2010/main" val="19336430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88F84390-44FD-5148-8C9F-31FE17D1AB6E}" type="slidenum">
              <a:rPr lang="nl-NL"/>
              <a:t>31</a:t>
            </a:fld>
            <a:endParaRPr lang="nl-NL"/>
          </a:p>
        </p:txBody>
      </p:sp>
    </p:spTree>
    <p:extLst>
      <p:ext uri="{BB962C8B-B14F-4D97-AF65-F5344CB8AC3E}">
        <p14:creationId xmlns:p14="http://schemas.microsoft.com/office/powerpoint/2010/main" val="14686465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2012</a:t>
            </a:r>
          </a:p>
        </p:txBody>
      </p:sp>
      <p:sp>
        <p:nvSpPr>
          <p:cNvPr id="4" name="Tijdelijke aanduiding voor dianummer 3"/>
          <p:cNvSpPr>
            <a:spLocks noGrp="1"/>
          </p:cNvSpPr>
          <p:nvPr>
            <p:ph type="sldNum" sz="quarter" idx="10"/>
          </p:nvPr>
        </p:nvSpPr>
        <p:spPr/>
        <p:txBody>
          <a:bodyPr/>
          <a:lstStyle/>
          <a:p>
            <a:fld id="{88F84390-44FD-5148-8C9F-31FE17D1AB6E}" type="slidenum">
              <a:rPr lang="nl-NL"/>
              <a:t>33</a:t>
            </a:fld>
            <a:endParaRPr lang="nl-NL"/>
          </a:p>
        </p:txBody>
      </p:sp>
    </p:spTree>
    <p:extLst>
      <p:ext uri="{BB962C8B-B14F-4D97-AF65-F5344CB8AC3E}">
        <p14:creationId xmlns:p14="http://schemas.microsoft.com/office/powerpoint/2010/main" val="152278639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2012</a:t>
            </a:r>
          </a:p>
        </p:txBody>
      </p:sp>
      <p:sp>
        <p:nvSpPr>
          <p:cNvPr id="4" name="Tijdelijke aanduiding voor dianummer 3"/>
          <p:cNvSpPr>
            <a:spLocks noGrp="1"/>
          </p:cNvSpPr>
          <p:nvPr>
            <p:ph type="sldNum" sz="quarter" idx="10"/>
          </p:nvPr>
        </p:nvSpPr>
        <p:spPr/>
        <p:txBody>
          <a:bodyPr/>
          <a:lstStyle/>
          <a:p>
            <a:fld id="{88F84390-44FD-5148-8C9F-31FE17D1AB6E}" type="slidenum">
              <a:rPr lang="nl-NL"/>
              <a:t>34</a:t>
            </a:fld>
            <a:endParaRPr lang="nl-NL"/>
          </a:p>
        </p:txBody>
      </p:sp>
    </p:spTree>
    <p:extLst>
      <p:ext uri="{BB962C8B-B14F-4D97-AF65-F5344CB8AC3E}">
        <p14:creationId xmlns:p14="http://schemas.microsoft.com/office/powerpoint/2010/main" val="152278639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Op 4 februari 1945 kwamen de grote drie geallieerde naties bijeen om te bespreken wat er moet Duitsland moest gebeuren na de oorlog. Middels het opstellen van een protocol werden er een aantal afspraken gemaakt tijdens de Conferentie van Jalta.</a:t>
            </a:r>
          </a:p>
          <a:p>
            <a:r>
              <a:rPr lang="nl-NL"/>
              <a:t>Jozef Stalin (Sovjet-Unie), Winston Churchill (Engeland) en Franklin Delano Roosevelt (Verenigde Staten) kwamen in Jalta (Oekraïne) bijeen, omdat Stalin weigerde zijn grondgebied te verlaten. De drie leiders zagen in dat het belangrijk was om al enige afspraken te maken over wat te doen met nazi-Duitsland na de oorlog en hoe om te gaan met de nieuwe situatie die daarmee ontstond.</a:t>
            </a:r>
          </a:p>
          <a:p>
            <a:r>
              <a:rPr lang="nl-NL"/>
              <a:t>Er werd een protocol opgesteld met daarin veertien punten die behandeld moesten worden. Echt concreet werden er nog geen zaken afgesproken, enkel de grote lijnen. De precieze invulling zou tijdens latere besprekingen aan de orde moeten komen. De belangrijkste issues die aan bod kwamen volgen hieronder.</a:t>
            </a:r>
          </a:p>
          <a:p>
            <a:r>
              <a:rPr lang="nl-NL"/>
              <a:t>Duitsland zou na de Tweede Wereldoorlog in een aantal gebieden verdeeld worden. De grote drie geallieerden zouden de precieze verdeling voor hun rekening nemen. </a:t>
            </a:r>
          </a:p>
          <a:p>
            <a:r>
              <a:rPr lang="nl-NL"/>
              <a:t>Er werd een nieuwe afspraak gepland om over de oprichting van de Verenigde Naties (VN) te praten. Alle landen die zich tegen de vijand hebben gekeerd mochten deel uitmaken van deze vergadering. </a:t>
            </a:r>
          </a:p>
          <a:p>
            <a:r>
              <a:rPr lang="nl-NL"/>
              <a:t>Oorlogsmisdadigers moeten na de oorlog zo snel mogelijk worden opgepakt en berecht. De exacte strafmaat werd echter nog niet vastgelegd tijdens de Conferentie van Jalta. </a:t>
            </a:r>
          </a:p>
          <a:p>
            <a:r>
              <a:rPr lang="nl-NL"/>
              <a:t>Europa moet zoveel mogelijk hulp krijgen om het herstel zo spoedig mogelijk te laten verlopen. Dit geldt voor zowel het economische vlak als de bestuurlijke kant. </a:t>
            </a:r>
          </a:p>
          <a:p>
            <a:r>
              <a:rPr lang="nl-NL"/>
              <a:t>Sovjet-Unie besluit om met de geallieerden mee te vechten tegen Japan. Voorheen betraden de Sovjets een neutrale positie in dit conflict.</a:t>
            </a:r>
          </a:p>
          <a:p>
            <a:r>
              <a:rPr lang="nl-NL"/>
              <a:t>De Conferentie van Jalta zou achteraf gezien een belangrijke bijeenkomst zijn geweest. Met name de afspraken die gemaakt zijn op het gebied van de verdeling van invloedssferen binnen Europa pakten voor de Sovjet-Unie goed uit. Zij konden flinke pressie uitoefenen op de Oost-Europese landen die vervolgens allemaal werden onderworpen aan een communistisch regime.</a:t>
            </a:r>
          </a:p>
          <a:p>
            <a:endParaRPr lang="nl-NL"/>
          </a:p>
        </p:txBody>
      </p:sp>
      <p:sp>
        <p:nvSpPr>
          <p:cNvPr id="4" name="Tijdelijke aanduiding voor dianummer 3"/>
          <p:cNvSpPr>
            <a:spLocks noGrp="1"/>
          </p:cNvSpPr>
          <p:nvPr>
            <p:ph type="sldNum" sz="quarter" idx="10"/>
          </p:nvPr>
        </p:nvSpPr>
        <p:spPr/>
        <p:txBody>
          <a:bodyPr/>
          <a:lstStyle/>
          <a:p>
            <a:fld id="{88F84390-44FD-5148-8C9F-31FE17D1AB6E}" type="slidenum">
              <a:rPr lang="nl-NL"/>
              <a:t>35</a:t>
            </a:fld>
            <a:endParaRPr lang="nl-NL"/>
          </a:p>
        </p:txBody>
      </p:sp>
    </p:spTree>
    <p:extLst>
      <p:ext uri="{BB962C8B-B14F-4D97-AF65-F5344CB8AC3E}">
        <p14:creationId xmlns:p14="http://schemas.microsoft.com/office/powerpoint/2010/main" val="182836680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De</a:t>
            </a:r>
            <a:r>
              <a:rPr lang="nl-NL" baseline="0"/>
              <a:t> wereld ligt ziek in bed (het is oorlog) Churchill, Roosevelt en Stalin staan er bij en vragen heel vriendelijk hoe het gaat met de zieke wereld. </a:t>
            </a:r>
            <a:endParaRPr lang="nl-NL"/>
          </a:p>
        </p:txBody>
      </p:sp>
      <p:sp>
        <p:nvSpPr>
          <p:cNvPr id="4" name="Tijdelijke aanduiding voor dianummer 3"/>
          <p:cNvSpPr>
            <a:spLocks noGrp="1"/>
          </p:cNvSpPr>
          <p:nvPr>
            <p:ph type="sldNum" sz="quarter" idx="10"/>
          </p:nvPr>
        </p:nvSpPr>
        <p:spPr/>
        <p:txBody>
          <a:bodyPr/>
          <a:lstStyle/>
          <a:p>
            <a:fld id="{88F84390-44FD-5148-8C9F-31FE17D1AB6E}" type="slidenum">
              <a:rPr lang="nl-NL"/>
              <a:t>36</a:t>
            </a:fld>
            <a:endParaRPr lang="nl-NL"/>
          </a:p>
        </p:txBody>
      </p:sp>
    </p:spTree>
    <p:extLst>
      <p:ext uri="{BB962C8B-B14F-4D97-AF65-F5344CB8AC3E}">
        <p14:creationId xmlns:p14="http://schemas.microsoft.com/office/powerpoint/2010/main" val="182836680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In deze cartoon is er een tafeltennisspel aan de gang. De spelers zijn Noord-</a:t>
            </a:r>
            <a:r>
              <a:rPr lang="nl-NL" baseline="0"/>
              <a:t> en Zuid-Korea. De scheidsrechter is de VS. De Noord-Koreaanse speler houdt een raketwerper in de hand en heeft daar net mee geschoten op de Zuid-Koreaanse speler. De VS keuren die actie wel af, maar doen niks.</a:t>
            </a:r>
            <a:endParaRPr lang="nl-NL"/>
          </a:p>
          <a:p>
            <a:endParaRPr lang="nl-NL"/>
          </a:p>
          <a:p>
            <a:r>
              <a:rPr lang="nl-NL"/>
              <a:t>Cartoon uit 2010</a:t>
            </a:r>
          </a:p>
        </p:txBody>
      </p:sp>
      <p:sp>
        <p:nvSpPr>
          <p:cNvPr id="4" name="Tijdelijke aanduiding voor dianummer 3"/>
          <p:cNvSpPr>
            <a:spLocks noGrp="1"/>
          </p:cNvSpPr>
          <p:nvPr>
            <p:ph type="sldNum" sz="quarter" idx="10"/>
          </p:nvPr>
        </p:nvSpPr>
        <p:spPr/>
        <p:txBody>
          <a:bodyPr/>
          <a:lstStyle/>
          <a:p>
            <a:fld id="{88F84390-44FD-5148-8C9F-31FE17D1AB6E}" type="slidenum">
              <a:rPr lang="nl-NL"/>
              <a:t>37</a:t>
            </a:fld>
            <a:endParaRPr lang="nl-NL"/>
          </a:p>
        </p:txBody>
      </p:sp>
    </p:spTree>
    <p:extLst>
      <p:ext uri="{BB962C8B-B14F-4D97-AF65-F5344CB8AC3E}">
        <p14:creationId xmlns:p14="http://schemas.microsoft.com/office/powerpoint/2010/main" val="306736848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In deze cartoon is er een tafeltennisspel aan de gang. De spelers zijn Noord-</a:t>
            </a:r>
            <a:r>
              <a:rPr lang="nl-NL" baseline="0"/>
              <a:t> en Zuid-Korea. De scheidsrechter is de VS. De Noord-Koreaanse speler houdt een raketwerper in de hand en heeft daar net mee geschoten op de Zuid-Koreaanse speler. De VS keuren die actie wel af, maar doen niks.</a:t>
            </a:r>
            <a:endParaRPr lang="nl-NL"/>
          </a:p>
          <a:p>
            <a:endParaRPr lang="nl-NL"/>
          </a:p>
          <a:p>
            <a:r>
              <a:rPr lang="nl-NL"/>
              <a:t>Cartoon uit 2010</a:t>
            </a:r>
          </a:p>
        </p:txBody>
      </p:sp>
      <p:sp>
        <p:nvSpPr>
          <p:cNvPr id="4" name="Tijdelijke aanduiding voor dianummer 3"/>
          <p:cNvSpPr>
            <a:spLocks noGrp="1"/>
          </p:cNvSpPr>
          <p:nvPr>
            <p:ph type="sldNum" sz="quarter" idx="10"/>
          </p:nvPr>
        </p:nvSpPr>
        <p:spPr/>
        <p:txBody>
          <a:bodyPr/>
          <a:lstStyle/>
          <a:p>
            <a:fld id="{88F84390-44FD-5148-8C9F-31FE17D1AB6E}" type="slidenum">
              <a:rPr lang="nl-NL"/>
              <a:t>38</a:t>
            </a:fld>
            <a:endParaRPr lang="nl-NL"/>
          </a:p>
        </p:txBody>
      </p:sp>
    </p:spTree>
    <p:extLst>
      <p:ext uri="{BB962C8B-B14F-4D97-AF65-F5344CB8AC3E}">
        <p14:creationId xmlns:p14="http://schemas.microsoft.com/office/powerpoint/2010/main" val="306736848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Engelsman: regen, bolhoed,</a:t>
            </a:r>
            <a:r>
              <a:rPr lang="nl-NL" baseline="0"/>
              <a:t> bier, voetbal, rood haar</a:t>
            </a:r>
          </a:p>
          <a:p>
            <a:endParaRPr lang="nl-NL" baseline="0"/>
          </a:p>
          <a:p>
            <a:r>
              <a:rPr lang="nl-NL" baseline="0"/>
              <a:t>Islamitische zelfmoordterroristen</a:t>
            </a:r>
            <a:endParaRPr lang="nl-NL"/>
          </a:p>
        </p:txBody>
      </p:sp>
      <p:sp>
        <p:nvSpPr>
          <p:cNvPr id="4" name="Tijdelijke aanduiding voor dianummer 3"/>
          <p:cNvSpPr>
            <a:spLocks noGrp="1"/>
          </p:cNvSpPr>
          <p:nvPr>
            <p:ph type="sldNum" sz="quarter" idx="10"/>
          </p:nvPr>
        </p:nvSpPr>
        <p:spPr/>
        <p:txBody>
          <a:bodyPr/>
          <a:lstStyle/>
          <a:p>
            <a:fld id="{88F84390-44FD-5148-8C9F-31FE17D1AB6E}" type="slidenum">
              <a:rPr lang="nl-NL"/>
              <a:t>40</a:t>
            </a:fld>
            <a:endParaRPr lang="nl-NL"/>
          </a:p>
        </p:txBody>
      </p:sp>
    </p:spTree>
    <p:extLst>
      <p:ext uri="{BB962C8B-B14F-4D97-AF65-F5344CB8AC3E}">
        <p14:creationId xmlns:p14="http://schemas.microsoft.com/office/powerpoint/2010/main" val="63182884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Churchill</a:t>
            </a:r>
          </a:p>
        </p:txBody>
      </p:sp>
      <p:sp>
        <p:nvSpPr>
          <p:cNvPr id="4" name="Tijdelijke aanduiding voor dianummer 3"/>
          <p:cNvSpPr>
            <a:spLocks noGrp="1"/>
          </p:cNvSpPr>
          <p:nvPr>
            <p:ph type="sldNum" sz="quarter" idx="10"/>
          </p:nvPr>
        </p:nvSpPr>
        <p:spPr/>
        <p:txBody>
          <a:bodyPr/>
          <a:lstStyle/>
          <a:p>
            <a:fld id="{88F84390-44FD-5148-8C9F-31FE17D1AB6E}" type="slidenum">
              <a:rPr lang="nl-NL"/>
              <a:t>41</a:t>
            </a:fld>
            <a:endParaRPr lang="nl-NL"/>
          </a:p>
        </p:txBody>
      </p:sp>
    </p:spTree>
    <p:extLst>
      <p:ext uri="{BB962C8B-B14F-4D97-AF65-F5344CB8AC3E}">
        <p14:creationId xmlns:p14="http://schemas.microsoft.com/office/powerpoint/2010/main" val="22505370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Pickelhaube</a:t>
            </a:r>
          </a:p>
          <a:p>
            <a:r>
              <a:rPr lang="nl-NL"/>
              <a:t>Adelaar</a:t>
            </a:r>
          </a:p>
        </p:txBody>
      </p:sp>
      <p:sp>
        <p:nvSpPr>
          <p:cNvPr id="4" name="Tijdelijke aanduiding voor dianummer 3"/>
          <p:cNvSpPr>
            <a:spLocks noGrp="1"/>
          </p:cNvSpPr>
          <p:nvPr>
            <p:ph type="sldNum" sz="quarter" idx="10"/>
          </p:nvPr>
        </p:nvSpPr>
        <p:spPr/>
        <p:txBody>
          <a:bodyPr/>
          <a:lstStyle/>
          <a:p>
            <a:fld id="{88F84390-44FD-5148-8C9F-31FE17D1AB6E}" type="slidenum">
              <a:t>5</a:t>
            </a:fld>
            <a:endParaRPr lang="nl-NL"/>
          </a:p>
        </p:txBody>
      </p:sp>
    </p:spTree>
    <p:extLst>
      <p:ext uri="{BB962C8B-B14F-4D97-AF65-F5344CB8AC3E}">
        <p14:creationId xmlns:p14="http://schemas.microsoft.com/office/powerpoint/2010/main" val="231781502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In 1962</a:t>
            </a:r>
            <a:r>
              <a:rPr lang="nl-NL" baseline="0"/>
              <a:t> kwamen de VS erachter dat de SU in het Cuba van Fidel Castro raketten wilde stationneren. </a:t>
            </a:r>
            <a:r>
              <a:rPr lang="nl-NL"/>
              <a:t>President John F. Kennedy (1917-1963) kondigde</a:t>
            </a:r>
            <a:r>
              <a:rPr lang="nl-NL" baseline="0"/>
              <a:t> aan dat hij een blokkade rond Cuba zou leggen om te levering van de raketten te voorkomen. Dat werd de Cuba-crisis. SU leider Chroesjtsjov dreigde met oorlog maar zegde na enige tijd toch toe de raketten terug te zullen trekken.</a:t>
            </a:r>
            <a:endParaRPr lang="nl-NL"/>
          </a:p>
          <a:p>
            <a:endParaRPr lang="nl-NL"/>
          </a:p>
        </p:txBody>
      </p:sp>
      <p:sp>
        <p:nvSpPr>
          <p:cNvPr id="4" name="Tijdelijke aanduiding voor dianummer 3"/>
          <p:cNvSpPr>
            <a:spLocks noGrp="1"/>
          </p:cNvSpPr>
          <p:nvPr>
            <p:ph type="sldNum" sz="quarter" idx="10"/>
          </p:nvPr>
        </p:nvSpPr>
        <p:spPr/>
        <p:txBody>
          <a:bodyPr/>
          <a:lstStyle/>
          <a:p>
            <a:fld id="{88F84390-44FD-5148-8C9F-31FE17D1AB6E}" type="slidenum">
              <a:rPr lang="nl-NL"/>
              <a:t>44</a:t>
            </a:fld>
            <a:endParaRPr lang="nl-NL"/>
          </a:p>
        </p:txBody>
      </p:sp>
    </p:spTree>
    <p:extLst>
      <p:ext uri="{BB962C8B-B14F-4D97-AF65-F5344CB8AC3E}">
        <p14:creationId xmlns:p14="http://schemas.microsoft.com/office/powerpoint/2010/main" val="214637065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In 1962</a:t>
            </a:r>
            <a:r>
              <a:rPr lang="nl-NL" baseline="0"/>
              <a:t> kwamen de VS erachter dat de SU in het Cuba van Fidel Castro raketten wilde stationneren. </a:t>
            </a:r>
            <a:r>
              <a:rPr lang="nl-NL"/>
              <a:t>President John F. Kennedy (1917-1963) kondigde</a:t>
            </a:r>
            <a:r>
              <a:rPr lang="nl-NL" baseline="0"/>
              <a:t> aan dat hij een blokkade rond Cuba zou leggen om te levering van de raketten te voorkomen. Dat werd de Cuba-crisis. SU leider Chroesjtsjov dreigde met oorlog maar zegde na enige tijd toch toe de raketten terug te zullen trekken.</a:t>
            </a:r>
            <a:endParaRPr lang="nl-NL"/>
          </a:p>
        </p:txBody>
      </p:sp>
      <p:sp>
        <p:nvSpPr>
          <p:cNvPr id="4" name="Tijdelijke aanduiding voor dianummer 3"/>
          <p:cNvSpPr>
            <a:spLocks noGrp="1"/>
          </p:cNvSpPr>
          <p:nvPr>
            <p:ph type="sldNum" sz="quarter" idx="10"/>
          </p:nvPr>
        </p:nvSpPr>
        <p:spPr/>
        <p:txBody>
          <a:bodyPr/>
          <a:lstStyle/>
          <a:p>
            <a:fld id="{88F84390-44FD-5148-8C9F-31FE17D1AB6E}" type="slidenum">
              <a:rPr lang="nl-NL"/>
              <a:t>45</a:t>
            </a:fld>
            <a:endParaRPr lang="nl-NL"/>
          </a:p>
        </p:txBody>
      </p:sp>
    </p:spTree>
    <p:extLst>
      <p:ext uri="{BB962C8B-B14F-4D97-AF65-F5344CB8AC3E}">
        <p14:creationId xmlns:p14="http://schemas.microsoft.com/office/powerpoint/2010/main" val="214637065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Between 1985 and 1990 Soviet leader Mikhail S. Gorbachev (1931- ) steered Russia's foreign relations in a new conciliatory direction by working with Presidents Reagan and Bush to sign a series of arms control agreements, withdrawing Soviet troops from Afghanistan, and improving relations with China. He also transferred power from the Communist Party to elected legislatures in Russia's union republics. Such developments, along with the fall of the Berlin Wall and unification of East and West Germany, signaled the end of the Cold War. Gorbachev leads the funeral procession in Valtman's imaginative, skillfully realized drawing which memorializes the demise of communism as its hallowed trinity-Karl Marx (1818-1883), Vladimir Lenin (1870-1924), and Joseph Stalin (1879-1953) look on in consternation.</a:t>
            </a:r>
          </a:p>
        </p:txBody>
      </p:sp>
      <p:sp>
        <p:nvSpPr>
          <p:cNvPr id="4" name="Tijdelijke aanduiding voor dianummer 3"/>
          <p:cNvSpPr>
            <a:spLocks noGrp="1"/>
          </p:cNvSpPr>
          <p:nvPr>
            <p:ph type="sldNum" sz="quarter" idx="10"/>
          </p:nvPr>
        </p:nvSpPr>
        <p:spPr/>
        <p:txBody>
          <a:bodyPr/>
          <a:lstStyle/>
          <a:p>
            <a:fld id="{88F84390-44FD-5148-8C9F-31FE17D1AB6E}" type="slidenum">
              <a:rPr lang="nl-NL"/>
              <a:t>46</a:t>
            </a:fld>
            <a:endParaRPr lang="nl-NL"/>
          </a:p>
        </p:txBody>
      </p:sp>
    </p:spTree>
    <p:extLst>
      <p:ext uri="{BB962C8B-B14F-4D97-AF65-F5344CB8AC3E}">
        <p14:creationId xmlns:p14="http://schemas.microsoft.com/office/powerpoint/2010/main" val="325072224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Between 1985 and 1990 Soviet leader Mikhail S. Gorbachev (1931- ) steered Russia's foreign relations in a new conciliatory direction by working with Presidents Reagan and Bush to sign a series of arms control agreements, withdrawing Soviet troops from Afghanistan, and improving relations with China. He also transferred power from the Communist Party to elected legislatures in Russia's union republics. Such developments, along with the fall of the Berlin Wall and unification of East and West Germany, signaled the end of the Cold War. Gorbachev leads the funeral procession in Valtman's imaginative, skillfully realized drawing which memorializes the demise of communism as its hallowed trinity-Karl Marx (1818-1883), Vladimir Lenin (1870-1924), and Joseph Stalin (1879-1953) look on in consternation.</a:t>
            </a:r>
          </a:p>
        </p:txBody>
      </p:sp>
      <p:sp>
        <p:nvSpPr>
          <p:cNvPr id="4" name="Tijdelijke aanduiding voor dianummer 3"/>
          <p:cNvSpPr>
            <a:spLocks noGrp="1"/>
          </p:cNvSpPr>
          <p:nvPr>
            <p:ph type="sldNum" sz="quarter" idx="10"/>
          </p:nvPr>
        </p:nvSpPr>
        <p:spPr/>
        <p:txBody>
          <a:bodyPr/>
          <a:lstStyle/>
          <a:p>
            <a:fld id="{88F84390-44FD-5148-8C9F-31FE17D1AB6E}" type="slidenum">
              <a:rPr lang="nl-NL"/>
              <a:t>47</a:t>
            </a:fld>
            <a:endParaRPr lang="nl-NL"/>
          </a:p>
        </p:txBody>
      </p:sp>
    </p:spTree>
    <p:extLst>
      <p:ext uri="{BB962C8B-B14F-4D97-AF65-F5344CB8AC3E}">
        <p14:creationId xmlns:p14="http://schemas.microsoft.com/office/powerpoint/2010/main" val="325072224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Mao Zedong (1893-1976) inaugurated the Great Proletarian Cultural Revolution in August, 1966, as a means of restoring the spirit of the Chinese Revolution. Mao's own personality cult took on a religious character during the movement. Valtman parodies this aspect of it by showing Mao as a Buddha-like figure borne under a canopy in a procession. Smiling followers carrying the famed "little red book" (</a:t>
            </a:r>
            <a:r>
              <a:rPr lang="nl-NL" i="1"/>
              <a:t>The Thoughts of Chairman</a:t>
            </a:r>
            <a:r>
              <a:rPr lang="nl-NL"/>
              <a:t> </a:t>
            </a:r>
            <a:r>
              <a:rPr lang="nl-NL" i="1"/>
              <a:t>Mao</a:t>
            </a:r>
            <a:r>
              <a:rPr lang="nl-NL"/>
              <a:t>) are preceded by figures bearing incense. </a:t>
            </a:r>
          </a:p>
        </p:txBody>
      </p:sp>
      <p:sp>
        <p:nvSpPr>
          <p:cNvPr id="4" name="Tijdelijke aanduiding voor dianummer 3"/>
          <p:cNvSpPr>
            <a:spLocks noGrp="1"/>
          </p:cNvSpPr>
          <p:nvPr>
            <p:ph type="sldNum" sz="quarter" idx="10"/>
          </p:nvPr>
        </p:nvSpPr>
        <p:spPr/>
        <p:txBody>
          <a:bodyPr/>
          <a:lstStyle/>
          <a:p>
            <a:fld id="{88F84390-44FD-5148-8C9F-31FE17D1AB6E}" type="slidenum">
              <a:rPr lang="nl-NL"/>
              <a:t>48</a:t>
            </a:fld>
            <a:endParaRPr lang="nl-NL"/>
          </a:p>
        </p:txBody>
      </p:sp>
    </p:spTree>
    <p:extLst>
      <p:ext uri="{BB962C8B-B14F-4D97-AF65-F5344CB8AC3E}">
        <p14:creationId xmlns:p14="http://schemas.microsoft.com/office/powerpoint/2010/main" val="363235879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Mao Zedong (1893-1976) inaugurated the Great Proletarian Cultural Revolution in August, 1966, as a means of restoring the spirit of the Chinese Revolution. Mao's own personality cult took on a religious character during the movement. Valtman parodies this aspect of it by showing Mao as a Buddha-like figure borne under a canopy in a procession. Smiling followers carrying the famed "little red book" (</a:t>
            </a:r>
            <a:r>
              <a:rPr lang="nl-NL" i="1"/>
              <a:t>The Thoughts of Chairman</a:t>
            </a:r>
            <a:r>
              <a:rPr lang="nl-NL"/>
              <a:t> </a:t>
            </a:r>
            <a:r>
              <a:rPr lang="nl-NL" i="1"/>
              <a:t>Mao</a:t>
            </a:r>
            <a:r>
              <a:rPr lang="nl-NL"/>
              <a:t>) are preceded by figures bearing incense. </a:t>
            </a:r>
          </a:p>
        </p:txBody>
      </p:sp>
      <p:sp>
        <p:nvSpPr>
          <p:cNvPr id="4" name="Tijdelijke aanduiding voor dianummer 3"/>
          <p:cNvSpPr>
            <a:spLocks noGrp="1"/>
          </p:cNvSpPr>
          <p:nvPr>
            <p:ph type="sldNum" sz="quarter" idx="10"/>
          </p:nvPr>
        </p:nvSpPr>
        <p:spPr/>
        <p:txBody>
          <a:bodyPr/>
          <a:lstStyle/>
          <a:p>
            <a:fld id="{88F84390-44FD-5148-8C9F-31FE17D1AB6E}" type="slidenum">
              <a:rPr lang="nl-NL"/>
              <a:t>49</a:t>
            </a:fld>
            <a:endParaRPr lang="nl-NL"/>
          </a:p>
        </p:txBody>
      </p:sp>
    </p:spTree>
    <p:extLst>
      <p:ext uri="{BB962C8B-B14F-4D97-AF65-F5344CB8AC3E}">
        <p14:creationId xmlns:p14="http://schemas.microsoft.com/office/powerpoint/2010/main" val="363235879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88F84390-44FD-5148-8C9F-31FE17D1AB6E}" type="slidenum">
              <a:rPr lang="nl-NL"/>
              <a:t>51</a:t>
            </a:fld>
            <a:endParaRPr lang="nl-NL"/>
          </a:p>
        </p:txBody>
      </p:sp>
    </p:spTree>
    <p:extLst>
      <p:ext uri="{BB962C8B-B14F-4D97-AF65-F5344CB8AC3E}">
        <p14:creationId xmlns:p14="http://schemas.microsoft.com/office/powerpoint/2010/main" val="123193058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kern="1200">
                <a:solidFill>
                  <a:schemeClr val="tx1"/>
                </a:solidFill>
                <a:effectLst/>
                <a:latin typeface="+mn-lt"/>
                <a:ea typeface="+mn-ea"/>
                <a:cs typeface="+mn-cs"/>
              </a:rPr>
              <a:t>Van links naar rechts: </a:t>
            </a:r>
            <a:endParaRPr lang="nl-NL"/>
          </a:p>
          <a:p>
            <a:r>
              <a:rPr lang="nl-NL" sz="1200" kern="1200">
                <a:solidFill>
                  <a:schemeClr val="tx1"/>
                </a:solidFill>
                <a:effectLst/>
                <a:latin typeface="+mn-lt"/>
                <a:ea typeface="+mn-ea"/>
                <a:cs typeface="+mn-cs"/>
              </a:rPr>
              <a:t>‐  Adolf Hitler: Führer, leider van het Duitse Rijk </a:t>
            </a:r>
            <a:endParaRPr lang="nl-NL">
              <a:effectLst/>
            </a:endParaRPr>
          </a:p>
          <a:p>
            <a:r>
              <a:rPr lang="nl-NL" sz="1200" kern="1200">
                <a:solidFill>
                  <a:schemeClr val="tx1"/>
                </a:solidFill>
                <a:effectLst/>
                <a:latin typeface="+mn-lt"/>
                <a:ea typeface="+mn-ea"/>
                <a:cs typeface="+mn-cs"/>
              </a:rPr>
              <a:t>‐  Werner von Blomberg, van 1933 tot 1938 minister van defensie / oorlog: bevelhebber van de </a:t>
            </a:r>
            <a:endParaRPr lang="nl-NL">
              <a:effectLst/>
            </a:endParaRPr>
          </a:p>
          <a:p>
            <a:r>
              <a:rPr lang="nl-NL" sz="1200" kern="1200">
                <a:solidFill>
                  <a:schemeClr val="tx1"/>
                </a:solidFill>
                <a:effectLst/>
                <a:latin typeface="+mn-lt"/>
                <a:ea typeface="+mn-ea"/>
                <a:cs typeface="+mn-cs"/>
              </a:rPr>
              <a:t>landmacht </a:t>
            </a:r>
            <a:endParaRPr lang="nl-NL">
              <a:effectLst/>
            </a:endParaRPr>
          </a:p>
          <a:p>
            <a:r>
              <a:rPr lang="nl-NL" sz="1200" kern="1200">
                <a:solidFill>
                  <a:schemeClr val="tx1"/>
                </a:solidFill>
                <a:effectLst/>
                <a:latin typeface="+mn-lt"/>
                <a:ea typeface="+mn-ea"/>
                <a:cs typeface="+mn-cs"/>
              </a:rPr>
              <a:t>‐  Hermann Göring, minister voor de luchtmacht en luchtmaarschalk: bevelhebber van de </a:t>
            </a:r>
            <a:endParaRPr lang="nl-NL">
              <a:effectLst/>
            </a:endParaRPr>
          </a:p>
          <a:p>
            <a:r>
              <a:rPr lang="nl-NL" sz="1200" kern="1200">
                <a:solidFill>
                  <a:schemeClr val="tx1"/>
                </a:solidFill>
                <a:effectLst/>
                <a:latin typeface="+mn-lt"/>
                <a:ea typeface="+mn-ea"/>
                <a:cs typeface="+mn-cs"/>
              </a:rPr>
              <a:t>luchtmacht </a:t>
            </a:r>
            <a:endParaRPr lang="nl-NL">
              <a:effectLst/>
            </a:endParaRPr>
          </a:p>
          <a:p>
            <a:r>
              <a:rPr lang="nl-NL" sz="1200" kern="1200">
                <a:solidFill>
                  <a:schemeClr val="tx1"/>
                </a:solidFill>
                <a:effectLst/>
                <a:latin typeface="+mn-lt"/>
                <a:ea typeface="+mn-ea"/>
                <a:cs typeface="+mn-cs"/>
              </a:rPr>
              <a:t>‐  Joseph Goebbels (vooraan), propagandaleider / minister voor volksvoorlichting en propaganda: </a:t>
            </a:r>
            <a:endParaRPr lang="nl-NL">
              <a:effectLst/>
            </a:endParaRPr>
          </a:p>
          <a:p>
            <a:r>
              <a:rPr lang="nl-NL" sz="1200" kern="1200">
                <a:solidFill>
                  <a:schemeClr val="tx1"/>
                </a:solidFill>
                <a:effectLst/>
                <a:latin typeface="+mn-lt"/>
                <a:ea typeface="+mn-ea"/>
                <a:cs typeface="+mn-cs"/>
              </a:rPr>
              <a:t>hij beheerste de media </a:t>
            </a:r>
            <a:endParaRPr lang="nl-NL">
              <a:effectLst/>
            </a:endParaRPr>
          </a:p>
          <a:p>
            <a:r>
              <a:rPr lang="nl-NL" sz="1200" kern="1200">
                <a:solidFill>
                  <a:schemeClr val="tx1"/>
                </a:solidFill>
                <a:effectLst/>
                <a:latin typeface="+mn-lt"/>
                <a:ea typeface="+mn-ea"/>
                <a:cs typeface="+mn-cs"/>
              </a:rPr>
              <a:t>‐  Hjalmar Schacht (achter), minister van economische zaken: hij gaf leiding aan de economie </a:t>
            </a:r>
            <a:endParaRPr lang="nl-NL">
              <a:effectLst/>
            </a:endParaRPr>
          </a:p>
          <a:p>
            <a:r>
              <a:rPr lang="nl-NL" sz="1200" kern="1200">
                <a:solidFill>
                  <a:schemeClr val="tx1"/>
                </a:solidFill>
                <a:effectLst/>
                <a:latin typeface="+mn-lt"/>
                <a:ea typeface="+mn-ea"/>
                <a:cs typeface="+mn-cs"/>
              </a:rPr>
              <a:t>‐  Heinrich Himmler, leider van de SS (en later in 1936) van de politie: daardoor na Hitler de </a:t>
            </a:r>
            <a:endParaRPr lang="nl-NL">
              <a:effectLst/>
            </a:endParaRPr>
          </a:p>
          <a:p>
            <a:r>
              <a:rPr lang="nl-NL" sz="1200" kern="1200">
                <a:solidFill>
                  <a:schemeClr val="tx1"/>
                </a:solidFill>
                <a:effectLst/>
                <a:latin typeface="+mn-lt"/>
                <a:ea typeface="+mn-ea"/>
                <a:cs typeface="+mn-cs"/>
              </a:rPr>
              <a:t>machtigste man van Duitsland </a:t>
            </a:r>
            <a:endParaRPr lang="nl-NL">
              <a:effectLst/>
            </a:endParaRPr>
          </a:p>
          <a:p>
            <a:r>
              <a:rPr lang="nl-NL" sz="1200" kern="1200">
                <a:solidFill>
                  <a:schemeClr val="tx1"/>
                </a:solidFill>
                <a:effectLst/>
                <a:latin typeface="+mn-lt"/>
                <a:ea typeface="+mn-ea"/>
                <a:cs typeface="+mn-cs"/>
              </a:rPr>
              <a:t>‐  Julius Streicher, oprichter en uitgever van het antisemitische weekblad Der Stürmer (te zien </a:t>
            </a:r>
            <a:endParaRPr lang="nl-NL">
              <a:effectLst/>
            </a:endParaRPr>
          </a:p>
          <a:p>
            <a:r>
              <a:rPr lang="nl-NL" sz="1200" kern="1200">
                <a:solidFill>
                  <a:schemeClr val="tx1"/>
                </a:solidFill>
                <a:effectLst/>
                <a:latin typeface="+mn-lt"/>
                <a:ea typeface="+mn-ea"/>
                <a:cs typeface="+mn-cs"/>
              </a:rPr>
              <a:t>onder zijn linkerarm): hij stimuleerde daardoor de haat tegen Joden </a:t>
            </a:r>
            <a:endParaRPr lang="nl-NL">
              <a:effectLst/>
            </a:endParaRPr>
          </a:p>
          <a:p>
            <a:r>
              <a:rPr lang="nl-NL" sz="1200" kern="1200">
                <a:solidFill>
                  <a:schemeClr val="tx1"/>
                </a:solidFill>
                <a:effectLst/>
                <a:latin typeface="+mn-lt"/>
                <a:ea typeface="+mn-ea"/>
                <a:cs typeface="+mn-cs"/>
              </a:rPr>
              <a:t>‐  Viktor Lutze, sinds 1934 leider van de SA, het partijleger van de NSDAP </a:t>
            </a:r>
            <a:endParaRPr lang="nl-NL">
              <a:effectLst/>
            </a:endParaRPr>
          </a:p>
          <a:p>
            <a:endParaRPr lang="nl-NL" baseline="0"/>
          </a:p>
        </p:txBody>
      </p:sp>
      <p:sp>
        <p:nvSpPr>
          <p:cNvPr id="4" name="Tijdelijke aanduiding voor dianummer 3"/>
          <p:cNvSpPr>
            <a:spLocks noGrp="1"/>
          </p:cNvSpPr>
          <p:nvPr>
            <p:ph type="sldNum" sz="quarter" idx="10"/>
          </p:nvPr>
        </p:nvSpPr>
        <p:spPr/>
        <p:txBody>
          <a:bodyPr/>
          <a:lstStyle/>
          <a:p>
            <a:fld id="{88F84390-44FD-5148-8C9F-31FE17D1AB6E}" type="slidenum">
              <a:rPr lang="nl-NL"/>
              <a:t>52</a:t>
            </a:fld>
            <a:endParaRPr lang="nl-NL"/>
          </a:p>
        </p:txBody>
      </p:sp>
    </p:spTree>
    <p:extLst>
      <p:ext uri="{BB962C8B-B14F-4D97-AF65-F5344CB8AC3E}">
        <p14:creationId xmlns:p14="http://schemas.microsoft.com/office/powerpoint/2010/main" val="123193058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kern="1200">
                <a:solidFill>
                  <a:schemeClr val="tx1"/>
                </a:solidFill>
                <a:effectLst/>
                <a:latin typeface="+mn-lt"/>
                <a:ea typeface="+mn-ea"/>
                <a:cs typeface="+mn-cs"/>
              </a:rPr>
              <a:t>Van links naar rechts: </a:t>
            </a:r>
            <a:endParaRPr lang="nl-NL"/>
          </a:p>
          <a:p>
            <a:r>
              <a:rPr lang="nl-NL" sz="1200" kern="1200">
                <a:solidFill>
                  <a:schemeClr val="tx1"/>
                </a:solidFill>
                <a:effectLst/>
                <a:latin typeface="+mn-lt"/>
                <a:ea typeface="+mn-ea"/>
                <a:cs typeface="+mn-cs"/>
              </a:rPr>
              <a:t>‐  Adolf Hitler: Führer, leider van het Duitse Rijk </a:t>
            </a:r>
            <a:endParaRPr lang="nl-NL">
              <a:effectLst/>
            </a:endParaRPr>
          </a:p>
          <a:p>
            <a:r>
              <a:rPr lang="nl-NL" sz="1200" kern="1200">
                <a:solidFill>
                  <a:schemeClr val="tx1"/>
                </a:solidFill>
                <a:effectLst/>
                <a:latin typeface="+mn-lt"/>
                <a:ea typeface="+mn-ea"/>
                <a:cs typeface="+mn-cs"/>
              </a:rPr>
              <a:t>‐  Werner von Blomberg, van 1933 tot 1938 minister van defensie / oorlog: bevelhebber van de </a:t>
            </a:r>
            <a:endParaRPr lang="nl-NL">
              <a:effectLst/>
            </a:endParaRPr>
          </a:p>
          <a:p>
            <a:r>
              <a:rPr lang="nl-NL" sz="1200" kern="1200">
                <a:solidFill>
                  <a:schemeClr val="tx1"/>
                </a:solidFill>
                <a:effectLst/>
                <a:latin typeface="+mn-lt"/>
                <a:ea typeface="+mn-ea"/>
                <a:cs typeface="+mn-cs"/>
              </a:rPr>
              <a:t>landmacht </a:t>
            </a:r>
            <a:endParaRPr lang="nl-NL">
              <a:effectLst/>
            </a:endParaRPr>
          </a:p>
          <a:p>
            <a:r>
              <a:rPr lang="nl-NL" sz="1200" kern="1200">
                <a:solidFill>
                  <a:schemeClr val="tx1"/>
                </a:solidFill>
                <a:effectLst/>
                <a:latin typeface="+mn-lt"/>
                <a:ea typeface="+mn-ea"/>
                <a:cs typeface="+mn-cs"/>
              </a:rPr>
              <a:t>‐  Hermann Göring, minister voor de luchtmacht en luchtmaarschalk: bevelhebber van de </a:t>
            </a:r>
            <a:endParaRPr lang="nl-NL">
              <a:effectLst/>
            </a:endParaRPr>
          </a:p>
          <a:p>
            <a:r>
              <a:rPr lang="nl-NL" sz="1200" kern="1200">
                <a:solidFill>
                  <a:schemeClr val="tx1"/>
                </a:solidFill>
                <a:effectLst/>
                <a:latin typeface="+mn-lt"/>
                <a:ea typeface="+mn-ea"/>
                <a:cs typeface="+mn-cs"/>
              </a:rPr>
              <a:t>luchtmacht </a:t>
            </a:r>
            <a:endParaRPr lang="nl-NL">
              <a:effectLst/>
            </a:endParaRPr>
          </a:p>
          <a:p>
            <a:r>
              <a:rPr lang="nl-NL" sz="1200" kern="1200">
                <a:solidFill>
                  <a:schemeClr val="tx1"/>
                </a:solidFill>
                <a:effectLst/>
                <a:latin typeface="+mn-lt"/>
                <a:ea typeface="+mn-ea"/>
                <a:cs typeface="+mn-cs"/>
              </a:rPr>
              <a:t>‐  Joseph Goebbels (vooraan), propagandaleider / minister voor volksvoorlichting en propaganda: </a:t>
            </a:r>
            <a:endParaRPr lang="nl-NL">
              <a:effectLst/>
            </a:endParaRPr>
          </a:p>
          <a:p>
            <a:r>
              <a:rPr lang="nl-NL" sz="1200" kern="1200">
                <a:solidFill>
                  <a:schemeClr val="tx1"/>
                </a:solidFill>
                <a:effectLst/>
                <a:latin typeface="+mn-lt"/>
                <a:ea typeface="+mn-ea"/>
                <a:cs typeface="+mn-cs"/>
              </a:rPr>
              <a:t>hij beheerste de media </a:t>
            </a:r>
            <a:endParaRPr lang="nl-NL">
              <a:effectLst/>
            </a:endParaRPr>
          </a:p>
          <a:p>
            <a:r>
              <a:rPr lang="nl-NL" sz="1200" kern="1200">
                <a:solidFill>
                  <a:schemeClr val="tx1"/>
                </a:solidFill>
                <a:effectLst/>
                <a:latin typeface="+mn-lt"/>
                <a:ea typeface="+mn-ea"/>
                <a:cs typeface="+mn-cs"/>
              </a:rPr>
              <a:t>‐  Hjalmar Schacht (achter), minister van economische zaken: hij gaf leiding aan de economie </a:t>
            </a:r>
            <a:endParaRPr lang="nl-NL">
              <a:effectLst/>
            </a:endParaRPr>
          </a:p>
          <a:p>
            <a:r>
              <a:rPr lang="nl-NL" sz="1200" kern="1200">
                <a:solidFill>
                  <a:schemeClr val="tx1"/>
                </a:solidFill>
                <a:effectLst/>
                <a:latin typeface="+mn-lt"/>
                <a:ea typeface="+mn-ea"/>
                <a:cs typeface="+mn-cs"/>
              </a:rPr>
              <a:t>‐  Heinrich Himmler, leider van de SS (en later in 1936) van de politie: daardoor na Hitler de </a:t>
            </a:r>
            <a:endParaRPr lang="nl-NL">
              <a:effectLst/>
            </a:endParaRPr>
          </a:p>
          <a:p>
            <a:r>
              <a:rPr lang="nl-NL" sz="1200" kern="1200">
                <a:solidFill>
                  <a:schemeClr val="tx1"/>
                </a:solidFill>
                <a:effectLst/>
                <a:latin typeface="+mn-lt"/>
                <a:ea typeface="+mn-ea"/>
                <a:cs typeface="+mn-cs"/>
              </a:rPr>
              <a:t>machtigste man van Duitsland </a:t>
            </a:r>
            <a:endParaRPr lang="nl-NL">
              <a:effectLst/>
            </a:endParaRPr>
          </a:p>
          <a:p>
            <a:r>
              <a:rPr lang="nl-NL" sz="1200" kern="1200">
                <a:solidFill>
                  <a:schemeClr val="tx1"/>
                </a:solidFill>
                <a:effectLst/>
                <a:latin typeface="+mn-lt"/>
                <a:ea typeface="+mn-ea"/>
                <a:cs typeface="+mn-cs"/>
              </a:rPr>
              <a:t>‐  Julius Streicher, oprichter en uitgever van het antisemitische weekblad Der Stürmer (te zien </a:t>
            </a:r>
            <a:endParaRPr lang="nl-NL">
              <a:effectLst/>
            </a:endParaRPr>
          </a:p>
          <a:p>
            <a:r>
              <a:rPr lang="nl-NL" sz="1200" kern="1200">
                <a:solidFill>
                  <a:schemeClr val="tx1"/>
                </a:solidFill>
                <a:effectLst/>
                <a:latin typeface="+mn-lt"/>
                <a:ea typeface="+mn-ea"/>
                <a:cs typeface="+mn-cs"/>
              </a:rPr>
              <a:t>onder zijn linkerarm): hij stimuleerde daardoor de haat tegen Joden </a:t>
            </a:r>
            <a:endParaRPr lang="nl-NL">
              <a:effectLst/>
            </a:endParaRPr>
          </a:p>
          <a:p>
            <a:r>
              <a:rPr lang="nl-NL" sz="1200" kern="1200">
                <a:solidFill>
                  <a:schemeClr val="tx1"/>
                </a:solidFill>
                <a:effectLst/>
                <a:latin typeface="+mn-lt"/>
                <a:ea typeface="+mn-ea"/>
                <a:cs typeface="+mn-cs"/>
              </a:rPr>
              <a:t>‐  Viktor Lutze, sinds 1934 leider van de SA, het partijleger van de NSDAP </a:t>
            </a:r>
            <a:endParaRPr lang="nl-NL">
              <a:effectLst/>
            </a:endParaRPr>
          </a:p>
          <a:p>
            <a:endParaRPr lang="nl-NL" baseline="0"/>
          </a:p>
        </p:txBody>
      </p:sp>
      <p:sp>
        <p:nvSpPr>
          <p:cNvPr id="4" name="Tijdelijke aanduiding voor dianummer 3"/>
          <p:cNvSpPr>
            <a:spLocks noGrp="1"/>
          </p:cNvSpPr>
          <p:nvPr>
            <p:ph type="sldNum" sz="quarter" idx="10"/>
          </p:nvPr>
        </p:nvSpPr>
        <p:spPr/>
        <p:txBody>
          <a:bodyPr/>
          <a:lstStyle/>
          <a:p>
            <a:fld id="{88F84390-44FD-5148-8C9F-31FE17D1AB6E}" type="slidenum">
              <a:rPr lang="nl-NL"/>
              <a:t>53</a:t>
            </a:fld>
            <a:endParaRPr lang="nl-NL"/>
          </a:p>
        </p:txBody>
      </p:sp>
    </p:spTree>
    <p:extLst>
      <p:ext uri="{BB962C8B-B14F-4D97-AF65-F5344CB8AC3E}">
        <p14:creationId xmlns:p14="http://schemas.microsoft.com/office/powerpoint/2010/main" val="123193058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2006: over de vraag of Irak wel of geen massavernietigingswapens</a:t>
            </a:r>
            <a:r>
              <a:rPr lang="nl-NL" baseline="0"/>
              <a:t> had.</a:t>
            </a:r>
            <a:endParaRPr lang="nl-NL"/>
          </a:p>
        </p:txBody>
      </p:sp>
      <p:sp>
        <p:nvSpPr>
          <p:cNvPr id="4" name="Tijdelijke aanduiding voor dianummer 3"/>
          <p:cNvSpPr>
            <a:spLocks noGrp="1"/>
          </p:cNvSpPr>
          <p:nvPr>
            <p:ph type="sldNum" sz="quarter" idx="10"/>
          </p:nvPr>
        </p:nvSpPr>
        <p:spPr/>
        <p:txBody>
          <a:bodyPr/>
          <a:lstStyle/>
          <a:p>
            <a:fld id="{88F84390-44FD-5148-8C9F-31FE17D1AB6E}" type="slidenum">
              <a:rPr lang="nl-NL"/>
              <a:t>55</a:t>
            </a:fld>
            <a:endParaRPr lang="nl-NL"/>
          </a:p>
        </p:txBody>
      </p:sp>
    </p:spTree>
    <p:extLst>
      <p:ext uri="{BB962C8B-B14F-4D97-AF65-F5344CB8AC3E}">
        <p14:creationId xmlns:p14="http://schemas.microsoft.com/office/powerpoint/2010/main" val="26945809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Beer (grote boze bruine beer0</a:t>
            </a:r>
          </a:p>
          <a:p>
            <a:r>
              <a:rPr lang="nl-NL"/>
              <a:t>Russische muts (Sjapka)</a:t>
            </a:r>
          </a:p>
          <a:p>
            <a:r>
              <a:rPr lang="nl-NL"/>
              <a:t>Vlag van Rusland </a:t>
            </a:r>
          </a:p>
          <a:p>
            <a:r>
              <a:rPr lang="nl-NL"/>
              <a:t>Vlag van de SU</a:t>
            </a:r>
          </a:p>
          <a:p>
            <a:endParaRPr lang="nl-NL"/>
          </a:p>
        </p:txBody>
      </p:sp>
      <p:sp>
        <p:nvSpPr>
          <p:cNvPr id="4" name="Tijdelijke aanduiding voor dianummer 3"/>
          <p:cNvSpPr>
            <a:spLocks noGrp="1"/>
          </p:cNvSpPr>
          <p:nvPr>
            <p:ph type="sldNum" sz="quarter" idx="10"/>
          </p:nvPr>
        </p:nvSpPr>
        <p:spPr/>
        <p:txBody>
          <a:bodyPr/>
          <a:lstStyle/>
          <a:p>
            <a:fld id="{88F84390-44FD-5148-8C9F-31FE17D1AB6E}" type="slidenum">
              <a:t>6</a:t>
            </a:fld>
            <a:endParaRPr lang="nl-NL"/>
          </a:p>
        </p:txBody>
      </p:sp>
    </p:spTree>
    <p:extLst>
      <p:ext uri="{BB962C8B-B14F-4D97-AF65-F5344CB8AC3E}">
        <p14:creationId xmlns:p14="http://schemas.microsoft.com/office/powerpoint/2010/main" val="10704000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SALT II was een tweede ronde van gesprekken die plaatsvond tussen 1972 en 1979 tussen de VS en de Sovjet-Unie welke probeerde het aantal nucleaire wapens te beperken. Het was het vervolg van de vorderingen die gemaakt waren tijdens SALT I.</a:t>
            </a:r>
          </a:p>
          <a:p>
            <a:r>
              <a:rPr lang="nl-NL"/>
              <a:t>Een overeenkomst om het aantal lanceerinstallaties te beperken werd bereikt op 18 juni 1979 en werd ondertekend door Sovjet-president Brezjnev en de president van de Verenigde Staten Jimmy Carter. Zes maanden na het ondertekenen begon de Sovjet-Unie een aanval op Afghanistan om zijn invloed daar te handhaven, waarmee het einde van de ontspanning tussen Oost en West werd ingeluid. Daarom werd het verdrag nooit geratificeerd door de Amerikaanse Senaat. Beide partijen hielden zich echter wel aan de overeenkomst.</a:t>
            </a:r>
          </a:p>
          <a:p>
            <a:r>
              <a:rPr lang="nl-NL"/>
              <a:t>De hierop volgende discussies vonden plaats onder de Strategic Arms Reduction Treaty (START) en de Comprehensive Test Ban Treaty.</a:t>
            </a:r>
          </a:p>
          <a:p>
            <a:endParaRPr lang="nl-NL"/>
          </a:p>
        </p:txBody>
      </p:sp>
      <p:sp>
        <p:nvSpPr>
          <p:cNvPr id="4" name="Tijdelijke aanduiding voor dianummer 3"/>
          <p:cNvSpPr>
            <a:spLocks noGrp="1"/>
          </p:cNvSpPr>
          <p:nvPr>
            <p:ph type="sldNum" sz="quarter" idx="10"/>
          </p:nvPr>
        </p:nvSpPr>
        <p:spPr/>
        <p:txBody>
          <a:bodyPr/>
          <a:lstStyle/>
          <a:p>
            <a:fld id="{88F84390-44FD-5148-8C9F-31FE17D1AB6E}" type="slidenum">
              <a:rPr lang="nl-NL"/>
              <a:t>56</a:t>
            </a:fld>
            <a:endParaRPr lang="nl-NL"/>
          </a:p>
        </p:txBody>
      </p:sp>
    </p:spTree>
    <p:extLst>
      <p:ext uri="{BB962C8B-B14F-4D97-AF65-F5344CB8AC3E}">
        <p14:creationId xmlns:p14="http://schemas.microsoft.com/office/powerpoint/2010/main" val="282828128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Het geld van het Dawesplan wordt alleen maar rondgepompt. Het levert</a:t>
            </a:r>
            <a:r>
              <a:rPr lang="nl-NL" baseline="0"/>
              <a:t> niks op.</a:t>
            </a:r>
            <a:endParaRPr lang="nl-NL"/>
          </a:p>
        </p:txBody>
      </p:sp>
      <p:sp>
        <p:nvSpPr>
          <p:cNvPr id="4" name="Tijdelijke aanduiding voor dianummer 3"/>
          <p:cNvSpPr>
            <a:spLocks noGrp="1"/>
          </p:cNvSpPr>
          <p:nvPr>
            <p:ph type="sldNum" sz="quarter" idx="10"/>
          </p:nvPr>
        </p:nvSpPr>
        <p:spPr/>
        <p:txBody>
          <a:bodyPr/>
          <a:lstStyle/>
          <a:p>
            <a:fld id="{88F84390-44FD-5148-8C9F-31FE17D1AB6E}" type="slidenum">
              <a:rPr lang="nl-NL"/>
              <a:t>58</a:t>
            </a:fld>
            <a:endParaRPr lang="nl-NL"/>
          </a:p>
        </p:txBody>
      </p:sp>
    </p:spTree>
    <p:extLst>
      <p:ext uri="{BB962C8B-B14F-4D97-AF65-F5344CB8AC3E}">
        <p14:creationId xmlns:p14="http://schemas.microsoft.com/office/powerpoint/2010/main" val="343430398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Hitler’s claim dat hij</a:t>
            </a:r>
            <a:r>
              <a:rPr lang="nl-NL" baseline="0"/>
              <a:t> ingesloten is door de Sovjet-Unie en Frankrijk is volgens de tekenaar onzin. </a:t>
            </a:r>
            <a:endParaRPr lang="nl-NL"/>
          </a:p>
        </p:txBody>
      </p:sp>
      <p:sp>
        <p:nvSpPr>
          <p:cNvPr id="4" name="Tijdelijke aanduiding voor dianummer 3"/>
          <p:cNvSpPr>
            <a:spLocks noGrp="1"/>
          </p:cNvSpPr>
          <p:nvPr>
            <p:ph type="sldNum" sz="quarter" idx="10"/>
          </p:nvPr>
        </p:nvSpPr>
        <p:spPr/>
        <p:txBody>
          <a:bodyPr/>
          <a:lstStyle/>
          <a:p>
            <a:fld id="{88F84390-44FD-5148-8C9F-31FE17D1AB6E}" type="slidenum">
              <a:rPr lang="nl-NL"/>
              <a:t>59</a:t>
            </a:fld>
            <a:endParaRPr lang="nl-NL"/>
          </a:p>
        </p:txBody>
      </p:sp>
    </p:spTree>
    <p:extLst>
      <p:ext uri="{BB962C8B-B14F-4D97-AF65-F5344CB8AC3E}">
        <p14:creationId xmlns:p14="http://schemas.microsoft.com/office/powerpoint/2010/main" val="399720186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De tekenaar vindt de wapenwedloop</a:t>
            </a:r>
            <a:r>
              <a:rPr lang="nl-NL" baseline="0"/>
              <a:t> onzinnig. Als beide partijen blijven claimen dat ze achtervolgd worden blijven ze in kringetjes rondrennen terwijl het volk er onder lijdt.</a:t>
            </a:r>
            <a:endParaRPr lang="nl-NL"/>
          </a:p>
        </p:txBody>
      </p:sp>
      <p:sp>
        <p:nvSpPr>
          <p:cNvPr id="4" name="Tijdelijke aanduiding voor dianummer 3"/>
          <p:cNvSpPr>
            <a:spLocks noGrp="1"/>
          </p:cNvSpPr>
          <p:nvPr>
            <p:ph type="sldNum" sz="quarter" idx="10"/>
          </p:nvPr>
        </p:nvSpPr>
        <p:spPr/>
        <p:txBody>
          <a:bodyPr/>
          <a:lstStyle/>
          <a:p>
            <a:fld id="{88F84390-44FD-5148-8C9F-31FE17D1AB6E}" type="slidenum">
              <a:rPr lang="nl-NL"/>
              <a:t>60</a:t>
            </a:fld>
            <a:endParaRPr lang="nl-NL"/>
          </a:p>
        </p:txBody>
      </p:sp>
    </p:spTree>
    <p:extLst>
      <p:ext uri="{BB962C8B-B14F-4D97-AF65-F5344CB8AC3E}">
        <p14:creationId xmlns:p14="http://schemas.microsoft.com/office/powerpoint/2010/main" val="198973833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Stalin roept</a:t>
            </a:r>
            <a:r>
              <a:rPr lang="nl-NL" baseline="0"/>
              <a:t> heel hard dat hij omsingeld is maar dat klopt volgens de tekenaar niet. De landen van de Navo zijn ingesloten door prikkeldraad (het ijzeren gordijn)</a:t>
            </a:r>
            <a:endParaRPr lang="nl-NL"/>
          </a:p>
        </p:txBody>
      </p:sp>
      <p:sp>
        <p:nvSpPr>
          <p:cNvPr id="4" name="Tijdelijke aanduiding voor dianummer 3"/>
          <p:cNvSpPr>
            <a:spLocks noGrp="1"/>
          </p:cNvSpPr>
          <p:nvPr>
            <p:ph type="sldNum" sz="quarter" idx="10"/>
          </p:nvPr>
        </p:nvSpPr>
        <p:spPr/>
        <p:txBody>
          <a:bodyPr/>
          <a:lstStyle/>
          <a:p>
            <a:fld id="{88F84390-44FD-5148-8C9F-31FE17D1AB6E}" type="slidenum">
              <a:rPr lang="nl-NL"/>
              <a:t>61</a:t>
            </a:fld>
            <a:endParaRPr lang="nl-NL"/>
          </a:p>
        </p:txBody>
      </p:sp>
    </p:spTree>
    <p:extLst>
      <p:ext uri="{BB962C8B-B14F-4D97-AF65-F5344CB8AC3E}">
        <p14:creationId xmlns:p14="http://schemas.microsoft.com/office/powerpoint/2010/main" val="363408847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Door Gorbatsjovs</a:t>
            </a:r>
            <a:r>
              <a:rPr lang="nl-NL" baseline="0"/>
              <a:t> politiek van Glasnost en Perestrojka is de grote enge Russische beer een schattig haasje van de vrede geworden. </a:t>
            </a:r>
            <a:endParaRPr lang="nl-NL"/>
          </a:p>
        </p:txBody>
      </p:sp>
      <p:sp>
        <p:nvSpPr>
          <p:cNvPr id="4" name="Tijdelijke aanduiding voor dianummer 3"/>
          <p:cNvSpPr>
            <a:spLocks noGrp="1"/>
          </p:cNvSpPr>
          <p:nvPr>
            <p:ph type="sldNum" sz="quarter" idx="10"/>
          </p:nvPr>
        </p:nvSpPr>
        <p:spPr/>
        <p:txBody>
          <a:bodyPr/>
          <a:lstStyle/>
          <a:p>
            <a:fld id="{88F84390-44FD-5148-8C9F-31FE17D1AB6E}" type="slidenum">
              <a:rPr lang="nl-NL"/>
              <a:t>62</a:t>
            </a:fld>
            <a:endParaRPr lang="nl-NL"/>
          </a:p>
        </p:txBody>
      </p:sp>
    </p:spTree>
    <p:extLst>
      <p:ext uri="{BB962C8B-B14F-4D97-AF65-F5344CB8AC3E}">
        <p14:creationId xmlns:p14="http://schemas.microsoft.com/office/powerpoint/2010/main" val="245955079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Chroesjtsjovs</a:t>
            </a:r>
            <a:r>
              <a:rPr lang="nl-NL" baseline="0"/>
              <a:t> politiek van 1 ideologie voor de hele wereld zal de wereld opvreten. Het is een gevaar voor de wereld volgens de tekenaar.</a:t>
            </a:r>
            <a:endParaRPr lang="nl-NL"/>
          </a:p>
        </p:txBody>
      </p:sp>
      <p:sp>
        <p:nvSpPr>
          <p:cNvPr id="4" name="Tijdelijke aanduiding voor dianummer 3"/>
          <p:cNvSpPr>
            <a:spLocks noGrp="1"/>
          </p:cNvSpPr>
          <p:nvPr>
            <p:ph type="sldNum" sz="quarter" idx="10"/>
          </p:nvPr>
        </p:nvSpPr>
        <p:spPr/>
        <p:txBody>
          <a:bodyPr/>
          <a:lstStyle/>
          <a:p>
            <a:fld id="{88F84390-44FD-5148-8C9F-31FE17D1AB6E}" type="slidenum">
              <a:rPr lang="nl-NL"/>
              <a:t>63</a:t>
            </a:fld>
            <a:endParaRPr lang="nl-NL"/>
          </a:p>
        </p:txBody>
      </p:sp>
    </p:spTree>
    <p:extLst>
      <p:ext uri="{BB962C8B-B14F-4D97-AF65-F5344CB8AC3E}">
        <p14:creationId xmlns:p14="http://schemas.microsoft.com/office/powerpoint/2010/main" val="157496559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Hitler heeft geen bondgenoten meer</a:t>
            </a:r>
            <a:r>
              <a:rPr lang="nl-NL" baseline="0"/>
              <a:t> om op terug te vallen. Het weer is zijn laatste hoop op een overwinning over de lijken van veel mensen (kruizen op de heuvel)</a:t>
            </a:r>
            <a:endParaRPr lang="nl-NL"/>
          </a:p>
        </p:txBody>
      </p:sp>
      <p:sp>
        <p:nvSpPr>
          <p:cNvPr id="4" name="Tijdelijke aanduiding voor dianummer 3"/>
          <p:cNvSpPr>
            <a:spLocks noGrp="1"/>
          </p:cNvSpPr>
          <p:nvPr>
            <p:ph type="sldNum" sz="quarter" idx="10"/>
          </p:nvPr>
        </p:nvSpPr>
        <p:spPr/>
        <p:txBody>
          <a:bodyPr/>
          <a:lstStyle/>
          <a:p>
            <a:fld id="{88F84390-44FD-5148-8C9F-31FE17D1AB6E}" type="slidenum">
              <a:rPr lang="nl-NL"/>
              <a:t>64</a:t>
            </a:fld>
            <a:endParaRPr lang="nl-NL"/>
          </a:p>
        </p:txBody>
      </p:sp>
    </p:spTree>
    <p:extLst>
      <p:ext uri="{BB962C8B-B14F-4D97-AF65-F5344CB8AC3E}">
        <p14:creationId xmlns:p14="http://schemas.microsoft.com/office/powerpoint/2010/main" val="60216272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De VS, VN en Europa zijn veel te veel bezig met kleinigheden als het gaat over de verspreiding van kernwapens. Veel</a:t>
            </a:r>
            <a:r>
              <a:rPr lang="nl-NL" baseline="0"/>
              <a:t> grote landen hebben zelf erg veel kernwapens.</a:t>
            </a:r>
            <a:endParaRPr lang="nl-NL"/>
          </a:p>
        </p:txBody>
      </p:sp>
      <p:sp>
        <p:nvSpPr>
          <p:cNvPr id="4" name="Tijdelijke aanduiding voor dianummer 3"/>
          <p:cNvSpPr>
            <a:spLocks noGrp="1"/>
          </p:cNvSpPr>
          <p:nvPr>
            <p:ph type="sldNum" sz="quarter" idx="10"/>
          </p:nvPr>
        </p:nvSpPr>
        <p:spPr/>
        <p:txBody>
          <a:bodyPr/>
          <a:lstStyle/>
          <a:p>
            <a:fld id="{88F84390-44FD-5148-8C9F-31FE17D1AB6E}" type="slidenum">
              <a:rPr lang="nl-NL"/>
              <a:t>65</a:t>
            </a:fld>
            <a:endParaRPr lang="nl-NL"/>
          </a:p>
        </p:txBody>
      </p:sp>
    </p:spTree>
    <p:extLst>
      <p:ext uri="{BB962C8B-B14F-4D97-AF65-F5344CB8AC3E}">
        <p14:creationId xmlns:p14="http://schemas.microsoft.com/office/powerpoint/2010/main" val="52225500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De wereld is ziek en Churchill, Roosevelt en Stalin doen net als of het wel meevalt. Ze lachen de zieke wereld vrolijk toe.</a:t>
            </a:r>
          </a:p>
        </p:txBody>
      </p:sp>
      <p:sp>
        <p:nvSpPr>
          <p:cNvPr id="4" name="Tijdelijke aanduiding voor dianummer 3"/>
          <p:cNvSpPr>
            <a:spLocks noGrp="1"/>
          </p:cNvSpPr>
          <p:nvPr>
            <p:ph type="sldNum" sz="quarter" idx="10"/>
          </p:nvPr>
        </p:nvSpPr>
        <p:spPr/>
        <p:txBody>
          <a:bodyPr/>
          <a:lstStyle/>
          <a:p>
            <a:fld id="{88F84390-44FD-5148-8C9F-31FE17D1AB6E}" type="slidenum">
              <a:rPr lang="nl-NL"/>
              <a:t>66</a:t>
            </a:fld>
            <a:endParaRPr lang="nl-NL"/>
          </a:p>
        </p:txBody>
      </p:sp>
    </p:spTree>
    <p:extLst>
      <p:ext uri="{BB962C8B-B14F-4D97-AF65-F5344CB8AC3E}">
        <p14:creationId xmlns:p14="http://schemas.microsoft.com/office/powerpoint/2010/main" val="32927728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John Bull (beetje gezette heer op leeftijd met een paraplu</a:t>
            </a:r>
            <a:r>
              <a:rPr lang="nl-NL" baseline="0"/>
              <a:t> en een hoge hoed. Symbool voor Engelsman)</a:t>
            </a:r>
            <a:endParaRPr lang="nl-NL"/>
          </a:p>
          <a:p>
            <a:r>
              <a:rPr lang="nl-NL"/>
              <a:t>Bulldog (wordt geassocieerd</a:t>
            </a:r>
            <a:r>
              <a:rPr lang="nl-NL" baseline="0"/>
              <a:t> met Winston Churchill en zijn houding tegenover het nazi regime van Hitler in Duitsland)</a:t>
            </a:r>
            <a:endParaRPr lang="nl-NL"/>
          </a:p>
          <a:p>
            <a:r>
              <a:rPr lang="nl-NL"/>
              <a:t>leeuw (symbool van Engeland naar koning Richard I The Lionheart 12</a:t>
            </a:r>
            <a:r>
              <a:rPr lang="nl-NL" baseline="30000"/>
              <a:t>e</a:t>
            </a:r>
            <a:r>
              <a:rPr lang="nl-NL"/>
              <a:t> eeuwse</a:t>
            </a:r>
            <a:r>
              <a:rPr lang="nl-NL" baseline="0"/>
              <a:t> koning die in het Heilige Land streed tegen Saladin)</a:t>
            </a:r>
          </a:p>
          <a:p>
            <a:r>
              <a:rPr lang="nl-NL" baseline="0"/>
              <a:t>Union Jack flag: vlag van de unie die op de jack (de vlag die op de mast van een schip wordt gehesen). Deze vlag bestaat uit de vlag van Schotland, een wit kruis op een blauwe achtergrond, de vlag van Engeland, een rood kruis op een witte achtergrond en de vlag van Noord-Ierland, een diagonaal rood kruis op een witte achtergrond. </a:t>
            </a:r>
            <a:endParaRPr lang="nl-NL"/>
          </a:p>
        </p:txBody>
      </p:sp>
      <p:sp>
        <p:nvSpPr>
          <p:cNvPr id="4" name="Tijdelijke aanduiding voor dianummer 3"/>
          <p:cNvSpPr>
            <a:spLocks noGrp="1"/>
          </p:cNvSpPr>
          <p:nvPr>
            <p:ph type="sldNum" sz="quarter" idx="10"/>
          </p:nvPr>
        </p:nvSpPr>
        <p:spPr/>
        <p:txBody>
          <a:bodyPr/>
          <a:lstStyle/>
          <a:p>
            <a:fld id="{88F84390-44FD-5148-8C9F-31FE17D1AB6E}" type="slidenum">
              <a:t>7</a:t>
            </a:fld>
            <a:endParaRPr lang="nl-NL"/>
          </a:p>
        </p:txBody>
      </p:sp>
    </p:spTree>
    <p:extLst>
      <p:ext uri="{BB962C8B-B14F-4D97-AF65-F5344CB8AC3E}">
        <p14:creationId xmlns:p14="http://schemas.microsoft.com/office/powerpoint/2010/main" val="423699401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De VS</a:t>
            </a:r>
            <a:r>
              <a:rPr lang="nl-NL" baseline="0"/>
              <a:t> kijken rustig toe hoe hun bondgenoot Zuid-Korea met ongeoorloofde middelen door Noord-Korea wordt aangevallen. Ze roepen wel dat het niet mag, maar doen niks.</a:t>
            </a:r>
            <a:endParaRPr lang="nl-NL"/>
          </a:p>
        </p:txBody>
      </p:sp>
      <p:sp>
        <p:nvSpPr>
          <p:cNvPr id="4" name="Tijdelijke aanduiding voor dianummer 3"/>
          <p:cNvSpPr>
            <a:spLocks noGrp="1"/>
          </p:cNvSpPr>
          <p:nvPr>
            <p:ph type="sldNum" sz="quarter" idx="10"/>
          </p:nvPr>
        </p:nvSpPr>
        <p:spPr/>
        <p:txBody>
          <a:bodyPr/>
          <a:lstStyle/>
          <a:p>
            <a:fld id="{88F84390-44FD-5148-8C9F-31FE17D1AB6E}" type="slidenum">
              <a:rPr lang="nl-NL"/>
              <a:t>67</a:t>
            </a:fld>
            <a:endParaRPr lang="nl-NL"/>
          </a:p>
        </p:txBody>
      </p:sp>
    </p:spTree>
    <p:extLst>
      <p:ext uri="{BB962C8B-B14F-4D97-AF65-F5344CB8AC3E}">
        <p14:creationId xmlns:p14="http://schemas.microsoft.com/office/powerpoint/2010/main" val="158481669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Chroesjtsjov laat Castro meer risico lopen dan hij zelf loopt</a:t>
            </a:r>
            <a:r>
              <a:rPr lang="nl-NL" baseline="0"/>
              <a:t> door de raketten op Cuba te laten plaatsen. </a:t>
            </a:r>
            <a:endParaRPr lang="nl-NL"/>
          </a:p>
        </p:txBody>
      </p:sp>
      <p:sp>
        <p:nvSpPr>
          <p:cNvPr id="4" name="Tijdelijke aanduiding voor dianummer 3"/>
          <p:cNvSpPr>
            <a:spLocks noGrp="1"/>
          </p:cNvSpPr>
          <p:nvPr>
            <p:ph type="sldNum" sz="quarter" idx="10"/>
          </p:nvPr>
        </p:nvSpPr>
        <p:spPr/>
        <p:txBody>
          <a:bodyPr/>
          <a:lstStyle/>
          <a:p>
            <a:fld id="{88F84390-44FD-5148-8C9F-31FE17D1AB6E}" type="slidenum">
              <a:rPr lang="nl-NL"/>
              <a:t>68</a:t>
            </a:fld>
            <a:endParaRPr lang="nl-NL"/>
          </a:p>
        </p:txBody>
      </p:sp>
    </p:spTree>
    <p:extLst>
      <p:ext uri="{BB962C8B-B14F-4D97-AF65-F5344CB8AC3E}">
        <p14:creationId xmlns:p14="http://schemas.microsoft.com/office/powerpoint/2010/main" val="50360582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Lenin en</a:t>
            </a:r>
            <a:r>
              <a:rPr lang="nl-NL" baseline="0"/>
              <a:t> Stalin kunnen niet geloven hoe Gorbatsjov het communisme ten grave draagt. </a:t>
            </a:r>
            <a:endParaRPr lang="nl-NL"/>
          </a:p>
        </p:txBody>
      </p:sp>
      <p:sp>
        <p:nvSpPr>
          <p:cNvPr id="4" name="Tijdelijke aanduiding voor dianummer 3"/>
          <p:cNvSpPr>
            <a:spLocks noGrp="1"/>
          </p:cNvSpPr>
          <p:nvPr>
            <p:ph type="sldNum" sz="quarter" idx="10"/>
          </p:nvPr>
        </p:nvSpPr>
        <p:spPr/>
        <p:txBody>
          <a:bodyPr/>
          <a:lstStyle/>
          <a:p>
            <a:fld id="{88F84390-44FD-5148-8C9F-31FE17D1AB6E}" type="slidenum">
              <a:rPr lang="nl-NL"/>
              <a:t>69</a:t>
            </a:fld>
            <a:endParaRPr lang="nl-NL"/>
          </a:p>
        </p:txBody>
      </p:sp>
    </p:spTree>
    <p:extLst>
      <p:ext uri="{BB962C8B-B14F-4D97-AF65-F5344CB8AC3E}">
        <p14:creationId xmlns:p14="http://schemas.microsoft.com/office/powerpoint/2010/main" val="74311417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Mao laat zich vereren als een soort godheid,</a:t>
            </a:r>
            <a:r>
              <a:rPr lang="nl-NL" baseline="0"/>
              <a:t> terwijl het volk er onder lijdt en er dus geen sprake is van gelijkheid voor iedereen.</a:t>
            </a:r>
            <a:endParaRPr lang="nl-NL"/>
          </a:p>
        </p:txBody>
      </p:sp>
      <p:sp>
        <p:nvSpPr>
          <p:cNvPr id="4" name="Tijdelijke aanduiding voor dianummer 3"/>
          <p:cNvSpPr>
            <a:spLocks noGrp="1"/>
          </p:cNvSpPr>
          <p:nvPr>
            <p:ph type="sldNum" sz="quarter" idx="10"/>
          </p:nvPr>
        </p:nvSpPr>
        <p:spPr/>
        <p:txBody>
          <a:bodyPr/>
          <a:lstStyle/>
          <a:p>
            <a:fld id="{88F84390-44FD-5148-8C9F-31FE17D1AB6E}" type="slidenum">
              <a:rPr lang="nl-NL"/>
              <a:t>70</a:t>
            </a:fld>
            <a:endParaRPr lang="nl-NL"/>
          </a:p>
        </p:txBody>
      </p:sp>
    </p:spTree>
    <p:extLst>
      <p:ext uri="{BB962C8B-B14F-4D97-AF65-F5344CB8AC3E}">
        <p14:creationId xmlns:p14="http://schemas.microsoft.com/office/powerpoint/2010/main" val="376360927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Hitler en zijn trawanten</a:t>
            </a:r>
            <a:r>
              <a:rPr lang="nl-NL" baseline="0"/>
              <a:t> baseren hun regering op de onderdrukking van alle vrijheden. </a:t>
            </a:r>
            <a:endParaRPr lang="nl-NL"/>
          </a:p>
        </p:txBody>
      </p:sp>
      <p:sp>
        <p:nvSpPr>
          <p:cNvPr id="4" name="Tijdelijke aanduiding voor dianummer 3"/>
          <p:cNvSpPr>
            <a:spLocks noGrp="1"/>
          </p:cNvSpPr>
          <p:nvPr>
            <p:ph type="sldNum" sz="quarter" idx="10"/>
          </p:nvPr>
        </p:nvSpPr>
        <p:spPr/>
        <p:txBody>
          <a:bodyPr/>
          <a:lstStyle/>
          <a:p>
            <a:fld id="{88F84390-44FD-5148-8C9F-31FE17D1AB6E}" type="slidenum">
              <a:rPr lang="nl-NL"/>
              <a:t>71</a:t>
            </a:fld>
            <a:endParaRPr lang="nl-NL"/>
          </a:p>
        </p:txBody>
      </p:sp>
    </p:spTree>
    <p:extLst>
      <p:ext uri="{BB962C8B-B14F-4D97-AF65-F5344CB8AC3E}">
        <p14:creationId xmlns:p14="http://schemas.microsoft.com/office/powerpoint/2010/main" val="39072793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Marianne (symbool van de revolutie) met phrygische</a:t>
            </a:r>
            <a:r>
              <a:rPr lang="nl-NL" baseline="0"/>
              <a:t> muts</a:t>
            </a:r>
            <a:endParaRPr lang="nl-NL"/>
          </a:p>
          <a:p>
            <a:r>
              <a:rPr lang="nl-NL"/>
              <a:t>kepi (Frans</a:t>
            </a:r>
            <a:r>
              <a:rPr lang="nl-NL" baseline="0"/>
              <a:t> hoofddeksel vooral gedragen door politie en het leger)</a:t>
            </a:r>
            <a:endParaRPr lang="nl-NL"/>
          </a:p>
          <a:p>
            <a:r>
              <a:rPr lang="nl-NL"/>
              <a:t>haan</a:t>
            </a:r>
          </a:p>
        </p:txBody>
      </p:sp>
      <p:sp>
        <p:nvSpPr>
          <p:cNvPr id="4" name="Tijdelijke aanduiding voor dianummer 3"/>
          <p:cNvSpPr>
            <a:spLocks noGrp="1"/>
          </p:cNvSpPr>
          <p:nvPr>
            <p:ph type="sldNum" sz="quarter" idx="10"/>
          </p:nvPr>
        </p:nvSpPr>
        <p:spPr/>
        <p:txBody>
          <a:bodyPr/>
          <a:lstStyle/>
          <a:p>
            <a:fld id="{88F84390-44FD-5148-8C9F-31FE17D1AB6E}" type="slidenum">
              <a:t>8</a:t>
            </a:fld>
            <a:endParaRPr lang="nl-NL"/>
          </a:p>
        </p:txBody>
      </p:sp>
    </p:spTree>
    <p:extLst>
      <p:ext uri="{BB962C8B-B14F-4D97-AF65-F5344CB8AC3E}">
        <p14:creationId xmlns:p14="http://schemas.microsoft.com/office/powerpoint/2010/main" val="18130773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Uncle Sam (in gebruik vanaf</a:t>
            </a:r>
            <a:r>
              <a:rPr lang="nl-NL" baseline="0"/>
              <a:t> de oorlog van 1812 als symbool voor de Amerikaanse overheid)</a:t>
            </a:r>
            <a:endParaRPr lang="nl-NL"/>
          </a:p>
          <a:p>
            <a:r>
              <a:rPr lang="nl-NL"/>
              <a:t>Adelaar (veelgebruikt symbool, kan VS betekenen, maar wordt ook voor Duitsland,</a:t>
            </a:r>
            <a:r>
              <a:rPr lang="nl-NL" baseline="0"/>
              <a:t> Oostenrijk, het Vaticaan en anderen worden gebruikt) Als het de VS symboliseert staat er vaak een vlag bij of is het duidelijk uit de context dat het hier om Amerika gaat. </a:t>
            </a:r>
          </a:p>
          <a:p>
            <a:r>
              <a:rPr lang="nl-NL" baseline="0"/>
              <a:t>Stars and Stripes vlag: 13 strepen voor de 13 staten die zich met de Declaration of Independence onafhankelijk hebben verklaard en 50 sterren voor het aantal staten dat er nu in de VS zitten. </a:t>
            </a:r>
            <a:endParaRPr lang="nl-NL"/>
          </a:p>
        </p:txBody>
      </p:sp>
      <p:sp>
        <p:nvSpPr>
          <p:cNvPr id="4" name="Tijdelijke aanduiding voor dianummer 3"/>
          <p:cNvSpPr>
            <a:spLocks noGrp="1"/>
          </p:cNvSpPr>
          <p:nvPr>
            <p:ph type="sldNum" sz="quarter" idx="10"/>
          </p:nvPr>
        </p:nvSpPr>
        <p:spPr/>
        <p:txBody>
          <a:bodyPr/>
          <a:lstStyle/>
          <a:p>
            <a:fld id="{88F84390-44FD-5148-8C9F-31FE17D1AB6E}" type="slidenum">
              <a:t>9</a:t>
            </a:fld>
            <a:endParaRPr lang="nl-NL"/>
          </a:p>
        </p:txBody>
      </p:sp>
    </p:spTree>
    <p:extLst>
      <p:ext uri="{BB962C8B-B14F-4D97-AF65-F5344CB8AC3E}">
        <p14:creationId xmlns:p14="http://schemas.microsoft.com/office/powerpoint/2010/main" val="36374858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Duitsland:</a:t>
            </a:r>
            <a:r>
              <a:rPr lang="nl-NL" baseline="0"/>
              <a:t> tiroler hoedje</a:t>
            </a:r>
          </a:p>
          <a:p>
            <a:r>
              <a:rPr lang="nl-NL" baseline="0"/>
              <a:t>Frankrijk: kepi</a:t>
            </a:r>
          </a:p>
          <a:p>
            <a:r>
              <a:rPr lang="nl-NL" baseline="0"/>
              <a:t>Engeland: hoge hoed of John Bull</a:t>
            </a:r>
          </a:p>
          <a:p>
            <a:r>
              <a:rPr lang="nl-NL" baseline="0"/>
              <a:t>VS: Uncle Sam</a:t>
            </a:r>
            <a:endParaRPr lang="nl-NL"/>
          </a:p>
        </p:txBody>
      </p:sp>
      <p:sp>
        <p:nvSpPr>
          <p:cNvPr id="4" name="Tijdelijke aanduiding voor dianummer 3"/>
          <p:cNvSpPr>
            <a:spLocks noGrp="1"/>
          </p:cNvSpPr>
          <p:nvPr>
            <p:ph type="sldNum" sz="quarter" idx="10"/>
          </p:nvPr>
        </p:nvSpPr>
        <p:spPr/>
        <p:txBody>
          <a:bodyPr/>
          <a:lstStyle/>
          <a:p>
            <a:fld id="{88F84390-44FD-5148-8C9F-31FE17D1AB6E}" type="slidenum">
              <a:t>12</a:t>
            </a:fld>
            <a:endParaRPr lang="nl-NL"/>
          </a:p>
        </p:txBody>
      </p:sp>
    </p:spTree>
    <p:extLst>
      <p:ext uri="{BB962C8B-B14F-4D97-AF65-F5344CB8AC3E}">
        <p14:creationId xmlns:p14="http://schemas.microsoft.com/office/powerpoint/2010/main" val="10345523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Frankrijk:</a:t>
            </a:r>
            <a:r>
              <a:rPr lang="nl-NL" baseline="0"/>
              <a:t> Haan</a:t>
            </a:r>
          </a:p>
          <a:p>
            <a:r>
              <a:rPr lang="nl-NL" baseline="0"/>
              <a:t>Duitsland: Hitler</a:t>
            </a:r>
          </a:p>
          <a:p>
            <a:r>
              <a:rPr lang="nl-NL" baseline="0"/>
              <a:t>Rusland: beer</a:t>
            </a:r>
          </a:p>
          <a:p>
            <a:r>
              <a:rPr lang="nl-NL" baseline="0"/>
              <a:t>remilitarisatie van het Rijnland. Hitler claimt dat de Sovjet-Unie en Frankrijk een verdrag hebben gesloten om Duitsland aan te vallen en dat hij dus moet herbewapenen om zich te verdedigen.</a:t>
            </a:r>
            <a:endParaRPr lang="nl-NL"/>
          </a:p>
        </p:txBody>
      </p:sp>
      <p:sp>
        <p:nvSpPr>
          <p:cNvPr id="4" name="Tijdelijke aanduiding voor dianummer 3"/>
          <p:cNvSpPr>
            <a:spLocks noGrp="1"/>
          </p:cNvSpPr>
          <p:nvPr>
            <p:ph type="sldNum" sz="quarter" idx="10"/>
          </p:nvPr>
        </p:nvSpPr>
        <p:spPr/>
        <p:txBody>
          <a:bodyPr/>
          <a:lstStyle/>
          <a:p>
            <a:fld id="{88F84390-44FD-5148-8C9F-31FE17D1AB6E}" type="slidenum">
              <a:t>14</a:t>
            </a:fld>
            <a:endParaRPr lang="nl-NL"/>
          </a:p>
        </p:txBody>
      </p:sp>
    </p:spTree>
    <p:extLst>
      <p:ext uri="{BB962C8B-B14F-4D97-AF65-F5344CB8AC3E}">
        <p14:creationId xmlns:p14="http://schemas.microsoft.com/office/powerpoint/2010/main" val="2084601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Titelstijl van model bewerken</a:t>
            </a:r>
          </a:p>
        </p:txBody>
      </p:sp>
      <p:sp>
        <p:nvSpPr>
          <p:cNvPr id="3" name="Sub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titelstijl van het model te bewerken</a:t>
            </a:r>
          </a:p>
        </p:txBody>
      </p:sp>
      <p:sp>
        <p:nvSpPr>
          <p:cNvPr id="4" name="Tijdelijke aanduiding voor datum 3"/>
          <p:cNvSpPr>
            <a:spLocks noGrp="1"/>
          </p:cNvSpPr>
          <p:nvPr>
            <p:ph type="dt" sz="half" idx="10"/>
          </p:nvPr>
        </p:nvSpPr>
        <p:spPr/>
        <p:txBody>
          <a:bodyPr/>
          <a:lstStyle/>
          <a:p>
            <a:fld id="{38BB8931-C1A3-714E-8F05-93036DBC35EB}" type="datetimeFigureOut">
              <a:t>8-2-2016</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3D806AC0-87D8-B146-B863-4B1217AC6586}" type="slidenum">
              <a:t>‹nr.›</a:t>
            </a:fld>
            <a:endParaRPr lang="nl-NL"/>
          </a:p>
        </p:txBody>
      </p:sp>
    </p:spTree>
    <p:extLst>
      <p:ext uri="{BB962C8B-B14F-4D97-AF65-F5344CB8AC3E}">
        <p14:creationId xmlns:p14="http://schemas.microsoft.com/office/powerpoint/2010/main" val="12777767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Titelstijl van model bewerken</a:t>
            </a:r>
          </a:p>
        </p:txBody>
      </p:sp>
      <p:sp>
        <p:nvSpPr>
          <p:cNvPr id="3" name="Tijdelijke aanduiding voor verticale tekst 2"/>
          <p:cNvSpPr>
            <a:spLocks noGrp="1"/>
          </p:cNvSpPr>
          <p:nvPr>
            <p:ph type="body" orient="vert" idx="1"/>
          </p:nvPr>
        </p:nvSpPr>
        <p:spPr/>
        <p:txBody>
          <a:bodyPr vert="eaVert"/>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38BB8931-C1A3-714E-8F05-93036DBC35EB}" type="datetimeFigureOut">
              <a:t>8-2-2016</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3D806AC0-87D8-B146-B863-4B1217AC6586}" type="slidenum">
              <a:t>‹nr.›</a:t>
            </a:fld>
            <a:endParaRPr lang="nl-NL"/>
          </a:p>
        </p:txBody>
      </p:sp>
    </p:spTree>
    <p:extLst>
      <p:ext uri="{BB962C8B-B14F-4D97-AF65-F5344CB8AC3E}">
        <p14:creationId xmlns:p14="http://schemas.microsoft.com/office/powerpoint/2010/main" val="11535384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Titelstijl van model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38BB8931-C1A3-714E-8F05-93036DBC35EB}" type="datetimeFigureOut">
              <a:t>8-2-2016</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3D806AC0-87D8-B146-B863-4B1217AC6586}" type="slidenum">
              <a:t>‹nr.›</a:t>
            </a:fld>
            <a:endParaRPr lang="nl-NL"/>
          </a:p>
        </p:txBody>
      </p:sp>
    </p:spTree>
    <p:extLst>
      <p:ext uri="{BB962C8B-B14F-4D97-AF65-F5344CB8AC3E}">
        <p14:creationId xmlns:p14="http://schemas.microsoft.com/office/powerpoint/2010/main" val="23778468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Titelstijl van model bewerken</a:t>
            </a:r>
          </a:p>
        </p:txBody>
      </p:sp>
      <p:sp>
        <p:nvSpPr>
          <p:cNvPr id="3" name="Tijdelijke aanduiding voor inhoud 2"/>
          <p:cNvSpPr>
            <a:spLocks noGrp="1"/>
          </p:cNvSpPr>
          <p:nvPr>
            <p:ph idx="1"/>
          </p:nvPr>
        </p:nvSpPr>
        <p:spPr/>
        <p:txBody>
          <a:body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38BB8931-C1A3-714E-8F05-93036DBC35EB}" type="datetimeFigureOut">
              <a:t>8-2-2016</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3D806AC0-87D8-B146-B863-4B1217AC6586}" type="slidenum">
              <a:t>‹nr.›</a:t>
            </a:fld>
            <a:endParaRPr lang="nl-NL"/>
          </a:p>
        </p:txBody>
      </p:sp>
    </p:spTree>
    <p:extLst>
      <p:ext uri="{BB962C8B-B14F-4D97-AF65-F5344CB8AC3E}">
        <p14:creationId xmlns:p14="http://schemas.microsoft.com/office/powerpoint/2010/main" val="37179114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Titelstijl van model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tekststijl van het model te bewerken</a:t>
            </a:r>
          </a:p>
        </p:txBody>
      </p:sp>
      <p:sp>
        <p:nvSpPr>
          <p:cNvPr id="4" name="Tijdelijke aanduiding voor datum 3"/>
          <p:cNvSpPr>
            <a:spLocks noGrp="1"/>
          </p:cNvSpPr>
          <p:nvPr>
            <p:ph type="dt" sz="half" idx="10"/>
          </p:nvPr>
        </p:nvSpPr>
        <p:spPr/>
        <p:txBody>
          <a:bodyPr/>
          <a:lstStyle/>
          <a:p>
            <a:fld id="{38BB8931-C1A3-714E-8F05-93036DBC35EB}" type="datetimeFigureOut">
              <a:t>8-2-2016</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3D806AC0-87D8-B146-B863-4B1217AC6586}" type="slidenum">
              <a:t>‹nr.›</a:t>
            </a:fld>
            <a:endParaRPr lang="nl-NL"/>
          </a:p>
        </p:txBody>
      </p:sp>
    </p:spTree>
    <p:extLst>
      <p:ext uri="{BB962C8B-B14F-4D97-AF65-F5344CB8AC3E}">
        <p14:creationId xmlns:p14="http://schemas.microsoft.com/office/powerpoint/2010/main" val="26640769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ee objecten">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Titelstijl van model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38BB8931-C1A3-714E-8F05-93036DBC35EB}" type="datetimeFigureOut">
              <a:t>8-2-2016</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3D806AC0-87D8-B146-B863-4B1217AC6586}" type="slidenum">
              <a:t>‹nr.›</a:t>
            </a:fld>
            <a:endParaRPr lang="nl-NL"/>
          </a:p>
        </p:txBody>
      </p:sp>
    </p:spTree>
    <p:extLst>
      <p:ext uri="{BB962C8B-B14F-4D97-AF65-F5344CB8AC3E}">
        <p14:creationId xmlns:p14="http://schemas.microsoft.com/office/powerpoint/2010/main" val="1816047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Titelstijl van model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tekststijl van het model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tekststijl van het model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38BB8931-C1A3-714E-8F05-93036DBC35EB}" type="datetimeFigureOut">
              <a:t>8-2-2016</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3D806AC0-87D8-B146-B863-4B1217AC6586}" type="slidenum">
              <a:t>‹nr.›</a:t>
            </a:fld>
            <a:endParaRPr lang="nl-NL"/>
          </a:p>
        </p:txBody>
      </p:sp>
    </p:spTree>
    <p:extLst>
      <p:ext uri="{BB962C8B-B14F-4D97-AF65-F5344CB8AC3E}">
        <p14:creationId xmlns:p14="http://schemas.microsoft.com/office/powerpoint/2010/main" val="36025795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Titelstijl van model bewerken</a:t>
            </a:r>
          </a:p>
        </p:txBody>
      </p:sp>
      <p:sp>
        <p:nvSpPr>
          <p:cNvPr id="3" name="Tijdelijke aanduiding voor datum 2"/>
          <p:cNvSpPr>
            <a:spLocks noGrp="1"/>
          </p:cNvSpPr>
          <p:nvPr>
            <p:ph type="dt" sz="half" idx="10"/>
          </p:nvPr>
        </p:nvSpPr>
        <p:spPr/>
        <p:txBody>
          <a:bodyPr/>
          <a:lstStyle/>
          <a:p>
            <a:fld id="{38BB8931-C1A3-714E-8F05-93036DBC35EB}" type="datetimeFigureOut">
              <a:t>8-2-2016</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3D806AC0-87D8-B146-B863-4B1217AC6586}" type="slidenum">
              <a:t>‹nr.›</a:t>
            </a:fld>
            <a:endParaRPr lang="nl-NL"/>
          </a:p>
        </p:txBody>
      </p:sp>
    </p:spTree>
    <p:extLst>
      <p:ext uri="{BB962C8B-B14F-4D97-AF65-F5344CB8AC3E}">
        <p14:creationId xmlns:p14="http://schemas.microsoft.com/office/powerpoint/2010/main" val="39457819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38BB8931-C1A3-714E-8F05-93036DBC35EB}" type="datetimeFigureOut">
              <a:t>8-2-2016</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3D806AC0-87D8-B146-B863-4B1217AC6586}" type="slidenum">
              <a:t>‹nr.›</a:t>
            </a:fld>
            <a:endParaRPr lang="nl-NL"/>
          </a:p>
        </p:txBody>
      </p:sp>
    </p:spTree>
    <p:extLst>
      <p:ext uri="{BB962C8B-B14F-4D97-AF65-F5344CB8AC3E}">
        <p14:creationId xmlns:p14="http://schemas.microsoft.com/office/powerpoint/2010/main" val="10059044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Titelstijl van model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tekststijl van het model te bewerken</a:t>
            </a:r>
          </a:p>
        </p:txBody>
      </p:sp>
      <p:sp>
        <p:nvSpPr>
          <p:cNvPr id="5" name="Tijdelijke aanduiding voor datum 4"/>
          <p:cNvSpPr>
            <a:spLocks noGrp="1"/>
          </p:cNvSpPr>
          <p:nvPr>
            <p:ph type="dt" sz="half" idx="10"/>
          </p:nvPr>
        </p:nvSpPr>
        <p:spPr/>
        <p:txBody>
          <a:bodyPr/>
          <a:lstStyle/>
          <a:p>
            <a:fld id="{38BB8931-C1A3-714E-8F05-93036DBC35EB}" type="datetimeFigureOut">
              <a:t>8-2-2016</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3D806AC0-87D8-B146-B863-4B1217AC6586}" type="slidenum">
              <a:t>‹nr.›</a:t>
            </a:fld>
            <a:endParaRPr lang="nl-NL"/>
          </a:p>
        </p:txBody>
      </p:sp>
    </p:spTree>
    <p:extLst>
      <p:ext uri="{BB962C8B-B14F-4D97-AF65-F5344CB8AC3E}">
        <p14:creationId xmlns:p14="http://schemas.microsoft.com/office/powerpoint/2010/main" val="9920654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Titelstijl van model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Sleep de afbeelding naar de tijdelijke aanduiding of klik op het pictogram als u een afbeelding wilt toevoegen</a:t>
            </a:r>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tekststijl van het model te bewerken</a:t>
            </a:r>
          </a:p>
        </p:txBody>
      </p:sp>
      <p:sp>
        <p:nvSpPr>
          <p:cNvPr id="5" name="Tijdelijke aanduiding voor datum 4"/>
          <p:cNvSpPr>
            <a:spLocks noGrp="1"/>
          </p:cNvSpPr>
          <p:nvPr>
            <p:ph type="dt" sz="half" idx="10"/>
          </p:nvPr>
        </p:nvSpPr>
        <p:spPr/>
        <p:txBody>
          <a:bodyPr/>
          <a:lstStyle/>
          <a:p>
            <a:fld id="{38BB8931-C1A3-714E-8F05-93036DBC35EB}" type="datetimeFigureOut">
              <a:t>8-2-2016</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3D806AC0-87D8-B146-B863-4B1217AC6586}" type="slidenum">
              <a:t>‹nr.›</a:t>
            </a:fld>
            <a:endParaRPr lang="nl-NL"/>
          </a:p>
        </p:txBody>
      </p:sp>
    </p:spTree>
    <p:extLst>
      <p:ext uri="{BB962C8B-B14F-4D97-AF65-F5344CB8AC3E}">
        <p14:creationId xmlns:p14="http://schemas.microsoft.com/office/powerpoint/2010/main" val="2390122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a:t>Titelstijl van model bewerken</a:t>
            </a:r>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BB8931-C1A3-714E-8F05-93036DBC35EB}" type="datetimeFigureOut">
              <a:t>8-2-2016</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806AC0-87D8-B146-B863-4B1217AC6586}" type="slidenum">
              <a:t>‹nr.›</a:t>
            </a:fld>
            <a:endParaRPr lang="nl-NL"/>
          </a:p>
        </p:txBody>
      </p:sp>
    </p:spTree>
    <p:extLst>
      <p:ext uri="{BB962C8B-B14F-4D97-AF65-F5344CB8AC3E}">
        <p14:creationId xmlns:p14="http://schemas.microsoft.com/office/powerpoint/2010/main" val="310574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6.jp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6.jp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23.jp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3.jp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25.jp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5.jpg"/><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jp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6.jpg"/><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7.GIF"/><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8.jpg"/><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9.jpg"/><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25.jpg"/><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30.jpg"/><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31.gif"/><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32.jpg"/><Relationship Id="rId4" Type="http://schemas.openxmlformats.org/officeDocument/2006/relationships/image" Target="../media/image3.png"/></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emf"/><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33.gif"/><Relationship Id="rId4" Type="http://schemas.openxmlformats.org/officeDocument/2006/relationships/image" Target="../media/image3.png"/></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3.png"/></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35.jpg"/><Relationship Id="rId4" Type="http://schemas.openxmlformats.org/officeDocument/2006/relationships/image" Target="../media/image3.png"/></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35.jpg"/><Relationship Id="rId4" Type="http://schemas.openxmlformats.org/officeDocument/2006/relationships/image" Target="../media/image3.png"/></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36.jpg"/><Relationship Id="rId4" Type="http://schemas.openxmlformats.org/officeDocument/2006/relationships/image" Target="../media/image3.png"/></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36.jpg"/><Relationship Id="rId4" Type="http://schemas.openxmlformats.org/officeDocument/2006/relationships/image" Target="../media/image3.png"/></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37.jpg"/><Relationship Id="rId4" Type="http://schemas.openxmlformats.org/officeDocument/2006/relationships/image" Target="../media/image3.png"/></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37.jpg"/><Relationship Id="rId4" Type="http://schemas.openxmlformats.org/officeDocument/2006/relationships/image" Target="../media/image3.png"/></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png"/></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40.jpg"/><Relationship Id="rId4" Type="http://schemas.openxmlformats.org/officeDocument/2006/relationships/image" Target="../media/image3.png"/></Relationships>
</file>

<file path=ppt/slides/_rels/slide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42.jpg"/><Relationship Id="rId4" Type="http://schemas.openxmlformats.org/officeDocument/2006/relationships/image" Target="../media/image3.png"/></Relationships>
</file>

<file path=ppt/slides/_rels/slide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42.jpg"/><Relationship Id="rId4" Type="http://schemas.openxmlformats.org/officeDocument/2006/relationships/image" Target="../media/image3.png"/></Relationships>
</file>

<file path=ppt/slides/_rels/slide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43.png"/><Relationship Id="rId4" Type="http://schemas.openxmlformats.org/officeDocument/2006/relationships/image" Target="../media/image3.png"/></Relationships>
</file>

<file path=ppt/slides/_rels/slide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image" Target="../media/image43.png"/><Relationship Id="rId4" Type="http://schemas.openxmlformats.org/officeDocument/2006/relationships/image" Target="../media/image3.png"/></Relationships>
</file>

<file path=ppt/slides/_rels/slide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image" Target="../media/image44.png"/><Relationship Id="rId4" Type="http://schemas.openxmlformats.org/officeDocument/2006/relationships/image" Target="../media/image3.png"/></Relationships>
</file>

<file path=ppt/slides/_rels/slide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image" Target="../media/image4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4.jpg"/><Relationship Id="rId5" Type="http://schemas.openxmlformats.org/officeDocument/2006/relationships/image" Target="../media/image6.jpeg"/><Relationship Id="rId4" Type="http://schemas.openxmlformats.org/officeDocument/2006/relationships/image" Target="../media/image3.png"/></Relationships>
</file>

<file path=ppt/slides/_rels/slide5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6.xml"/><Relationship Id="rId1" Type="http://schemas.openxmlformats.org/officeDocument/2006/relationships/slideLayout" Target="../slideLayouts/slideLayout2.xml"/><Relationship Id="rId5" Type="http://schemas.openxmlformats.org/officeDocument/2006/relationships/image" Target="../media/image45.jpg"/><Relationship Id="rId4" Type="http://schemas.openxmlformats.org/officeDocument/2006/relationships/image" Target="../media/image3.png"/></Relationships>
</file>

<file path=ppt/slides/_rels/slide5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7.xml"/><Relationship Id="rId1" Type="http://schemas.openxmlformats.org/officeDocument/2006/relationships/slideLayout" Target="../slideLayouts/slideLayout2.xml"/><Relationship Id="rId5" Type="http://schemas.openxmlformats.org/officeDocument/2006/relationships/image" Target="../media/image45.jpg"/><Relationship Id="rId4" Type="http://schemas.openxmlformats.org/officeDocument/2006/relationships/image" Target="../media/image3.png"/></Relationships>
</file>

<file path=ppt/slides/_rels/slide5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8.xml"/><Relationship Id="rId1" Type="http://schemas.openxmlformats.org/officeDocument/2006/relationships/slideLayout" Target="../slideLayouts/slideLayout2.xml"/><Relationship Id="rId5" Type="http://schemas.openxmlformats.org/officeDocument/2006/relationships/image" Target="../media/image45.jpg"/><Relationship Id="rId4" Type="http://schemas.openxmlformats.org/officeDocument/2006/relationships/image" Target="../media/image3.png"/></Relationships>
</file>

<file path=ppt/slides/_rels/slide5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9.xml"/><Relationship Id="rId1" Type="http://schemas.openxmlformats.org/officeDocument/2006/relationships/slideLayout" Target="../slideLayouts/slideLayout2.xml"/><Relationship Id="rId5" Type="http://schemas.openxmlformats.org/officeDocument/2006/relationships/image" Target="../media/image46.jpg"/><Relationship Id="rId4" Type="http://schemas.openxmlformats.org/officeDocument/2006/relationships/image" Target="../media/image3.png"/></Relationships>
</file>

<file path=ppt/slides/_rels/slide5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0.xml"/><Relationship Id="rId1" Type="http://schemas.openxmlformats.org/officeDocument/2006/relationships/slideLayout" Target="../slideLayouts/slideLayout2.xml"/><Relationship Id="rId5" Type="http://schemas.openxmlformats.org/officeDocument/2006/relationships/image" Target="../media/image47.png"/><Relationship Id="rId4" Type="http://schemas.openxmlformats.org/officeDocument/2006/relationships/image" Target="../media/image3.png"/></Relationships>
</file>

<file path=ppt/slides/_rels/slide5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1.xml"/><Relationship Id="rId1" Type="http://schemas.openxmlformats.org/officeDocument/2006/relationships/slideLayout" Target="../slideLayouts/slideLayout2.xml"/><Relationship Id="rId5" Type="http://schemas.openxmlformats.org/officeDocument/2006/relationships/image" Target="../media/image16.jpg"/><Relationship Id="rId4" Type="http://schemas.openxmlformats.org/officeDocument/2006/relationships/image" Target="../media/image3.png"/></Relationships>
</file>

<file path=ppt/slides/_rels/slide5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2.xml"/><Relationship Id="rId1" Type="http://schemas.openxmlformats.org/officeDocument/2006/relationships/slideLayout" Target="../slideLayouts/slideLayout2.xml"/><Relationship Id="rId5" Type="http://schemas.openxmlformats.org/officeDocument/2006/relationships/image" Target="../media/image23.jp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8" Type="http://schemas.openxmlformats.org/officeDocument/2006/relationships/image" Target="../media/image11.gif"/><Relationship Id="rId3" Type="http://schemas.openxmlformats.org/officeDocument/2006/relationships/image" Target="../media/image2.png"/><Relationship Id="rId7"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3.png"/></Relationships>
</file>

<file path=ppt/slides/_rels/slide6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3.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3.png"/></Relationships>
</file>

<file path=ppt/slides/_rels/slide6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4.xml"/><Relationship Id="rId1" Type="http://schemas.openxmlformats.org/officeDocument/2006/relationships/slideLayout" Target="../slideLayouts/slideLayout2.xml"/><Relationship Id="rId5" Type="http://schemas.openxmlformats.org/officeDocument/2006/relationships/image" Target="../media/image25.jpg"/><Relationship Id="rId4" Type="http://schemas.openxmlformats.org/officeDocument/2006/relationships/image" Target="../media/image3.png"/></Relationships>
</file>

<file path=ppt/slides/_rels/slide6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5.xml"/><Relationship Id="rId1" Type="http://schemas.openxmlformats.org/officeDocument/2006/relationships/slideLayout" Target="../slideLayouts/slideLayout2.xml"/><Relationship Id="rId5" Type="http://schemas.openxmlformats.org/officeDocument/2006/relationships/image" Target="../media/image30.jpg"/><Relationship Id="rId4" Type="http://schemas.openxmlformats.org/officeDocument/2006/relationships/image" Target="../media/image3.png"/></Relationships>
</file>

<file path=ppt/slides/_rels/slide6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6.xml"/><Relationship Id="rId1" Type="http://schemas.openxmlformats.org/officeDocument/2006/relationships/slideLayout" Target="../slideLayouts/slideLayout2.xml"/><Relationship Id="rId5" Type="http://schemas.openxmlformats.org/officeDocument/2006/relationships/image" Target="../media/image31.gif"/><Relationship Id="rId4" Type="http://schemas.openxmlformats.org/officeDocument/2006/relationships/image" Target="../media/image3.png"/></Relationships>
</file>

<file path=ppt/slides/_rels/slide6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7.xml"/><Relationship Id="rId1" Type="http://schemas.openxmlformats.org/officeDocument/2006/relationships/slideLayout" Target="../slideLayouts/slideLayout2.xml"/><Relationship Id="rId5" Type="http://schemas.openxmlformats.org/officeDocument/2006/relationships/image" Target="../media/image32.jpg"/><Relationship Id="rId4" Type="http://schemas.openxmlformats.org/officeDocument/2006/relationships/image" Target="../media/image3.png"/></Relationships>
</file>

<file path=ppt/slides/_rels/slide6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8.xml"/><Relationship Id="rId1" Type="http://schemas.openxmlformats.org/officeDocument/2006/relationships/slideLayout" Target="../slideLayouts/slideLayout2.xml"/><Relationship Id="rId5" Type="http://schemas.openxmlformats.org/officeDocument/2006/relationships/image" Target="../media/image35.jpg"/><Relationship Id="rId4" Type="http://schemas.openxmlformats.org/officeDocument/2006/relationships/image" Target="../media/image3.png"/></Relationships>
</file>

<file path=ppt/slides/_rels/slide6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9.xml"/><Relationship Id="rId1" Type="http://schemas.openxmlformats.org/officeDocument/2006/relationships/slideLayout" Target="../slideLayouts/slideLayout2.xml"/><Relationship Id="rId5" Type="http://schemas.openxmlformats.org/officeDocument/2006/relationships/image" Target="../media/image36.jpg"/><Relationship Id="rId4" Type="http://schemas.openxmlformats.org/officeDocument/2006/relationships/image" Target="../media/image3.png"/></Relationships>
</file>

<file path=ppt/slides/_rels/slide6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0.xml"/><Relationship Id="rId1" Type="http://schemas.openxmlformats.org/officeDocument/2006/relationships/slideLayout" Target="../slideLayouts/slideLayout2.xml"/><Relationship Id="rId5" Type="http://schemas.openxmlformats.org/officeDocument/2006/relationships/image" Target="../media/image37.jpg"/><Relationship Id="rId4" Type="http://schemas.openxmlformats.org/officeDocument/2006/relationships/image" Target="../media/image3.png"/></Relationships>
</file>

<file path=ppt/slides/_rels/slide6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1.xml"/><Relationship Id="rId1" Type="http://schemas.openxmlformats.org/officeDocument/2006/relationships/slideLayout" Target="../slideLayouts/slideLayout2.xml"/><Relationship Id="rId5" Type="http://schemas.openxmlformats.org/officeDocument/2006/relationships/image" Target="../media/image42.jpg"/><Relationship Id="rId4" Type="http://schemas.openxmlformats.org/officeDocument/2006/relationships/image" Target="../media/image3.png"/></Relationships>
</file>

<file path=ppt/slides/_rels/slide6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2.xml"/><Relationship Id="rId1" Type="http://schemas.openxmlformats.org/officeDocument/2006/relationships/slideLayout" Target="../slideLayouts/slideLayout2.xml"/><Relationship Id="rId5" Type="http://schemas.openxmlformats.org/officeDocument/2006/relationships/image" Target="../media/image48.jpe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8" Type="http://schemas.openxmlformats.org/officeDocument/2006/relationships/image" Target="../media/image15.jpg"/><Relationship Id="rId3" Type="http://schemas.openxmlformats.org/officeDocument/2006/relationships/image" Target="../media/image2.png"/><Relationship Id="rId7"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jpg"/><Relationship Id="rId4" Type="http://schemas.openxmlformats.org/officeDocument/2006/relationships/image" Target="../media/image3.png"/></Relationships>
</file>

<file path=ppt/slides/_rels/slide7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3.xml"/><Relationship Id="rId1" Type="http://schemas.openxmlformats.org/officeDocument/2006/relationships/slideLayout" Target="../slideLayouts/slideLayout2.xml"/><Relationship Id="rId5" Type="http://schemas.openxmlformats.org/officeDocument/2006/relationships/image" Target="../media/image49.jpg"/><Relationship Id="rId4" Type="http://schemas.openxmlformats.org/officeDocument/2006/relationships/image" Target="../media/image3.png"/></Relationships>
</file>

<file path=ppt/slides/_rels/slide7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4.xml"/><Relationship Id="rId1" Type="http://schemas.openxmlformats.org/officeDocument/2006/relationships/slideLayout" Target="../slideLayouts/slideLayout2.xml"/><Relationship Id="rId5" Type="http://schemas.openxmlformats.org/officeDocument/2006/relationships/image" Target="../media/image45.jp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2.png"/><Relationship Id="rId7" Type="http://schemas.openxmlformats.org/officeDocument/2006/relationships/image" Target="../media/image18.jp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jp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22.jp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nl-NL" dirty="0" smtClean="0"/>
              <a:t>B</a:t>
            </a:r>
            <a:r>
              <a:rPr lang="nl-NL" dirty="0" smtClean="0"/>
              <a:t>eeldbronnenworkshop</a:t>
            </a:r>
            <a:endParaRPr lang="nl-NL" dirty="0"/>
          </a:p>
        </p:txBody>
      </p:sp>
      <p:sp>
        <p:nvSpPr>
          <p:cNvPr id="3" name="Subtitel 2"/>
          <p:cNvSpPr>
            <a:spLocks noGrp="1"/>
          </p:cNvSpPr>
          <p:nvPr>
            <p:ph type="subTitle" idx="1"/>
          </p:nvPr>
        </p:nvSpPr>
        <p:spPr/>
        <p:txBody>
          <a:bodyPr/>
          <a:lstStyle/>
          <a:p>
            <a:endParaRPr lang="nl-NL"/>
          </a:p>
        </p:txBody>
      </p:sp>
      <p:pic>
        <p:nvPicPr>
          <p:cNvPr id="4" name="Afbeelding 3" descr="headerHomeBackground.png"/>
          <p:cNvPicPr>
            <a:picLocks noChangeAspect="1"/>
          </p:cNvPicPr>
          <p:nvPr/>
        </p:nvPicPr>
        <p:blipFill>
          <a:blip r:embed="rId2">
            <a:extLst>
              <a:ext uri="{28A0092B-C50C-407E-A947-70E740481C1C}">
                <a14:useLocalDpi xmlns:a14="http://schemas.microsoft.com/office/drawing/2010/main"/>
              </a:ext>
            </a:extLst>
          </a:blip>
          <a:stretch>
            <a:fillRect/>
          </a:stretch>
        </p:blipFill>
        <p:spPr>
          <a:xfrm rot="5400000">
            <a:off x="4117259" y="-3326012"/>
            <a:ext cx="909484" cy="9144001"/>
          </a:xfrm>
          <a:prstGeom prst="rect">
            <a:avLst/>
          </a:prstGeom>
        </p:spPr>
      </p:pic>
      <p:pic>
        <p:nvPicPr>
          <p:cNvPr id="5" name="Afbeelding 4" descr="van_Maerlant_lyceum.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42989" y="250825"/>
            <a:ext cx="1422400" cy="1879600"/>
          </a:xfrm>
          <a:prstGeom prst="rect">
            <a:avLst/>
          </a:prstGeom>
        </p:spPr>
      </p:pic>
    </p:spTree>
    <p:extLst>
      <p:ext uri="{BB962C8B-B14F-4D97-AF65-F5344CB8AC3E}">
        <p14:creationId xmlns:p14="http://schemas.microsoft.com/office/powerpoint/2010/main" val="216705900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p:cNvSpPr>
            <a:spLocks noGrp="1"/>
          </p:cNvSpPr>
          <p:nvPr>
            <p:ph type="title"/>
          </p:nvPr>
        </p:nvSpPr>
        <p:spPr/>
        <p:txBody>
          <a:bodyPr/>
          <a:lstStyle/>
          <a:p>
            <a:r>
              <a:rPr lang="nl-NL" dirty="0"/>
              <a:t>O</a:t>
            </a:r>
            <a:r>
              <a:rPr lang="nl-NL" dirty="0" smtClean="0"/>
              <a:t>pdracht </a:t>
            </a:r>
            <a:r>
              <a:rPr lang="nl-NL" dirty="0"/>
              <a:t>1</a:t>
            </a:r>
          </a:p>
        </p:txBody>
      </p:sp>
      <p:sp>
        <p:nvSpPr>
          <p:cNvPr id="10" name="Tijdelijke aanduiding voor inhoud 9"/>
          <p:cNvSpPr>
            <a:spLocks noGrp="1"/>
          </p:cNvSpPr>
          <p:nvPr>
            <p:ph idx="1"/>
          </p:nvPr>
        </p:nvSpPr>
        <p:spPr>
          <a:xfrm>
            <a:off x="457200" y="1863619"/>
            <a:ext cx="8229600" cy="4262544"/>
          </a:xfrm>
        </p:spPr>
        <p:txBody>
          <a:bodyPr/>
          <a:lstStyle/>
          <a:p>
            <a:pPr marL="0" indent="0">
              <a:buNone/>
            </a:pPr>
            <a:r>
              <a:rPr lang="nl-NL"/>
              <a:t>BEKIJK DE CARTOONS 1,2,3,4 EN PROBEER ALLE NATIONALE SYMBOLEN TE IDENTIFICEREN.</a:t>
            </a:r>
          </a:p>
        </p:txBody>
      </p:sp>
      <p:pic>
        <p:nvPicPr>
          <p:cNvPr id="7" name="Afbeelding 6" descr="van_Maerlant_lyceum.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14175" y="274639"/>
            <a:ext cx="852779" cy="1126886"/>
          </a:xfrm>
          <a:prstGeom prst="rect">
            <a:avLst/>
          </a:prstGeom>
        </p:spPr>
      </p:pic>
      <p:pic>
        <p:nvPicPr>
          <p:cNvPr id="8" name="Afbeelding 7" descr="headerHomeBackground.png"/>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rot="5400000">
            <a:off x="4395528" y="-2977889"/>
            <a:ext cx="352946" cy="9144001"/>
          </a:xfrm>
          <a:prstGeom prst="rect">
            <a:avLst/>
          </a:prstGeom>
        </p:spPr>
      </p:pic>
    </p:spTree>
    <p:extLst>
      <p:ext uri="{BB962C8B-B14F-4D97-AF65-F5344CB8AC3E}">
        <p14:creationId xmlns:p14="http://schemas.microsoft.com/office/powerpoint/2010/main" val="15184304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p:cNvSpPr>
            <a:spLocks noGrp="1"/>
          </p:cNvSpPr>
          <p:nvPr>
            <p:ph type="title"/>
          </p:nvPr>
        </p:nvSpPr>
        <p:spPr/>
        <p:txBody>
          <a:bodyPr/>
          <a:lstStyle/>
          <a:p>
            <a:r>
              <a:rPr lang="nl-NL" dirty="0"/>
              <a:t>C</a:t>
            </a:r>
            <a:r>
              <a:rPr lang="nl-NL" dirty="0" smtClean="0"/>
              <a:t>artoon </a:t>
            </a:r>
            <a:r>
              <a:rPr lang="nl-NL" dirty="0"/>
              <a:t>1</a:t>
            </a:r>
          </a:p>
        </p:txBody>
      </p:sp>
      <p:pic>
        <p:nvPicPr>
          <p:cNvPr id="7" name="Afbeelding 6" descr="van_Maerlant_lyceum.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14175" y="274639"/>
            <a:ext cx="852779" cy="1126886"/>
          </a:xfrm>
          <a:prstGeom prst="rect">
            <a:avLst/>
          </a:prstGeom>
        </p:spPr>
      </p:pic>
      <p:pic>
        <p:nvPicPr>
          <p:cNvPr id="8" name="Afbeelding 7" descr="headerHomeBackground.png"/>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rot="5400000">
            <a:off x="4395528" y="-2977889"/>
            <a:ext cx="352946" cy="9144001"/>
          </a:xfrm>
          <a:prstGeom prst="rect">
            <a:avLst/>
          </a:prstGeom>
        </p:spPr>
      </p:pic>
      <p:pic>
        <p:nvPicPr>
          <p:cNvPr id="6" name="Afbeelding 5"/>
          <p:cNvPicPr/>
          <p:nvPr/>
        </p:nvPicPr>
        <p:blipFill>
          <a:blip r:embed="rId4">
            <a:extLst>
              <a:ext uri="{28A0092B-C50C-407E-A947-70E740481C1C}">
                <a14:useLocalDpi xmlns:a14="http://schemas.microsoft.com/office/drawing/2010/main" val="0"/>
              </a:ext>
            </a:extLst>
          </a:blip>
          <a:stretch>
            <a:fillRect/>
          </a:stretch>
        </p:blipFill>
        <p:spPr>
          <a:xfrm>
            <a:off x="1791064" y="2089317"/>
            <a:ext cx="5941695" cy="4554855"/>
          </a:xfrm>
          <a:prstGeom prst="rect">
            <a:avLst/>
          </a:prstGeom>
        </p:spPr>
      </p:pic>
    </p:spTree>
    <p:extLst>
      <p:ext uri="{BB962C8B-B14F-4D97-AF65-F5344CB8AC3E}">
        <p14:creationId xmlns:p14="http://schemas.microsoft.com/office/powerpoint/2010/main" val="117706695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p:cNvSpPr>
            <a:spLocks noGrp="1"/>
          </p:cNvSpPr>
          <p:nvPr>
            <p:ph type="title"/>
          </p:nvPr>
        </p:nvSpPr>
        <p:spPr/>
        <p:txBody>
          <a:bodyPr/>
          <a:lstStyle/>
          <a:p>
            <a:r>
              <a:rPr lang="nl-NL"/>
              <a:t>cartoon 1</a:t>
            </a:r>
          </a:p>
        </p:txBody>
      </p:sp>
      <p:pic>
        <p:nvPicPr>
          <p:cNvPr id="7" name="Afbeelding 6" descr="van_Maerlant_lyceum.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14175" y="274639"/>
            <a:ext cx="852779" cy="1126886"/>
          </a:xfrm>
          <a:prstGeom prst="rect">
            <a:avLst/>
          </a:prstGeom>
        </p:spPr>
      </p:pic>
      <p:pic>
        <p:nvPicPr>
          <p:cNvPr id="8" name="Afbeelding 7" descr="headerHomeBackground.png"/>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rot="5400000">
            <a:off x="4395528" y="-2977889"/>
            <a:ext cx="352946" cy="9144001"/>
          </a:xfrm>
          <a:prstGeom prst="rect">
            <a:avLst/>
          </a:prstGeom>
        </p:spPr>
      </p:pic>
      <p:pic>
        <p:nvPicPr>
          <p:cNvPr id="6" name="Afbeelding 5"/>
          <p:cNvPicPr/>
          <p:nvPr/>
        </p:nvPicPr>
        <p:blipFill>
          <a:blip r:embed="rId5">
            <a:extLst>
              <a:ext uri="{28A0092B-C50C-407E-A947-70E740481C1C}">
                <a14:useLocalDpi xmlns:a14="http://schemas.microsoft.com/office/drawing/2010/main" val="0"/>
              </a:ext>
            </a:extLst>
          </a:blip>
          <a:stretch>
            <a:fillRect/>
          </a:stretch>
        </p:blipFill>
        <p:spPr>
          <a:xfrm>
            <a:off x="1791064" y="2089317"/>
            <a:ext cx="5941695" cy="4554855"/>
          </a:xfrm>
          <a:prstGeom prst="rect">
            <a:avLst/>
          </a:prstGeom>
        </p:spPr>
      </p:pic>
      <p:sp>
        <p:nvSpPr>
          <p:cNvPr id="2" name="Ring 1"/>
          <p:cNvSpPr/>
          <p:nvPr/>
        </p:nvSpPr>
        <p:spPr>
          <a:xfrm>
            <a:off x="3109821" y="2089317"/>
            <a:ext cx="1281910" cy="1353037"/>
          </a:xfrm>
          <a:prstGeom prst="donut">
            <a:avLst>
              <a:gd name="adj" fmla="val 7317"/>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solidFill>
                <a:schemeClr val="tx1"/>
              </a:solidFill>
            </a:endParaRPr>
          </a:p>
        </p:txBody>
      </p:sp>
      <p:sp>
        <p:nvSpPr>
          <p:cNvPr id="10" name="Ring 9"/>
          <p:cNvSpPr/>
          <p:nvPr/>
        </p:nvSpPr>
        <p:spPr>
          <a:xfrm>
            <a:off x="4344253" y="2089317"/>
            <a:ext cx="1281910" cy="1353037"/>
          </a:xfrm>
          <a:prstGeom prst="donut">
            <a:avLst>
              <a:gd name="adj" fmla="val 7317"/>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solidFill>
                <a:schemeClr val="tx1"/>
              </a:solidFill>
            </a:endParaRPr>
          </a:p>
        </p:txBody>
      </p:sp>
      <p:sp>
        <p:nvSpPr>
          <p:cNvPr id="11" name="Ring 10"/>
          <p:cNvSpPr/>
          <p:nvPr/>
        </p:nvSpPr>
        <p:spPr>
          <a:xfrm>
            <a:off x="5373096" y="2241717"/>
            <a:ext cx="1281910" cy="1353037"/>
          </a:xfrm>
          <a:prstGeom prst="donut">
            <a:avLst>
              <a:gd name="adj" fmla="val 7317"/>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solidFill>
                <a:schemeClr val="tx1"/>
              </a:solidFill>
            </a:endParaRPr>
          </a:p>
        </p:txBody>
      </p:sp>
      <p:sp>
        <p:nvSpPr>
          <p:cNvPr id="12" name="Ring 11"/>
          <p:cNvSpPr/>
          <p:nvPr/>
        </p:nvSpPr>
        <p:spPr>
          <a:xfrm>
            <a:off x="6450849" y="1976748"/>
            <a:ext cx="1281910" cy="1353037"/>
          </a:xfrm>
          <a:prstGeom prst="donut">
            <a:avLst>
              <a:gd name="adj" fmla="val 7317"/>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solidFill>
                <a:schemeClr val="tx1"/>
              </a:solidFill>
            </a:endParaRPr>
          </a:p>
        </p:txBody>
      </p:sp>
    </p:spTree>
    <p:extLst>
      <p:ext uri="{BB962C8B-B14F-4D97-AF65-F5344CB8AC3E}">
        <p14:creationId xmlns:p14="http://schemas.microsoft.com/office/powerpoint/2010/main" val="211926240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p:cNvSpPr>
            <a:spLocks noGrp="1"/>
          </p:cNvSpPr>
          <p:nvPr>
            <p:ph type="title"/>
          </p:nvPr>
        </p:nvSpPr>
        <p:spPr/>
        <p:txBody>
          <a:bodyPr/>
          <a:lstStyle/>
          <a:p>
            <a:r>
              <a:rPr lang="nl-NL" dirty="0"/>
              <a:t>C</a:t>
            </a:r>
            <a:r>
              <a:rPr lang="nl-NL" dirty="0" smtClean="0"/>
              <a:t>artoon </a:t>
            </a:r>
            <a:r>
              <a:rPr lang="nl-NL" dirty="0"/>
              <a:t>2</a:t>
            </a:r>
          </a:p>
        </p:txBody>
      </p:sp>
      <p:pic>
        <p:nvPicPr>
          <p:cNvPr id="7" name="Afbeelding 6" descr="van_Maerlant_lyceum.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14175" y="274639"/>
            <a:ext cx="852779" cy="1126886"/>
          </a:xfrm>
          <a:prstGeom prst="rect">
            <a:avLst/>
          </a:prstGeom>
        </p:spPr>
      </p:pic>
      <p:pic>
        <p:nvPicPr>
          <p:cNvPr id="8" name="Afbeelding 7" descr="headerHomeBackground.png"/>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rot="5400000">
            <a:off x="4395528" y="-2977889"/>
            <a:ext cx="352946" cy="9144001"/>
          </a:xfrm>
          <a:prstGeom prst="rect">
            <a:avLst/>
          </a:prstGeom>
        </p:spPr>
      </p:pic>
      <p:pic>
        <p:nvPicPr>
          <p:cNvPr id="6" name="Afbeelding 5"/>
          <p:cNvPicPr/>
          <p:nvPr/>
        </p:nvPicPr>
        <p:blipFill>
          <a:blip r:embed="rId4">
            <a:extLst>
              <a:ext uri="{28A0092B-C50C-407E-A947-70E740481C1C}">
                <a14:useLocalDpi xmlns:a14="http://schemas.microsoft.com/office/drawing/2010/main" val="0"/>
              </a:ext>
            </a:extLst>
          </a:blip>
          <a:stretch>
            <a:fillRect/>
          </a:stretch>
        </p:blipFill>
        <p:spPr>
          <a:xfrm>
            <a:off x="2614905" y="1868766"/>
            <a:ext cx="3889606" cy="4989234"/>
          </a:xfrm>
          <a:prstGeom prst="rect">
            <a:avLst/>
          </a:prstGeom>
        </p:spPr>
      </p:pic>
    </p:spTree>
    <p:extLst>
      <p:ext uri="{BB962C8B-B14F-4D97-AF65-F5344CB8AC3E}">
        <p14:creationId xmlns:p14="http://schemas.microsoft.com/office/powerpoint/2010/main" val="153674690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p:cNvSpPr>
            <a:spLocks noGrp="1"/>
          </p:cNvSpPr>
          <p:nvPr>
            <p:ph type="title"/>
          </p:nvPr>
        </p:nvSpPr>
        <p:spPr/>
        <p:txBody>
          <a:bodyPr/>
          <a:lstStyle/>
          <a:p>
            <a:r>
              <a:rPr lang="nl-NL" dirty="0"/>
              <a:t>C</a:t>
            </a:r>
            <a:r>
              <a:rPr lang="nl-NL" dirty="0" smtClean="0"/>
              <a:t>artoon </a:t>
            </a:r>
            <a:r>
              <a:rPr lang="nl-NL" dirty="0"/>
              <a:t>2</a:t>
            </a:r>
          </a:p>
        </p:txBody>
      </p:sp>
      <p:pic>
        <p:nvPicPr>
          <p:cNvPr id="7" name="Afbeelding 6" descr="van_Maerlant_lyceum.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14175" y="274639"/>
            <a:ext cx="852779" cy="1126886"/>
          </a:xfrm>
          <a:prstGeom prst="rect">
            <a:avLst/>
          </a:prstGeom>
        </p:spPr>
      </p:pic>
      <p:pic>
        <p:nvPicPr>
          <p:cNvPr id="8" name="Afbeelding 7" descr="headerHomeBackground.png"/>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rot="5400000">
            <a:off x="4395528" y="-2977889"/>
            <a:ext cx="352946" cy="9144001"/>
          </a:xfrm>
          <a:prstGeom prst="rect">
            <a:avLst/>
          </a:prstGeom>
        </p:spPr>
      </p:pic>
      <p:pic>
        <p:nvPicPr>
          <p:cNvPr id="6" name="Afbeelding 5"/>
          <p:cNvPicPr/>
          <p:nvPr/>
        </p:nvPicPr>
        <p:blipFill>
          <a:blip r:embed="rId5">
            <a:extLst>
              <a:ext uri="{28A0092B-C50C-407E-A947-70E740481C1C}">
                <a14:useLocalDpi xmlns:a14="http://schemas.microsoft.com/office/drawing/2010/main" val="0"/>
              </a:ext>
            </a:extLst>
          </a:blip>
          <a:stretch>
            <a:fillRect/>
          </a:stretch>
        </p:blipFill>
        <p:spPr>
          <a:xfrm>
            <a:off x="2614905" y="1868766"/>
            <a:ext cx="3889606" cy="4989234"/>
          </a:xfrm>
          <a:prstGeom prst="rect">
            <a:avLst/>
          </a:prstGeom>
        </p:spPr>
      </p:pic>
      <p:sp>
        <p:nvSpPr>
          <p:cNvPr id="10" name="Ring 9"/>
          <p:cNvSpPr/>
          <p:nvPr/>
        </p:nvSpPr>
        <p:spPr>
          <a:xfrm>
            <a:off x="2468866" y="2208019"/>
            <a:ext cx="1281910" cy="1353037"/>
          </a:xfrm>
          <a:prstGeom prst="donut">
            <a:avLst>
              <a:gd name="adj" fmla="val 7317"/>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solidFill>
                <a:schemeClr val="tx1"/>
              </a:solidFill>
            </a:endParaRPr>
          </a:p>
        </p:txBody>
      </p:sp>
      <p:sp>
        <p:nvSpPr>
          <p:cNvPr id="11" name="Ring 10"/>
          <p:cNvSpPr/>
          <p:nvPr/>
        </p:nvSpPr>
        <p:spPr>
          <a:xfrm>
            <a:off x="3523351" y="2645303"/>
            <a:ext cx="1281910" cy="1353037"/>
          </a:xfrm>
          <a:prstGeom prst="donut">
            <a:avLst>
              <a:gd name="adj" fmla="val 7317"/>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solidFill>
                <a:schemeClr val="tx1"/>
              </a:solidFill>
            </a:endParaRPr>
          </a:p>
        </p:txBody>
      </p:sp>
      <p:sp>
        <p:nvSpPr>
          <p:cNvPr id="12" name="Ring 11"/>
          <p:cNvSpPr/>
          <p:nvPr/>
        </p:nvSpPr>
        <p:spPr>
          <a:xfrm>
            <a:off x="4922053" y="2394117"/>
            <a:ext cx="1281910" cy="1353037"/>
          </a:xfrm>
          <a:prstGeom prst="donut">
            <a:avLst>
              <a:gd name="adj" fmla="val 7317"/>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solidFill>
                <a:schemeClr val="tx1"/>
              </a:solidFill>
            </a:endParaRPr>
          </a:p>
        </p:txBody>
      </p:sp>
    </p:spTree>
    <p:extLst>
      <p:ext uri="{BB962C8B-B14F-4D97-AF65-F5344CB8AC3E}">
        <p14:creationId xmlns:p14="http://schemas.microsoft.com/office/powerpoint/2010/main" val="41801558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p:cNvSpPr>
            <a:spLocks noGrp="1"/>
          </p:cNvSpPr>
          <p:nvPr>
            <p:ph type="title"/>
          </p:nvPr>
        </p:nvSpPr>
        <p:spPr/>
        <p:txBody>
          <a:bodyPr/>
          <a:lstStyle/>
          <a:p>
            <a:r>
              <a:rPr lang="nl-NL" dirty="0"/>
              <a:t>C</a:t>
            </a:r>
            <a:r>
              <a:rPr lang="nl-NL" dirty="0" smtClean="0"/>
              <a:t>artoon </a:t>
            </a:r>
            <a:r>
              <a:rPr lang="nl-NL" dirty="0"/>
              <a:t>3</a:t>
            </a:r>
          </a:p>
        </p:txBody>
      </p:sp>
      <p:pic>
        <p:nvPicPr>
          <p:cNvPr id="7" name="Afbeelding 6" descr="van_Maerlant_lyceum.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14175" y="274639"/>
            <a:ext cx="852779" cy="1126886"/>
          </a:xfrm>
          <a:prstGeom prst="rect">
            <a:avLst/>
          </a:prstGeom>
        </p:spPr>
      </p:pic>
      <p:pic>
        <p:nvPicPr>
          <p:cNvPr id="8" name="Afbeelding 7" descr="headerHomeBackground.png"/>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rot="5400000">
            <a:off x="4395528" y="-2977889"/>
            <a:ext cx="352946" cy="9144001"/>
          </a:xfrm>
          <a:prstGeom prst="rect">
            <a:avLst/>
          </a:prstGeom>
        </p:spPr>
      </p:pic>
      <p:pic>
        <p:nvPicPr>
          <p:cNvPr id="6" name="Afbeelding 5"/>
          <p:cNvPicPr/>
          <p:nvPr/>
        </p:nvPicPr>
        <p:blipFill>
          <a:blip r:embed="rId4">
            <a:extLst>
              <a:ext uri="{28A0092B-C50C-407E-A947-70E740481C1C}">
                <a14:useLocalDpi xmlns:a14="http://schemas.microsoft.com/office/drawing/2010/main" val="0"/>
              </a:ext>
            </a:extLst>
          </a:blip>
          <a:stretch>
            <a:fillRect/>
          </a:stretch>
        </p:blipFill>
        <p:spPr>
          <a:xfrm>
            <a:off x="1136456" y="1875191"/>
            <a:ext cx="6871088" cy="4558450"/>
          </a:xfrm>
          <a:prstGeom prst="rect">
            <a:avLst/>
          </a:prstGeom>
        </p:spPr>
      </p:pic>
    </p:spTree>
    <p:extLst>
      <p:ext uri="{BB962C8B-B14F-4D97-AF65-F5344CB8AC3E}">
        <p14:creationId xmlns:p14="http://schemas.microsoft.com/office/powerpoint/2010/main" val="50650848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p:cNvSpPr>
            <a:spLocks noGrp="1"/>
          </p:cNvSpPr>
          <p:nvPr>
            <p:ph type="title"/>
          </p:nvPr>
        </p:nvSpPr>
        <p:spPr/>
        <p:txBody>
          <a:bodyPr/>
          <a:lstStyle/>
          <a:p>
            <a:r>
              <a:rPr lang="nl-NL" dirty="0"/>
              <a:t>C</a:t>
            </a:r>
            <a:r>
              <a:rPr lang="nl-NL" dirty="0" smtClean="0"/>
              <a:t>artoon </a:t>
            </a:r>
            <a:r>
              <a:rPr lang="nl-NL" dirty="0"/>
              <a:t>3</a:t>
            </a:r>
          </a:p>
        </p:txBody>
      </p:sp>
      <p:pic>
        <p:nvPicPr>
          <p:cNvPr id="7" name="Afbeelding 6" descr="van_Maerlant_lyceum.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14175" y="274639"/>
            <a:ext cx="852779" cy="1126886"/>
          </a:xfrm>
          <a:prstGeom prst="rect">
            <a:avLst/>
          </a:prstGeom>
        </p:spPr>
      </p:pic>
      <p:pic>
        <p:nvPicPr>
          <p:cNvPr id="8" name="Afbeelding 7" descr="headerHomeBackground.png"/>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rot="5400000">
            <a:off x="4395528" y="-2977889"/>
            <a:ext cx="352946" cy="9144001"/>
          </a:xfrm>
          <a:prstGeom prst="rect">
            <a:avLst/>
          </a:prstGeom>
        </p:spPr>
      </p:pic>
      <p:pic>
        <p:nvPicPr>
          <p:cNvPr id="6" name="Afbeelding 5"/>
          <p:cNvPicPr/>
          <p:nvPr/>
        </p:nvPicPr>
        <p:blipFill>
          <a:blip r:embed="rId5">
            <a:extLst>
              <a:ext uri="{28A0092B-C50C-407E-A947-70E740481C1C}">
                <a14:useLocalDpi xmlns:a14="http://schemas.microsoft.com/office/drawing/2010/main" val="0"/>
              </a:ext>
            </a:extLst>
          </a:blip>
          <a:stretch>
            <a:fillRect/>
          </a:stretch>
        </p:blipFill>
        <p:spPr>
          <a:xfrm>
            <a:off x="1136456" y="1875191"/>
            <a:ext cx="6871088" cy="4558450"/>
          </a:xfrm>
          <a:prstGeom prst="rect">
            <a:avLst/>
          </a:prstGeom>
        </p:spPr>
      </p:pic>
      <p:sp>
        <p:nvSpPr>
          <p:cNvPr id="10" name="Ring 9"/>
          <p:cNvSpPr/>
          <p:nvPr/>
        </p:nvSpPr>
        <p:spPr>
          <a:xfrm>
            <a:off x="4389828" y="1636337"/>
            <a:ext cx="1281910" cy="1353037"/>
          </a:xfrm>
          <a:prstGeom prst="donut">
            <a:avLst>
              <a:gd name="adj" fmla="val 7317"/>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solidFill>
                <a:schemeClr val="tx1"/>
              </a:solidFill>
            </a:endParaRPr>
          </a:p>
        </p:txBody>
      </p:sp>
      <p:sp>
        <p:nvSpPr>
          <p:cNvPr id="11" name="Ring 10"/>
          <p:cNvSpPr/>
          <p:nvPr/>
        </p:nvSpPr>
        <p:spPr>
          <a:xfrm>
            <a:off x="2393841" y="3321821"/>
            <a:ext cx="1281910" cy="1353037"/>
          </a:xfrm>
          <a:prstGeom prst="donut">
            <a:avLst>
              <a:gd name="adj" fmla="val 7317"/>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solidFill>
                <a:schemeClr val="tx1"/>
              </a:solidFill>
            </a:endParaRPr>
          </a:p>
        </p:txBody>
      </p:sp>
    </p:spTree>
    <p:extLst>
      <p:ext uri="{BB962C8B-B14F-4D97-AF65-F5344CB8AC3E}">
        <p14:creationId xmlns:p14="http://schemas.microsoft.com/office/powerpoint/2010/main" val="353740193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p:cNvSpPr>
            <a:spLocks noGrp="1"/>
          </p:cNvSpPr>
          <p:nvPr>
            <p:ph type="title"/>
          </p:nvPr>
        </p:nvSpPr>
        <p:spPr/>
        <p:txBody>
          <a:bodyPr/>
          <a:lstStyle/>
          <a:p>
            <a:r>
              <a:rPr lang="nl-NL" dirty="0"/>
              <a:t>C</a:t>
            </a:r>
            <a:r>
              <a:rPr lang="nl-NL" dirty="0" smtClean="0"/>
              <a:t>artoon </a:t>
            </a:r>
            <a:r>
              <a:rPr lang="nl-NL" dirty="0"/>
              <a:t>4</a:t>
            </a:r>
          </a:p>
        </p:txBody>
      </p:sp>
      <p:pic>
        <p:nvPicPr>
          <p:cNvPr id="7" name="Afbeelding 6" descr="van_Maerlant_lyceum.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14175" y="274639"/>
            <a:ext cx="852779" cy="1126886"/>
          </a:xfrm>
          <a:prstGeom prst="rect">
            <a:avLst/>
          </a:prstGeom>
        </p:spPr>
      </p:pic>
      <p:pic>
        <p:nvPicPr>
          <p:cNvPr id="8" name="Afbeelding 7" descr="headerHomeBackground.png"/>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rot="5400000">
            <a:off x="4395528" y="-2977889"/>
            <a:ext cx="352946" cy="9144001"/>
          </a:xfrm>
          <a:prstGeom prst="rect">
            <a:avLst/>
          </a:prstGeom>
        </p:spPr>
      </p:pic>
      <p:pic>
        <p:nvPicPr>
          <p:cNvPr id="2" name="Afbeelding 1" descr="nato stalin.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02984" y="1770585"/>
            <a:ext cx="6738033" cy="4976638"/>
          </a:xfrm>
          <a:prstGeom prst="rect">
            <a:avLst/>
          </a:prstGeom>
        </p:spPr>
      </p:pic>
    </p:spTree>
    <p:extLst>
      <p:ext uri="{BB962C8B-B14F-4D97-AF65-F5344CB8AC3E}">
        <p14:creationId xmlns:p14="http://schemas.microsoft.com/office/powerpoint/2010/main" val="153865765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p:cNvSpPr>
            <a:spLocks noGrp="1"/>
          </p:cNvSpPr>
          <p:nvPr>
            <p:ph type="title"/>
          </p:nvPr>
        </p:nvSpPr>
        <p:spPr/>
        <p:txBody>
          <a:bodyPr/>
          <a:lstStyle/>
          <a:p>
            <a:r>
              <a:rPr lang="nl-NL" dirty="0"/>
              <a:t>C</a:t>
            </a:r>
            <a:r>
              <a:rPr lang="nl-NL" dirty="0" smtClean="0"/>
              <a:t>artoon </a:t>
            </a:r>
            <a:r>
              <a:rPr lang="nl-NL" dirty="0"/>
              <a:t>4</a:t>
            </a:r>
          </a:p>
        </p:txBody>
      </p:sp>
      <p:pic>
        <p:nvPicPr>
          <p:cNvPr id="7" name="Afbeelding 6" descr="van_Maerlant_lyceum.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14175" y="274639"/>
            <a:ext cx="852779" cy="1126886"/>
          </a:xfrm>
          <a:prstGeom prst="rect">
            <a:avLst/>
          </a:prstGeom>
        </p:spPr>
      </p:pic>
      <p:pic>
        <p:nvPicPr>
          <p:cNvPr id="8" name="Afbeelding 7" descr="headerHomeBackground.png"/>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rot="5400000">
            <a:off x="4395528" y="-2977889"/>
            <a:ext cx="352946" cy="9144001"/>
          </a:xfrm>
          <a:prstGeom prst="rect">
            <a:avLst/>
          </a:prstGeom>
        </p:spPr>
      </p:pic>
      <p:pic>
        <p:nvPicPr>
          <p:cNvPr id="2" name="Afbeelding 1" descr="nato stalin.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66954" y="1770585"/>
            <a:ext cx="6738033" cy="4976638"/>
          </a:xfrm>
          <a:prstGeom prst="rect">
            <a:avLst/>
          </a:prstGeom>
        </p:spPr>
      </p:pic>
      <p:sp>
        <p:nvSpPr>
          <p:cNvPr id="6" name="Ring 5"/>
          <p:cNvSpPr/>
          <p:nvPr/>
        </p:nvSpPr>
        <p:spPr>
          <a:xfrm>
            <a:off x="2193962" y="3274422"/>
            <a:ext cx="2862464" cy="2767503"/>
          </a:xfrm>
          <a:prstGeom prst="donut">
            <a:avLst>
              <a:gd name="adj" fmla="val 2592"/>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solidFill>
                <a:schemeClr val="tx1"/>
              </a:solidFill>
            </a:endParaRPr>
          </a:p>
        </p:txBody>
      </p:sp>
      <p:sp>
        <p:nvSpPr>
          <p:cNvPr id="10" name="Ring 9"/>
          <p:cNvSpPr/>
          <p:nvPr/>
        </p:nvSpPr>
        <p:spPr>
          <a:xfrm>
            <a:off x="5042523" y="1553572"/>
            <a:ext cx="2862464" cy="2767503"/>
          </a:xfrm>
          <a:prstGeom prst="donut">
            <a:avLst>
              <a:gd name="adj" fmla="val 2592"/>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solidFill>
                <a:schemeClr val="tx1"/>
              </a:solidFill>
            </a:endParaRPr>
          </a:p>
        </p:txBody>
      </p:sp>
    </p:spTree>
    <p:extLst>
      <p:ext uri="{BB962C8B-B14F-4D97-AF65-F5344CB8AC3E}">
        <p14:creationId xmlns:p14="http://schemas.microsoft.com/office/powerpoint/2010/main" val="372603125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p:cNvSpPr>
            <a:spLocks noGrp="1"/>
          </p:cNvSpPr>
          <p:nvPr>
            <p:ph type="title"/>
          </p:nvPr>
        </p:nvSpPr>
        <p:spPr/>
        <p:txBody>
          <a:bodyPr/>
          <a:lstStyle/>
          <a:p>
            <a:r>
              <a:rPr lang="nl-NL"/>
              <a:t>Vervorming</a:t>
            </a:r>
          </a:p>
        </p:txBody>
      </p:sp>
      <p:sp>
        <p:nvSpPr>
          <p:cNvPr id="10" name="Tijdelijke aanduiding voor inhoud 9"/>
          <p:cNvSpPr>
            <a:spLocks noGrp="1"/>
          </p:cNvSpPr>
          <p:nvPr>
            <p:ph idx="1"/>
          </p:nvPr>
        </p:nvSpPr>
        <p:spPr>
          <a:xfrm>
            <a:off x="457200" y="1863619"/>
            <a:ext cx="8229600" cy="4262544"/>
          </a:xfrm>
        </p:spPr>
        <p:txBody>
          <a:bodyPr/>
          <a:lstStyle/>
          <a:p>
            <a:pPr marL="0" indent="0" algn="ctr">
              <a:buNone/>
            </a:pPr>
            <a:r>
              <a:rPr lang="nl-NL" dirty="0"/>
              <a:t>S</a:t>
            </a:r>
            <a:r>
              <a:rPr lang="nl-NL" dirty="0" smtClean="0"/>
              <a:t>tap </a:t>
            </a:r>
            <a:r>
              <a:rPr lang="nl-NL" dirty="0"/>
              <a:t>2: vervorming</a:t>
            </a:r>
          </a:p>
          <a:p>
            <a:pPr marL="0" indent="0">
              <a:buNone/>
            </a:pPr>
            <a:r>
              <a:rPr lang="nl-NL" dirty="0"/>
              <a:t>een verandering of overdrijving van een bepaalde maat, vorm, emotie of beweging die extra betekenis geven aan de symbolen in de afbeelding.</a:t>
            </a:r>
            <a:r>
              <a:rPr lang="nl-NL" dirty="0">
                <a:effectLst/>
              </a:rPr>
              <a:t> </a:t>
            </a:r>
            <a:endParaRPr lang="nl-NL" dirty="0"/>
          </a:p>
        </p:txBody>
      </p:sp>
      <p:pic>
        <p:nvPicPr>
          <p:cNvPr id="7" name="Afbeelding 6" descr="van_Maerlant_lyceum.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14175" y="274639"/>
            <a:ext cx="852779" cy="1126886"/>
          </a:xfrm>
          <a:prstGeom prst="rect">
            <a:avLst/>
          </a:prstGeom>
        </p:spPr>
      </p:pic>
      <p:pic>
        <p:nvPicPr>
          <p:cNvPr id="8" name="Afbeelding 7" descr="headerHomeBackground.png"/>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rot="5400000">
            <a:off x="4395528" y="-2977889"/>
            <a:ext cx="352946" cy="9144001"/>
          </a:xfrm>
          <a:prstGeom prst="rect">
            <a:avLst/>
          </a:prstGeom>
        </p:spPr>
      </p:pic>
    </p:spTree>
    <p:extLst>
      <p:ext uri="{BB962C8B-B14F-4D97-AF65-F5344CB8AC3E}">
        <p14:creationId xmlns:p14="http://schemas.microsoft.com/office/powerpoint/2010/main" val="12028537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p:cNvSpPr>
            <a:spLocks noGrp="1"/>
          </p:cNvSpPr>
          <p:nvPr>
            <p:ph type="title"/>
          </p:nvPr>
        </p:nvSpPr>
        <p:spPr/>
        <p:txBody>
          <a:bodyPr/>
          <a:lstStyle/>
          <a:p>
            <a:r>
              <a:rPr lang="nl-NL"/>
              <a:t>Beeldbronnen in examens</a:t>
            </a:r>
          </a:p>
        </p:txBody>
      </p:sp>
      <p:sp>
        <p:nvSpPr>
          <p:cNvPr id="10" name="Tijdelijke aanduiding voor inhoud 9"/>
          <p:cNvSpPr>
            <a:spLocks noGrp="1"/>
          </p:cNvSpPr>
          <p:nvPr>
            <p:ph idx="1"/>
          </p:nvPr>
        </p:nvSpPr>
        <p:spPr>
          <a:xfrm>
            <a:off x="4605382" y="1770585"/>
            <a:ext cx="4081417" cy="4355578"/>
          </a:xfrm>
        </p:spPr>
        <p:txBody>
          <a:bodyPr>
            <a:normAutofit fontScale="77500" lnSpcReduction="20000"/>
          </a:bodyPr>
          <a:lstStyle/>
          <a:p>
            <a:pPr marL="0" indent="0">
              <a:buNone/>
            </a:pPr>
            <a:r>
              <a:rPr lang="nl-NL"/>
              <a:t>Een prent uit 1870 over de Duitse eenwording, met als titel: "Duitslands toekomst":</a:t>
            </a:r>
          </a:p>
          <a:p>
            <a:pPr marL="0" indent="0">
              <a:buNone/>
            </a:pPr>
            <a:r>
              <a:rPr lang="nl-NL"/>
              <a:t> </a:t>
            </a:r>
          </a:p>
          <a:p>
            <a:pPr marL="0" indent="0">
              <a:buNone/>
            </a:pPr>
            <a:r>
              <a:rPr lang="nl-NL" i="1"/>
              <a:t>Onderschrift:</a:t>
            </a:r>
            <a:endParaRPr lang="nl-NL"/>
          </a:p>
          <a:p>
            <a:pPr marL="0" indent="0">
              <a:buNone/>
            </a:pPr>
            <a:r>
              <a:rPr lang="nl-NL" i="1"/>
              <a:t>"Komt het onder één hoedje? Ik geloof, dat het eerder onder één helm komt!"</a:t>
            </a:r>
            <a:endParaRPr lang="nl-NL"/>
          </a:p>
          <a:p>
            <a:pPr marL="0" indent="0">
              <a:buNone/>
            </a:pPr>
            <a:r>
              <a:rPr lang="nl-NL" i="1"/>
              <a:t>Toelichting</a:t>
            </a:r>
            <a:endParaRPr lang="nl-NL"/>
          </a:p>
          <a:p>
            <a:pPr marL="0" indent="0">
              <a:buNone/>
            </a:pPr>
            <a:r>
              <a:rPr lang="nl-NL" i="1"/>
              <a:t>De helm is een Pickelhaube, de karakteristieke helm van de Pruisische soldaten.</a:t>
            </a:r>
            <a:endParaRPr lang="nl-NL"/>
          </a:p>
          <a:p>
            <a:endParaRPr lang="nl-NL"/>
          </a:p>
        </p:txBody>
      </p:sp>
      <p:pic>
        <p:nvPicPr>
          <p:cNvPr id="7" name="Afbeelding 6" descr="van_Maerlant_lyceum.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14175" y="274639"/>
            <a:ext cx="852779" cy="1126886"/>
          </a:xfrm>
          <a:prstGeom prst="rect">
            <a:avLst/>
          </a:prstGeom>
        </p:spPr>
      </p:pic>
      <p:pic>
        <p:nvPicPr>
          <p:cNvPr id="8" name="Afbeelding 7" descr="headerHomeBackground.png"/>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rot="5400000">
            <a:off x="4395528" y="-2977889"/>
            <a:ext cx="352946" cy="9144001"/>
          </a:xfrm>
          <a:prstGeom prst="rect">
            <a:avLst/>
          </a:prstGeom>
        </p:spPr>
      </p:pic>
      <p:pic>
        <p:nvPicPr>
          <p:cNvPr id="2" name="Afbeelding 1" descr="pickelhaube.jpg"/>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209032" y="1928164"/>
            <a:ext cx="3280614" cy="4719172"/>
          </a:xfrm>
          <a:prstGeom prst="rect">
            <a:avLst/>
          </a:prstGeom>
        </p:spPr>
      </p:pic>
    </p:spTree>
    <p:extLst>
      <p:ext uri="{BB962C8B-B14F-4D97-AF65-F5344CB8AC3E}">
        <p14:creationId xmlns:p14="http://schemas.microsoft.com/office/powerpoint/2010/main" val="264317318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p:cNvSpPr>
            <a:spLocks noGrp="1"/>
          </p:cNvSpPr>
          <p:nvPr>
            <p:ph type="title"/>
          </p:nvPr>
        </p:nvSpPr>
        <p:spPr/>
        <p:txBody>
          <a:bodyPr/>
          <a:lstStyle/>
          <a:p>
            <a:r>
              <a:rPr lang="nl-NL"/>
              <a:t>Vervorming</a:t>
            </a:r>
          </a:p>
        </p:txBody>
      </p:sp>
      <p:pic>
        <p:nvPicPr>
          <p:cNvPr id="7" name="Afbeelding 6" descr="van_Maerlant_lyceum.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14175" y="274639"/>
            <a:ext cx="852779" cy="1126886"/>
          </a:xfrm>
          <a:prstGeom prst="rect">
            <a:avLst/>
          </a:prstGeom>
        </p:spPr>
      </p:pic>
      <p:pic>
        <p:nvPicPr>
          <p:cNvPr id="8" name="Afbeelding 7" descr="headerHomeBackground.png"/>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rot="5400000">
            <a:off x="4395528" y="-2977889"/>
            <a:ext cx="352946" cy="9144001"/>
          </a:xfrm>
          <a:prstGeom prst="rect">
            <a:avLst/>
          </a:prstGeom>
        </p:spPr>
      </p:pic>
      <p:pic>
        <p:nvPicPr>
          <p:cNvPr id="2" name="Afbeelding 1" descr="eudebt.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04191" y="1943098"/>
            <a:ext cx="6535618" cy="4248151"/>
          </a:xfrm>
          <a:prstGeom prst="rect">
            <a:avLst/>
          </a:prstGeom>
        </p:spPr>
      </p:pic>
    </p:spTree>
    <p:extLst>
      <p:ext uri="{BB962C8B-B14F-4D97-AF65-F5344CB8AC3E}">
        <p14:creationId xmlns:p14="http://schemas.microsoft.com/office/powerpoint/2010/main" val="123550811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p:cNvSpPr>
            <a:spLocks noGrp="1"/>
          </p:cNvSpPr>
          <p:nvPr>
            <p:ph type="title"/>
          </p:nvPr>
        </p:nvSpPr>
        <p:spPr/>
        <p:txBody>
          <a:bodyPr/>
          <a:lstStyle/>
          <a:p>
            <a:r>
              <a:rPr lang="nl-NL"/>
              <a:t>Vervorming</a:t>
            </a:r>
          </a:p>
        </p:txBody>
      </p:sp>
      <p:pic>
        <p:nvPicPr>
          <p:cNvPr id="7" name="Afbeelding 6" descr="van_Maerlant_lyceum.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14175" y="274639"/>
            <a:ext cx="852779" cy="1126886"/>
          </a:xfrm>
          <a:prstGeom prst="rect">
            <a:avLst/>
          </a:prstGeom>
        </p:spPr>
      </p:pic>
      <p:pic>
        <p:nvPicPr>
          <p:cNvPr id="8" name="Afbeelding 7" descr="headerHomeBackground.png"/>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rot="5400000">
            <a:off x="4395528" y="-2977889"/>
            <a:ext cx="352946" cy="9144001"/>
          </a:xfrm>
          <a:prstGeom prst="rect">
            <a:avLst/>
          </a:prstGeom>
        </p:spPr>
      </p:pic>
      <p:pic>
        <p:nvPicPr>
          <p:cNvPr id="2" name="Afbeelding 1" descr="Soviet_takeover.GI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15954" y="1770585"/>
            <a:ext cx="6367546" cy="5087415"/>
          </a:xfrm>
          <a:prstGeom prst="rect">
            <a:avLst/>
          </a:prstGeom>
        </p:spPr>
      </p:pic>
    </p:spTree>
    <p:extLst>
      <p:ext uri="{BB962C8B-B14F-4D97-AF65-F5344CB8AC3E}">
        <p14:creationId xmlns:p14="http://schemas.microsoft.com/office/powerpoint/2010/main" val="6873340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p:cNvSpPr>
            <a:spLocks noGrp="1"/>
          </p:cNvSpPr>
          <p:nvPr>
            <p:ph type="title"/>
          </p:nvPr>
        </p:nvSpPr>
        <p:spPr/>
        <p:txBody>
          <a:bodyPr/>
          <a:lstStyle/>
          <a:p>
            <a:r>
              <a:rPr lang="nl-NL"/>
              <a:t>Vervorming</a:t>
            </a:r>
          </a:p>
        </p:txBody>
      </p:sp>
      <p:pic>
        <p:nvPicPr>
          <p:cNvPr id="7" name="Afbeelding 6" descr="van_Maerlant_lyceum.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14175" y="274639"/>
            <a:ext cx="852779" cy="1126886"/>
          </a:xfrm>
          <a:prstGeom prst="rect">
            <a:avLst/>
          </a:prstGeom>
        </p:spPr>
      </p:pic>
      <p:pic>
        <p:nvPicPr>
          <p:cNvPr id="8" name="Afbeelding 7" descr="headerHomeBackground.png"/>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rot="5400000">
            <a:off x="4395528" y="-2977889"/>
            <a:ext cx="352946" cy="9144001"/>
          </a:xfrm>
          <a:prstGeom prst="rect">
            <a:avLst/>
          </a:prstGeom>
        </p:spPr>
      </p:pic>
      <p:pic>
        <p:nvPicPr>
          <p:cNvPr id="2" name="Afbeelding 1" descr="On_No_Account_To_Be_Used.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7199" y="1770585"/>
            <a:ext cx="8416925" cy="5115529"/>
          </a:xfrm>
          <a:prstGeom prst="rect">
            <a:avLst/>
          </a:prstGeom>
        </p:spPr>
      </p:pic>
    </p:spTree>
    <p:extLst>
      <p:ext uri="{BB962C8B-B14F-4D97-AF65-F5344CB8AC3E}">
        <p14:creationId xmlns:p14="http://schemas.microsoft.com/office/powerpoint/2010/main" val="255953885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p:cNvSpPr>
            <a:spLocks noGrp="1"/>
          </p:cNvSpPr>
          <p:nvPr>
            <p:ph type="title"/>
          </p:nvPr>
        </p:nvSpPr>
        <p:spPr/>
        <p:txBody>
          <a:bodyPr/>
          <a:lstStyle/>
          <a:p>
            <a:r>
              <a:rPr lang="nl-NL"/>
              <a:t>Vervorming</a:t>
            </a:r>
          </a:p>
        </p:txBody>
      </p:sp>
      <p:pic>
        <p:nvPicPr>
          <p:cNvPr id="7" name="Afbeelding 6" descr="van_Maerlant_lyceum.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14175" y="274639"/>
            <a:ext cx="852779" cy="1126886"/>
          </a:xfrm>
          <a:prstGeom prst="rect">
            <a:avLst/>
          </a:prstGeom>
        </p:spPr>
      </p:pic>
      <p:pic>
        <p:nvPicPr>
          <p:cNvPr id="8" name="Afbeelding 7" descr="headerHomeBackground.png"/>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rot="5400000">
            <a:off x="4395528" y="-2977889"/>
            <a:ext cx="352946" cy="9144001"/>
          </a:xfrm>
          <a:prstGeom prst="rect">
            <a:avLst/>
          </a:prstGeom>
        </p:spPr>
      </p:pic>
      <p:pic>
        <p:nvPicPr>
          <p:cNvPr id="2" name="Afbeelding 1" descr="redprimer13.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2188" y="1770585"/>
            <a:ext cx="7159625" cy="4868545"/>
          </a:xfrm>
          <a:prstGeom prst="rect">
            <a:avLst/>
          </a:prstGeom>
        </p:spPr>
      </p:pic>
    </p:spTree>
    <p:extLst>
      <p:ext uri="{BB962C8B-B14F-4D97-AF65-F5344CB8AC3E}">
        <p14:creationId xmlns:p14="http://schemas.microsoft.com/office/powerpoint/2010/main" val="320140340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p:cNvSpPr>
            <a:spLocks noGrp="1"/>
          </p:cNvSpPr>
          <p:nvPr>
            <p:ph type="title"/>
          </p:nvPr>
        </p:nvSpPr>
        <p:spPr/>
        <p:txBody>
          <a:bodyPr/>
          <a:lstStyle/>
          <a:p>
            <a:r>
              <a:rPr lang="nl-NL"/>
              <a:t>Opdracht 2</a:t>
            </a:r>
          </a:p>
        </p:txBody>
      </p:sp>
      <p:sp>
        <p:nvSpPr>
          <p:cNvPr id="10" name="Tijdelijke aanduiding voor inhoud 9"/>
          <p:cNvSpPr>
            <a:spLocks noGrp="1"/>
          </p:cNvSpPr>
          <p:nvPr>
            <p:ph idx="1"/>
          </p:nvPr>
        </p:nvSpPr>
        <p:spPr>
          <a:xfrm>
            <a:off x="457200" y="1863619"/>
            <a:ext cx="8229600" cy="4262544"/>
          </a:xfrm>
        </p:spPr>
        <p:txBody>
          <a:bodyPr/>
          <a:lstStyle/>
          <a:p>
            <a:pPr marL="514350" indent="-514350">
              <a:buFont typeface="+mj-lt"/>
              <a:buAutoNum type="alphaUcPeriod"/>
            </a:pPr>
            <a:r>
              <a:rPr lang="nl-NL"/>
              <a:t>Bekijk cartoons 4, 5, 6 en 7 en probeer te achterhalen waarom de symbolen zo zijn getekend. Welke betekenis heeft dat?</a:t>
            </a:r>
          </a:p>
          <a:p>
            <a:pPr marL="514350" indent="-514350">
              <a:buFont typeface="+mj-lt"/>
              <a:buAutoNum type="alphaUcPeriod"/>
            </a:pPr>
            <a:r>
              <a:rPr lang="nl-NL"/>
              <a:t>Kun je aan de hand van de datum achterhalen over welke gebeurtenis deze cartoons gaan? (hierbij mag je je boek of internet gebruiken)</a:t>
            </a:r>
          </a:p>
        </p:txBody>
      </p:sp>
      <p:pic>
        <p:nvPicPr>
          <p:cNvPr id="7" name="Afbeelding 6" descr="van_Maerlant_lyceum.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14175" y="274639"/>
            <a:ext cx="852779" cy="1126886"/>
          </a:xfrm>
          <a:prstGeom prst="rect">
            <a:avLst/>
          </a:prstGeom>
        </p:spPr>
      </p:pic>
      <p:pic>
        <p:nvPicPr>
          <p:cNvPr id="8" name="Afbeelding 7" descr="headerHomeBackground.png"/>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rot="5400000">
            <a:off x="4395528" y="-2977889"/>
            <a:ext cx="352946" cy="9144001"/>
          </a:xfrm>
          <a:prstGeom prst="rect">
            <a:avLst/>
          </a:prstGeom>
        </p:spPr>
      </p:pic>
    </p:spTree>
    <p:extLst>
      <p:ext uri="{BB962C8B-B14F-4D97-AF65-F5344CB8AC3E}">
        <p14:creationId xmlns:p14="http://schemas.microsoft.com/office/powerpoint/2010/main" val="425219930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p:cNvSpPr>
            <a:spLocks noGrp="1"/>
          </p:cNvSpPr>
          <p:nvPr>
            <p:ph type="title"/>
          </p:nvPr>
        </p:nvSpPr>
        <p:spPr/>
        <p:txBody>
          <a:bodyPr/>
          <a:lstStyle/>
          <a:p>
            <a:r>
              <a:rPr lang="nl-NL" dirty="0"/>
              <a:t>C</a:t>
            </a:r>
            <a:r>
              <a:rPr lang="nl-NL" dirty="0" smtClean="0"/>
              <a:t>artoon </a:t>
            </a:r>
            <a:r>
              <a:rPr lang="nl-NL" dirty="0"/>
              <a:t>4</a:t>
            </a:r>
          </a:p>
        </p:txBody>
      </p:sp>
      <p:pic>
        <p:nvPicPr>
          <p:cNvPr id="7" name="Afbeelding 6" descr="van_Maerlant_lyceum.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14175" y="274639"/>
            <a:ext cx="852779" cy="1126886"/>
          </a:xfrm>
          <a:prstGeom prst="rect">
            <a:avLst/>
          </a:prstGeom>
        </p:spPr>
      </p:pic>
      <p:pic>
        <p:nvPicPr>
          <p:cNvPr id="8" name="Afbeelding 7" descr="headerHomeBackground.png"/>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rot="5400000">
            <a:off x="4395528" y="-2977889"/>
            <a:ext cx="352946" cy="9144001"/>
          </a:xfrm>
          <a:prstGeom prst="rect">
            <a:avLst/>
          </a:prstGeom>
        </p:spPr>
      </p:pic>
      <p:pic>
        <p:nvPicPr>
          <p:cNvPr id="2" name="Afbeelding 1" descr="nato stalin.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02984" y="1770585"/>
            <a:ext cx="6738033" cy="4976638"/>
          </a:xfrm>
          <a:prstGeom prst="rect">
            <a:avLst/>
          </a:prstGeom>
        </p:spPr>
      </p:pic>
    </p:spTree>
    <p:extLst>
      <p:ext uri="{BB962C8B-B14F-4D97-AF65-F5344CB8AC3E}">
        <p14:creationId xmlns:p14="http://schemas.microsoft.com/office/powerpoint/2010/main" val="404114814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p:cNvSpPr>
            <a:spLocks noGrp="1"/>
          </p:cNvSpPr>
          <p:nvPr>
            <p:ph type="title"/>
          </p:nvPr>
        </p:nvSpPr>
        <p:spPr/>
        <p:txBody>
          <a:bodyPr/>
          <a:lstStyle/>
          <a:p>
            <a:r>
              <a:rPr lang="nl-NL"/>
              <a:t>Cartoon 5</a:t>
            </a:r>
          </a:p>
        </p:txBody>
      </p:sp>
      <p:pic>
        <p:nvPicPr>
          <p:cNvPr id="7" name="Afbeelding 6" descr="van_Maerlant_lyceum.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14175" y="274639"/>
            <a:ext cx="852779" cy="1126886"/>
          </a:xfrm>
          <a:prstGeom prst="rect">
            <a:avLst/>
          </a:prstGeom>
        </p:spPr>
      </p:pic>
      <p:pic>
        <p:nvPicPr>
          <p:cNvPr id="8" name="Afbeelding 7" descr="headerHomeBackground.png"/>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rot="5400000">
            <a:off x="4395528" y="-2977889"/>
            <a:ext cx="352946" cy="9144001"/>
          </a:xfrm>
          <a:prstGeom prst="rect">
            <a:avLst/>
          </a:prstGeom>
        </p:spPr>
      </p:pic>
      <p:pic>
        <p:nvPicPr>
          <p:cNvPr id="6" name="Afbeelding 5"/>
          <p:cNvPicPr/>
          <p:nvPr/>
        </p:nvPicPr>
        <p:blipFill>
          <a:blip r:embed="rId5">
            <a:extLst>
              <a:ext uri="{28A0092B-C50C-407E-A947-70E740481C1C}">
                <a14:useLocalDpi xmlns:a14="http://schemas.microsoft.com/office/drawing/2010/main" val="0"/>
              </a:ext>
            </a:extLst>
          </a:blip>
          <a:stretch>
            <a:fillRect/>
          </a:stretch>
        </p:blipFill>
        <p:spPr>
          <a:xfrm>
            <a:off x="1437005" y="2013902"/>
            <a:ext cx="6269990" cy="4036695"/>
          </a:xfrm>
          <a:prstGeom prst="rect">
            <a:avLst/>
          </a:prstGeom>
        </p:spPr>
      </p:pic>
    </p:spTree>
    <p:extLst>
      <p:ext uri="{BB962C8B-B14F-4D97-AF65-F5344CB8AC3E}">
        <p14:creationId xmlns:p14="http://schemas.microsoft.com/office/powerpoint/2010/main" val="181730090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p:cNvSpPr>
            <a:spLocks noGrp="1"/>
          </p:cNvSpPr>
          <p:nvPr>
            <p:ph type="title"/>
          </p:nvPr>
        </p:nvSpPr>
        <p:spPr/>
        <p:txBody>
          <a:bodyPr/>
          <a:lstStyle/>
          <a:p>
            <a:r>
              <a:rPr lang="nl-NL"/>
              <a:t>Cartoon 6</a:t>
            </a:r>
          </a:p>
        </p:txBody>
      </p:sp>
      <p:pic>
        <p:nvPicPr>
          <p:cNvPr id="7" name="Afbeelding 6" descr="van_Maerlant_lyceum.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14175" y="274639"/>
            <a:ext cx="852779" cy="1126886"/>
          </a:xfrm>
          <a:prstGeom prst="rect">
            <a:avLst/>
          </a:prstGeom>
        </p:spPr>
      </p:pic>
      <p:pic>
        <p:nvPicPr>
          <p:cNvPr id="8" name="Afbeelding 7" descr="headerHomeBackground.png"/>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rot="5400000">
            <a:off x="4395528" y="-2977889"/>
            <a:ext cx="352946" cy="9144001"/>
          </a:xfrm>
          <a:prstGeom prst="rect">
            <a:avLst/>
          </a:prstGeom>
        </p:spPr>
      </p:pic>
      <p:pic>
        <p:nvPicPr>
          <p:cNvPr id="6" name="Afbeelding 5"/>
          <p:cNvPicPr/>
          <p:nvPr/>
        </p:nvPicPr>
        <p:blipFill>
          <a:blip r:embed="rId5">
            <a:extLst>
              <a:ext uri="{28A0092B-C50C-407E-A947-70E740481C1C}">
                <a14:useLocalDpi xmlns:a14="http://schemas.microsoft.com/office/drawing/2010/main" val="0"/>
              </a:ext>
            </a:extLst>
          </a:blip>
          <a:stretch>
            <a:fillRect/>
          </a:stretch>
        </p:blipFill>
        <p:spPr>
          <a:xfrm>
            <a:off x="1931670" y="1886902"/>
            <a:ext cx="5756910" cy="4830445"/>
          </a:xfrm>
          <a:prstGeom prst="rect">
            <a:avLst/>
          </a:prstGeom>
        </p:spPr>
      </p:pic>
    </p:spTree>
    <p:extLst>
      <p:ext uri="{BB962C8B-B14F-4D97-AF65-F5344CB8AC3E}">
        <p14:creationId xmlns:p14="http://schemas.microsoft.com/office/powerpoint/2010/main" val="44886712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p:cNvSpPr>
            <a:spLocks noGrp="1"/>
          </p:cNvSpPr>
          <p:nvPr>
            <p:ph type="title"/>
          </p:nvPr>
        </p:nvSpPr>
        <p:spPr/>
        <p:txBody>
          <a:bodyPr/>
          <a:lstStyle/>
          <a:p>
            <a:r>
              <a:rPr lang="nl-NL"/>
              <a:t>Cartoon 7</a:t>
            </a:r>
          </a:p>
        </p:txBody>
      </p:sp>
      <p:pic>
        <p:nvPicPr>
          <p:cNvPr id="7" name="Afbeelding 6" descr="van_Maerlant_lyceum.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14175" y="274639"/>
            <a:ext cx="852779" cy="1126886"/>
          </a:xfrm>
          <a:prstGeom prst="rect">
            <a:avLst/>
          </a:prstGeom>
        </p:spPr>
      </p:pic>
      <p:pic>
        <p:nvPicPr>
          <p:cNvPr id="8" name="Afbeelding 7" descr="headerHomeBackground.png"/>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rot="5400000">
            <a:off x="4395528" y="-2977889"/>
            <a:ext cx="352946" cy="9144001"/>
          </a:xfrm>
          <a:prstGeom prst="rect">
            <a:avLst/>
          </a:prstGeom>
        </p:spPr>
      </p:pic>
      <p:pic>
        <p:nvPicPr>
          <p:cNvPr id="6" name="Afbeelding 5"/>
          <p:cNvPicPr/>
          <p:nvPr/>
        </p:nvPicPr>
        <p:blipFill>
          <a:blip r:embed="rId5">
            <a:extLst>
              <a:ext uri="{28A0092B-C50C-407E-A947-70E740481C1C}">
                <a14:useLocalDpi xmlns:a14="http://schemas.microsoft.com/office/drawing/2010/main" val="0"/>
              </a:ext>
            </a:extLst>
          </a:blip>
          <a:stretch>
            <a:fillRect/>
          </a:stretch>
        </p:blipFill>
        <p:spPr>
          <a:xfrm>
            <a:off x="2423477" y="1933892"/>
            <a:ext cx="4212273" cy="4924108"/>
          </a:xfrm>
          <a:prstGeom prst="rect">
            <a:avLst/>
          </a:prstGeom>
        </p:spPr>
      </p:pic>
    </p:spTree>
    <p:extLst>
      <p:ext uri="{BB962C8B-B14F-4D97-AF65-F5344CB8AC3E}">
        <p14:creationId xmlns:p14="http://schemas.microsoft.com/office/powerpoint/2010/main" val="6622258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p:cNvSpPr>
            <a:spLocks noGrp="1"/>
          </p:cNvSpPr>
          <p:nvPr>
            <p:ph type="title"/>
          </p:nvPr>
        </p:nvSpPr>
        <p:spPr/>
        <p:txBody>
          <a:bodyPr/>
          <a:lstStyle/>
          <a:p>
            <a:r>
              <a:rPr lang="nl-NL" dirty="0"/>
              <a:t>I</a:t>
            </a:r>
            <a:r>
              <a:rPr lang="nl-NL" dirty="0" smtClean="0"/>
              <a:t>ronie</a:t>
            </a:r>
            <a:endParaRPr lang="nl-NL" dirty="0"/>
          </a:p>
        </p:txBody>
      </p:sp>
      <p:sp>
        <p:nvSpPr>
          <p:cNvPr id="10" name="Tijdelijke aanduiding voor inhoud 9"/>
          <p:cNvSpPr>
            <a:spLocks noGrp="1"/>
          </p:cNvSpPr>
          <p:nvPr>
            <p:ph idx="1"/>
          </p:nvPr>
        </p:nvSpPr>
        <p:spPr>
          <a:xfrm>
            <a:off x="457200" y="1863619"/>
            <a:ext cx="8229600" cy="4262544"/>
          </a:xfrm>
        </p:spPr>
        <p:txBody>
          <a:bodyPr/>
          <a:lstStyle/>
          <a:p>
            <a:pPr marL="0" indent="0">
              <a:buNone/>
            </a:pPr>
            <a:r>
              <a:rPr lang="nl-NL" dirty="0" smtClean="0"/>
              <a:t>Ironie </a:t>
            </a:r>
            <a:r>
              <a:rPr lang="nl-NL" dirty="0"/>
              <a:t>in woorden en beelden: ironie is een soort humor waarbij iets gezegd wordt op een manier waardoor het lijkt alsof het ene bedoeld wordt, maar feitelijk het tegenovergestelde wordt bedoeld. Het wordt vaak gebruikt in cartoons om te laten zien dat iets of iemand valse bedoelingen heeft met wat hij zegt of laat zien.</a:t>
            </a:r>
            <a:r>
              <a:rPr lang="nl-NL" dirty="0">
                <a:effectLst/>
              </a:rPr>
              <a:t> </a:t>
            </a:r>
            <a:endParaRPr lang="nl-NL" dirty="0"/>
          </a:p>
        </p:txBody>
      </p:sp>
      <p:pic>
        <p:nvPicPr>
          <p:cNvPr id="7" name="Afbeelding 6" descr="van_Maerlant_lyceum.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14175" y="274639"/>
            <a:ext cx="852779" cy="1126886"/>
          </a:xfrm>
          <a:prstGeom prst="rect">
            <a:avLst/>
          </a:prstGeom>
        </p:spPr>
      </p:pic>
      <p:pic>
        <p:nvPicPr>
          <p:cNvPr id="8" name="Afbeelding 7" descr="headerHomeBackground.png"/>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rot="5400000">
            <a:off x="4395528" y="-2977889"/>
            <a:ext cx="352946" cy="9144001"/>
          </a:xfrm>
          <a:prstGeom prst="rect">
            <a:avLst/>
          </a:prstGeom>
        </p:spPr>
      </p:pic>
    </p:spTree>
    <p:extLst>
      <p:ext uri="{BB962C8B-B14F-4D97-AF65-F5344CB8AC3E}">
        <p14:creationId xmlns:p14="http://schemas.microsoft.com/office/powerpoint/2010/main" val="21999421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p:cNvSpPr>
            <a:spLocks noGrp="1"/>
          </p:cNvSpPr>
          <p:nvPr>
            <p:ph type="title"/>
          </p:nvPr>
        </p:nvSpPr>
        <p:spPr/>
        <p:txBody>
          <a:bodyPr/>
          <a:lstStyle/>
          <a:p>
            <a:r>
              <a:rPr lang="nl-NL"/>
              <a:t>Beeldbronnen in examens</a:t>
            </a:r>
          </a:p>
        </p:txBody>
      </p:sp>
      <p:sp>
        <p:nvSpPr>
          <p:cNvPr id="10" name="Tijdelijke aanduiding voor inhoud 9"/>
          <p:cNvSpPr>
            <a:spLocks noGrp="1"/>
          </p:cNvSpPr>
          <p:nvPr>
            <p:ph idx="1"/>
          </p:nvPr>
        </p:nvSpPr>
        <p:spPr>
          <a:xfrm>
            <a:off x="4605382" y="1863619"/>
            <a:ext cx="4081417" cy="4262544"/>
          </a:xfrm>
        </p:spPr>
        <p:txBody>
          <a:bodyPr>
            <a:normAutofit fontScale="70000" lnSpcReduction="20000"/>
          </a:bodyPr>
          <a:lstStyle/>
          <a:p>
            <a:pPr marL="0" indent="0">
              <a:buNone/>
            </a:pPr>
            <a:r>
              <a:rPr lang="nl-NL"/>
              <a:t>Onderschrift: "Eerlijk zullen wij alles delen".</a:t>
            </a:r>
          </a:p>
          <a:p>
            <a:pPr marL="0" indent="0">
              <a:buNone/>
            </a:pPr>
            <a:r>
              <a:rPr lang="nl-NL"/>
              <a:t>Tekst op de taart: "Berlijn"</a:t>
            </a:r>
          </a:p>
          <a:p>
            <a:pPr marL="0" indent="0">
              <a:buNone/>
            </a:pPr>
            <a:r>
              <a:rPr lang="nl-NL"/>
              <a:t> </a:t>
            </a:r>
          </a:p>
          <a:p>
            <a:pPr marL="0" indent="0">
              <a:buNone/>
            </a:pPr>
            <a:r>
              <a:rPr lang="nl-NL"/>
              <a:t>Toelichting:</a:t>
            </a:r>
          </a:p>
          <a:p>
            <a:pPr marL="0" indent="0">
              <a:buNone/>
            </a:pPr>
            <a:r>
              <a:rPr lang="nl-NL"/>
              <a:t>Prent uit 1948.</a:t>
            </a:r>
          </a:p>
          <a:p>
            <a:pPr marL="0" indent="0">
              <a:buNone/>
            </a:pPr>
            <a:r>
              <a:rPr lang="nl-NL"/>
              <a:t>De figuren op de prent zijn (van links naar rechts): Molotov (minister van buitenlandse zaken van de Sovjet-Unie), Stalin, Marianne (Frankrijk), John Bull (Groot-Brittannië), Uncle Sam (Verenigde Staten).</a:t>
            </a:r>
          </a:p>
          <a:p>
            <a:endParaRPr lang="nl-NL"/>
          </a:p>
        </p:txBody>
      </p:sp>
      <p:pic>
        <p:nvPicPr>
          <p:cNvPr id="7" name="Afbeelding 6" descr="van_Maerlant_lyceum.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14175" y="274639"/>
            <a:ext cx="852779" cy="1126886"/>
          </a:xfrm>
          <a:prstGeom prst="rect">
            <a:avLst/>
          </a:prstGeom>
        </p:spPr>
      </p:pic>
      <p:pic>
        <p:nvPicPr>
          <p:cNvPr id="8" name="Afbeelding 7" descr="headerHomeBackground.png"/>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rot="5400000">
            <a:off x="4395528" y="-2977889"/>
            <a:ext cx="352946" cy="9144001"/>
          </a:xfrm>
          <a:prstGeom prst="rect">
            <a:avLst/>
          </a:prstGeom>
        </p:spPr>
      </p:pic>
      <p:pic>
        <p:nvPicPr>
          <p:cNvPr id="6" name="Afbeelding 5"/>
          <p:cNvPicPr/>
          <p:nvPr/>
        </p:nvPicPr>
        <p:blipFill>
          <a:blip r:embed="rId5">
            <a:extLst>
              <a:ext uri="{28A0092B-C50C-407E-A947-70E740481C1C}">
                <a14:useLocalDpi xmlns:a14="http://schemas.microsoft.com/office/drawing/2010/main"/>
              </a:ext>
            </a:extLst>
          </a:blip>
          <a:srcRect/>
          <a:stretch>
            <a:fillRect/>
          </a:stretch>
        </p:blipFill>
        <p:spPr bwMode="auto">
          <a:xfrm>
            <a:off x="0" y="2163274"/>
            <a:ext cx="4456784" cy="3391974"/>
          </a:xfrm>
          <a:prstGeom prst="rect">
            <a:avLst/>
          </a:prstGeom>
          <a:noFill/>
          <a:ln>
            <a:noFill/>
          </a:ln>
        </p:spPr>
      </p:pic>
    </p:spTree>
    <p:extLst>
      <p:ext uri="{BB962C8B-B14F-4D97-AF65-F5344CB8AC3E}">
        <p14:creationId xmlns:p14="http://schemas.microsoft.com/office/powerpoint/2010/main" val="52650319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p:cNvSpPr>
            <a:spLocks noGrp="1"/>
          </p:cNvSpPr>
          <p:nvPr>
            <p:ph type="title"/>
          </p:nvPr>
        </p:nvSpPr>
        <p:spPr/>
        <p:txBody>
          <a:bodyPr/>
          <a:lstStyle/>
          <a:p>
            <a:r>
              <a:rPr lang="nl-NL" dirty="0"/>
              <a:t>I</a:t>
            </a:r>
            <a:r>
              <a:rPr lang="nl-NL" dirty="0" smtClean="0"/>
              <a:t>ronie</a:t>
            </a:r>
            <a:endParaRPr lang="nl-NL" dirty="0"/>
          </a:p>
        </p:txBody>
      </p:sp>
      <p:pic>
        <p:nvPicPr>
          <p:cNvPr id="7" name="Afbeelding 6" descr="van_Maerlant_lyceum.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14175" y="274639"/>
            <a:ext cx="852779" cy="1126886"/>
          </a:xfrm>
          <a:prstGeom prst="rect">
            <a:avLst/>
          </a:prstGeom>
        </p:spPr>
      </p:pic>
      <p:pic>
        <p:nvPicPr>
          <p:cNvPr id="8" name="Afbeelding 7" descr="headerHomeBackground.png"/>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rot="5400000">
            <a:off x="4395528" y="-2977889"/>
            <a:ext cx="352946" cy="9144001"/>
          </a:xfrm>
          <a:prstGeom prst="rect">
            <a:avLst/>
          </a:prstGeom>
        </p:spPr>
      </p:pic>
      <p:pic>
        <p:nvPicPr>
          <p:cNvPr id="2" name="Afbeelding 1" descr="sarah-palin-pregnancy.gi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52000" y="2178000"/>
            <a:ext cx="6240000" cy="4680000"/>
          </a:xfrm>
          <a:prstGeom prst="rect">
            <a:avLst/>
          </a:prstGeom>
        </p:spPr>
      </p:pic>
    </p:spTree>
    <p:extLst>
      <p:ext uri="{BB962C8B-B14F-4D97-AF65-F5344CB8AC3E}">
        <p14:creationId xmlns:p14="http://schemas.microsoft.com/office/powerpoint/2010/main" val="372683039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p:cNvSpPr>
            <a:spLocks noGrp="1"/>
          </p:cNvSpPr>
          <p:nvPr>
            <p:ph type="title"/>
          </p:nvPr>
        </p:nvSpPr>
        <p:spPr/>
        <p:txBody>
          <a:bodyPr/>
          <a:lstStyle/>
          <a:p>
            <a:r>
              <a:rPr lang="nl-NL" dirty="0"/>
              <a:t>I</a:t>
            </a:r>
            <a:r>
              <a:rPr lang="nl-NL" dirty="0" smtClean="0"/>
              <a:t>ronie</a:t>
            </a:r>
            <a:endParaRPr lang="nl-NL" dirty="0"/>
          </a:p>
        </p:txBody>
      </p:sp>
      <p:pic>
        <p:nvPicPr>
          <p:cNvPr id="7" name="Afbeelding 6" descr="van_Maerlant_lyceum.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14175" y="274639"/>
            <a:ext cx="852779" cy="1126886"/>
          </a:xfrm>
          <a:prstGeom prst="rect">
            <a:avLst/>
          </a:prstGeom>
        </p:spPr>
      </p:pic>
      <p:pic>
        <p:nvPicPr>
          <p:cNvPr id="8" name="Afbeelding 7" descr="headerHomeBackground.png"/>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rot="5400000">
            <a:off x="4395528" y="-2977889"/>
            <a:ext cx="352946" cy="9144001"/>
          </a:xfrm>
          <a:prstGeom prst="rect">
            <a:avLst/>
          </a:prstGeom>
        </p:spPr>
      </p:pic>
      <p:pic>
        <p:nvPicPr>
          <p:cNvPr id="2" name="Afbeelding 1"/>
          <p:cNvPicPr>
            <a:picLocks noChangeAspect="1"/>
          </p:cNvPicPr>
          <p:nvPr/>
        </p:nvPicPr>
        <p:blipFill>
          <a:blip r:embed="rId5"/>
          <a:stretch>
            <a:fillRect/>
          </a:stretch>
        </p:blipFill>
        <p:spPr>
          <a:xfrm>
            <a:off x="314175" y="2114511"/>
            <a:ext cx="5715000" cy="4406900"/>
          </a:xfrm>
          <a:prstGeom prst="rect">
            <a:avLst/>
          </a:prstGeom>
        </p:spPr>
      </p:pic>
      <p:sp>
        <p:nvSpPr>
          <p:cNvPr id="3" name="Tekstvak 2"/>
          <p:cNvSpPr txBox="1"/>
          <p:nvPr/>
        </p:nvSpPr>
        <p:spPr>
          <a:xfrm>
            <a:off x="6381750" y="2317750"/>
            <a:ext cx="2305050" cy="2585323"/>
          </a:xfrm>
          <a:prstGeom prst="rect">
            <a:avLst/>
          </a:prstGeom>
          <a:noFill/>
        </p:spPr>
        <p:txBody>
          <a:bodyPr wrap="square" rtlCol="0">
            <a:spAutoFit/>
          </a:bodyPr>
          <a:lstStyle/>
          <a:p>
            <a:r>
              <a:rPr lang="nl-NL"/>
              <a:t>Tekst: </a:t>
            </a:r>
          </a:p>
          <a:p>
            <a:r>
              <a:rPr lang="nl-NL"/>
              <a:t>links: “het gajes van de wereld, geloof ik”</a:t>
            </a:r>
          </a:p>
          <a:p>
            <a:r>
              <a:rPr lang="nl-NL"/>
              <a:t>rechts: “de bloedige moordenaar van de arbeiders, neem ik aan”</a:t>
            </a:r>
          </a:p>
          <a:p>
            <a:r>
              <a:rPr lang="nl-NL"/>
              <a:t>op de rug van de liggende figuur: Polen</a:t>
            </a:r>
          </a:p>
        </p:txBody>
      </p:sp>
    </p:spTree>
    <p:extLst>
      <p:ext uri="{BB962C8B-B14F-4D97-AF65-F5344CB8AC3E}">
        <p14:creationId xmlns:p14="http://schemas.microsoft.com/office/powerpoint/2010/main" val="71345768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p:cNvSpPr>
            <a:spLocks noGrp="1"/>
          </p:cNvSpPr>
          <p:nvPr>
            <p:ph type="title"/>
          </p:nvPr>
        </p:nvSpPr>
        <p:spPr/>
        <p:txBody>
          <a:bodyPr/>
          <a:lstStyle/>
          <a:p>
            <a:r>
              <a:rPr lang="nl-NL"/>
              <a:t>Opdracht 3</a:t>
            </a:r>
          </a:p>
        </p:txBody>
      </p:sp>
      <p:sp>
        <p:nvSpPr>
          <p:cNvPr id="10" name="Tijdelijke aanduiding voor inhoud 9"/>
          <p:cNvSpPr>
            <a:spLocks noGrp="1"/>
          </p:cNvSpPr>
          <p:nvPr>
            <p:ph idx="1"/>
          </p:nvPr>
        </p:nvSpPr>
        <p:spPr>
          <a:xfrm>
            <a:off x="457200" y="1863619"/>
            <a:ext cx="8229600" cy="4262544"/>
          </a:xfrm>
        </p:spPr>
        <p:txBody>
          <a:bodyPr/>
          <a:lstStyle/>
          <a:p>
            <a:pPr marL="0" indent="0">
              <a:buNone/>
            </a:pPr>
            <a:r>
              <a:rPr lang="nl-NL"/>
              <a:t>BEKIJK CARTOONS 8, 9, 10</a:t>
            </a:r>
          </a:p>
          <a:p>
            <a:pPr marL="514350" indent="-514350">
              <a:buFont typeface="+mj-lt"/>
              <a:buAutoNum type="alphaUcPeriod"/>
            </a:pPr>
            <a:r>
              <a:rPr lang="nl-NL"/>
              <a:t>Welke ironie zie je in deze cartoons?</a:t>
            </a:r>
          </a:p>
          <a:p>
            <a:pPr marL="514350" indent="-514350">
              <a:buFont typeface="+mj-lt"/>
              <a:buAutoNum type="alphaUcPeriod"/>
            </a:pPr>
            <a:r>
              <a:rPr lang="nl-NL"/>
              <a:t>Welke symbolen herken je?</a:t>
            </a:r>
          </a:p>
          <a:p>
            <a:pPr marL="514350" indent="-514350">
              <a:buFont typeface="+mj-lt"/>
              <a:buAutoNum type="alphaUcPeriod"/>
            </a:pPr>
            <a:r>
              <a:rPr lang="nl-NL"/>
              <a:t>Kun je aan de hand van de datum achterhalen over welke gebeurtenis deze cartoons gaan?</a:t>
            </a:r>
          </a:p>
        </p:txBody>
      </p:sp>
      <p:pic>
        <p:nvPicPr>
          <p:cNvPr id="7" name="Afbeelding 6" descr="van_Maerlant_lyceum.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14175" y="274639"/>
            <a:ext cx="852779" cy="1126886"/>
          </a:xfrm>
          <a:prstGeom prst="rect">
            <a:avLst/>
          </a:prstGeom>
        </p:spPr>
      </p:pic>
      <p:pic>
        <p:nvPicPr>
          <p:cNvPr id="8" name="Afbeelding 7" descr="headerHomeBackground.png"/>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rot="5400000">
            <a:off x="4395528" y="-2977889"/>
            <a:ext cx="352946" cy="9144001"/>
          </a:xfrm>
          <a:prstGeom prst="rect">
            <a:avLst/>
          </a:prstGeom>
        </p:spPr>
      </p:pic>
    </p:spTree>
    <p:extLst>
      <p:ext uri="{BB962C8B-B14F-4D97-AF65-F5344CB8AC3E}">
        <p14:creationId xmlns:p14="http://schemas.microsoft.com/office/powerpoint/2010/main" val="306081381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p:cNvSpPr>
            <a:spLocks noGrp="1"/>
          </p:cNvSpPr>
          <p:nvPr>
            <p:ph type="title"/>
          </p:nvPr>
        </p:nvSpPr>
        <p:spPr/>
        <p:txBody>
          <a:bodyPr/>
          <a:lstStyle/>
          <a:p>
            <a:r>
              <a:rPr lang="nl-NL"/>
              <a:t>Cartoon 8</a:t>
            </a:r>
          </a:p>
        </p:txBody>
      </p:sp>
      <p:pic>
        <p:nvPicPr>
          <p:cNvPr id="7" name="Afbeelding 6" descr="van_Maerlant_lyceum.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14175" y="274639"/>
            <a:ext cx="852779" cy="1126886"/>
          </a:xfrm>
          <a:prstGeom prst="rect">
            <a:avLst/>
          </a:prstGeom>
        </p:spPr>
      </p:pic>
      <p:pic>
        <p:nvPicPr>
          <p:cNvPr id="8" name="Afbeelding 7" descr="headerHomeBackground.png"/>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rot="5400000">
            <a:off x="4395528" y="-2977889"/>
            <a:ext cx="352946" cy="9144001"/>
          </a:xfrm>
          <a:prstGeom prst="rect">
            <a:avLst/>
          </a:prstGeom>
        </p:spPr>
      </p:pic>
      <p:pic>
        <p:nvPicPr>
          <p:cNvPr id="6" name="Afbeelding 5"/>
          <p:cNvPicPr/>
          <p:nvPr/>
        </p:nvPicPr>
        <p:blipFill>
          <a:blip r:embed="rId5">
            <a:extLst>
              <a:ext uri="{28A0092B-C50C-407E-A947-70E740481C1C}">
                <a14:useLocalDpi xmlns:a14="http://schemas.microsoft.com/office/drawing/2010/main" val="0"/>
              </a:ext>
            </a:extLst>
          </a:blip>
          <a:stretch>
            <a:fillRect/>
          </a:stretch>
        </p:blipFill>
        <p:spPr>
          <a:xfrm>
            <a:off x="1197840" y="1770585"/>
            <a:ext cx="6748321" cy="4937237"/>
          </a:xfrm>
          <a:prstGeom prst="rect">
            <a:avLst/>
          </a:prstGeom>
        </p:spPr>
      </p:pic>
    </p:spTree>
    <p:extLst>
      <p:ext uri="{BB962C8B-B14F-4D97-AF65-F5344CB8AC3E}">
        <p14:creationId xmlns:p14="http://schemas.microsoft.com/office/powerpoint/2010/main" val="262352639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p:cNvSpPr>
            <a:spLocks noGrp="1"/>
          </p:cNvSpPr>
          <p:nvPr>
            <p:ph type="title"/>
          </p:nvPr>
        </p:nvSpPr>
        <p:spPr/>
        <p:txBody>
          <a:bodyPr/>
          <a:lstStyle/>
          <a:p>
            <a:r>
              <a:rPr lang="nl-NL"/>
              <a:t>Cartoon 8</a:t>
            </a:r>
          </a:p>
        </p:txBody>
      </p:sp>
      <p:pic>
        <p:nvPicPr>
          <p:cNvPr id="7" name="Afbeelding 6" descr="van_Maerlant_lyceum.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14175" y="274639"/>
            <a:ext cx="852779" cy="1126886"/>
          </a:xfrm>
          <a:prstGeom prst="rect">
            <a:avLst/>
          </a:prstGeom>
        </p:spPr>
      </p:pic>
      <p:pic>
        <p:nvPicPr>
          <p:cNvPr id="8" name="Afbeelding 7" descr="headerHomeBackground.png"/>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rot="5400000">
            <a:off x="4395528" y="-2977889"/>
            <a:ext cx="352946" cy="9144001"/>
          </a:xfrm>
          <a:prstGeom prst="rect">
            <a:avLst/>
          </a:prstGeom>
        </p:spPr>
      </p:pic>
      <p:pic>
        <p:nvPicPr>
          <p:cNvPr id="6" name="Afbeelding 5"/>
          <p:cNvPicPr/>
          <p:nvPr/>
        </p:nvPicPr>
        <p:blipFill>
          <a:blip r:embed="rId5">
            <a:extLst>
              <a:ext uri="{28A0092B-C50C-407E-A947-70E740481C1C}">
                <a14:useLocalDpi xmlns:a14="http://schemas.microsoft.com/office/drawing/2010/main" val="0"/>
              </a:ext>
            </a:extLst>
          </a:blip>
          <a:stretch>
            <a:fillRect/>
          </a:stretch>
        </p:blipFill>
        <p:spPr>
          <a:xfrm>
            <a:off x="0" y="1770585"/>
            <a:ext cx="5517285" cy="4103165"/>
          </a:xfrm>
          <a:prstGeom prst="rect">
            <a:avLst/>
          </a:prstGeom>
        </p:spPr>
      </p:pic>
      <p:sp>
        <p:nvSpPr>
          <p:cNvPr id="2" name="Tekstvak 1"/>
          <p:cNvSpPr txBox="1"/>
          <p:nvPr/>
        </p:nvSpPr>
        <p:spPr>
          <a:xfrm>
            <a:off x="5699125" y="2047875"/>
            <a:ext cx="3175000" cy="3046988"/>
          </a:xfrm>
          <a:prstGeom prst="rect">
            <a:avLst/>
          </a:prstGeom>
          <a:noFill/>
        </p:spPr>
        <p:txBody>
          <a:bodyPr wrap="square" rtlCol="0">
            <a:spAutoFit/>
          </a:bodyPr>
          <a:lstStyle/>
          <a:p>
            <a:r>
              <a:rPr lang="nl-NL" sz="2400"/>
              <a:t>de VS, Europa en de VN kijken vooral naar wat Iran doet met kernwapens, terwijl er veel landen zijn die kernwapens hebben en zouden kunnen gebruiken.</a:t>
            </a:r>
          </a:p>
        </p:txBody>
      </p:sp>
    </p:spTree>
    <p:extLst>
      <p:ext uri="{BB962C8B-B14F-4D97-AF65-F5344CB8AC3E}">
        <p14:creationId xmlns:p14="http://schemas.microsoft.com/office/powerpoint/2010/main" val="143711598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p:cNvSpPr>
            <a:spLocks noGrp="1"/>
          </p:cNvSpPr>
          <p:nvPr>
            <p:ph type="title"/>
          </p:nvPr>
        </p:nvSpPr>
        <p:spPr/>
        <p:txBody>
          <a:bodyPr/>
          <a:lstStyle/>
          <a:p>
            <a:r>
              <a:rPr lang="nl-NL"/>
              <a:t>Cartoon 9</a:t>
            </a:r>
          </a:p>
        </p:txBody>
      </p:sp>
      <p:pic>
        <p:nvPicPr>
          <p:cNvPr id="7" name="Afbeelding 6" descr="van_Maerlant_lyceum.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14175" y="274639"/>
            <a:ext cx="852779" cy="1126886"/>
          </a:xfrm>
          <a:prstGeom prst="rect">
            <a:avLst/>
          </a:prstGeom>
        </p:spPr>
      </p:pic>
      <p:pic>
        <p:nvPicPr>
          <p:cNvPr id="8" name="Afbeelding 7" descr="headerHomeBackground.png"/>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rot="5400000">
            <a:off x="4395528" y="-2977889"/>
            <a:ext cx="352946" cy="9144001"/>
          </a:xfrm>
          <a:prstGeom prst="rect">
            <a:avLst/>
          </a:prstGeom>
        </p:spPr>
      </p:pic>
      <p:pic>
        <p:nvPicPr>
          <p:cNvPr id="6" name="Afbeelding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87410" y="1818000"/>
            <a:ext cx="3969180" cy="5040000"/>
          </a:xfrm>
          <a:prstGeom prst="rect">
            <a:avLst/>
          </a:prstGeom>
        </p:spPr>
      </p:pic>
    </p:spTree>
    <p:extLst>
      <p:ext uri="{BB962C8B-B14F-4D97-AF65-F5344CB8AC3E}">
        <p14:creationId xmlns:p14="http://schemas.microsoft.com/office/powerpoint/2010/main" val="274113409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p:cNvSpPr>
            <a:spLocks noGrp="1"/>
          </p:cNvSpPr>
          <p:nvPr>
            <p:ph type="title"/>
          </p:nvPr>
        </p:nvSpPr>
        <p:spPr/>
        <p:txBody>
          <a:bodyPr/>
          <a:lstStyle/>
          <a:p>
            <a:r>
              <a:rPr lang="nl-NL"/>
              <a:t>Cartoon 9</a:t>
            </a:r>
          </a:p>
        </p:txBody>
      </p:sp>
      <p:pic>
        <p:nvPicPr>
          <p:cNvPr id="7" name="Afbeelding 6" descr="van_Maerlant_lyceum.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14175" y="274639"/>
            <a:ext cx="852779" cy="1126886"/>
          </a:xfrm>
          <a:prstGeom prst="rect">
            <a:avLst/>
          </a:prstGeom>
        </p:spPr>
      </p:pic>
      <p:pic>
        <p:nvPicPr>
          <p:cNvPr id="8" name="Afbeelding 7" descr="headerHomeBackground.png"/>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rot="5400000">
            <a:off x="4395528" y="-2977889"/>
            <a:ext cx="352946" cy="9144001"/>
          </a:xfrm>
          <a:prstGeom prst="rect">
            <a:avLst/>
          </a:prstGeom>
        </p:spPr>
      </p:pic>
      <p:pic>
        <p:nvPicPr>
          <p:cNvPr id="6" name="Afbeelding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8160" y="1818000"/>
            <a:ext cx="3969180" cy="5040000"/>
          </a:xfrm>
          <a:prstGeom prst="rect">
            <a:avLst/>
          </a:prstGeom>
        </p:spPr>
      </p:pic>
      <p:sp>
        <p:nvSpPr>
          <p:cNvPr id="2" name="Tekstvak 1"/>
          <p:cNvSpPr txBox="1"/>
          <p:nvPr/>
        </p:nvSpPr>
        <p:spPr>
          <a:xfrm>
            <a:off x="4937340" y="1952625"/>
            <a:ext cx="4000285" cy="2215991"/>
          </a:xfrm>
          <a:prstGeom prst="rect">
            <a:avLst/>
          </a:prstGeom>
          <a:noFill/>
        </p:spPr>
        <p:txBody>
          <a:bodyPr wrap="square" rtlCol="0">
            <a:spAutoFit/>
          </a:bodyPr>
          <a:lstStyle/>
          <a:p>
            <a:r>
              <a:rPr lang="nl-NL" sz="2400"/>
              <a:t>De wereld ligt ziek in bed (het is oorlog) Churchill, Roosevelt en Stalin staan er bij en vragen heel vriendelijk hoe het gaat met de zieke wereld. </a:t>
            </a:r>
          </a:p>
          <a:p>
            <a:endParaRPr lang="nl-NL"/>
          </a:p>
        </p:txBody>
      </p:sp>
    </p:spTree>
    <p:extLst>
      <p:ext uri="{BB962C8B-B14F-4D97-AF65-F5344CB8AC3E}">
        <p14:creationId xmlns:p14="http://schemas.microsoft.com/office/powerpoint/2010/main" val="84172969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p:cNvSpPr>
            <a:spLocks noGrp="1"/>
          </p:cNvSpPr>
          <p:nvPr>
            <p:ph type="title"/>
          </p:nvPr>
        </p:nvSpPr>
        <p:spPr/>
        <p:txBody>
          <a:bodyPr/>
          <a:lstStyle/>
          <a:p>
            <a:r>
              <a:rPr lang="nl-NL"/>
              <a:t>Cartoon 10</a:t>
            </a:r>
          </a:p>
        </p:txBody>
      </p:sp>
      <p:pic>
        <p:nvPicPr>
          <p:cNvPr id="7" name="Afbeelding 6" descr="van_Maerlant_lyceum.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14175" y="274639"/>
            <a:ext cx="852779" cy="1126886"/>
          </a:xfrm>
          <a:prstGeom prst="rect">
            <a:avLst/>
          </a:prstGeom>
        </p:spPr>
      </p:pic>
      <p:pic>
        <p:nvPicPr>
          <p:cNvPr id="8" name="Afbeelding 7" descr="headerHomeBackground.png"/>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rot="5400000">
            <a:off x="4395528" y="-2977889"/>
            <a:ext cx="352946" cy="9144001"/>
          </a:xfrm>
          <a:prstGeom prst="rect">
            <a:avLst/>
          </a:prstGeom>
        </p:spPr>
      </p:pic>
      <p:pic>
        <p:nvPicPr>
          <p:cNvPr id="2" name="Afbeelding 1" descr="cartoon-north-korea.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13971" y="1770584"/>
            <a:ext cx="6716059" cy="5087415"/>
          </a:xfrm>
          <a:prstGeom prst="rect">
            <a:avLst/>
          </a:prstGeom>
        </p:spPr>
      </p:pic>
    </p:spTree>
    <p:extLst>
      <p:ext uri="{BB962C8B-B14F-4D97-AF65-F5344CB8AC3E}">
        <p14:creationId xmlns:p14="http://schemas.microsoft.com/office/powerpoint/2010/main" val="262352639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p:cNvSpPr>
            <a:spLocks noGrp="1"/>
          </p:cNvSpPr>
          <p:nvPr>
            <p:ph type="title"/>
          </p:nvPr>
        </p:nvSpPr>
        <p:spPr/>
        <p:txBody>
          <a:bodyPr/>
          <a:lstStyle/>
          <a:p>
            <a:r>
              <a:rPr lang="nl-NL"/>
              <a:t>Cartoon 10</a:t>
            </a:r>
          </a:p>
        </p:txBody>
      </p:sp>
      <p:pic>
        <p:nvPicPr>
          <p:cNvPr id="7" name="Afbeelding 6" descr="van_Maerlant_lyceum.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14175" y="274639"/>
            <a:ext cx="852779" cy="1126886"/>
          </a:xfrm>
          <a:prstGeom prst="rect">
            <a:avLst/>
          </a:prstGeom>
        </p:spPr>
      </p:pic>
      <p:pic>
        <p:nvPicPr>
          <p:cNvPr id="8" name="Afbeelding 7" descr="headerHomeBackground.png"/>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rot="5400000">
            <a:off x="4395528" y="-2977889"/>
            <a:ext cx="352946" cy="9144001"/>
          </a:xfrm>
          <a:prstGeom prst="rect">
            <a:avLst/>
          </a:prstGeom>
        </p:spPr>
      </p:pic>
      <p:pic>
        <p:nvPicPr>
          <p:cNvPr id="2" name="Afbeelding 1" descr="cartoon-north-korea.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 y="1770586"/>
            <a:ext cx="5683250" cy="4305062"/>
          </a:xfrm>
          <a:prstGeom prst="rect">
            <a:avLst/>
          </a:prstGeom>
        </p:spPr>
      </p:pic>
      <p:sp>
        <p:nvSpPr>
          <p:cNvPr id="3" name="Tekstvak 2"/>
          <p:cNvSpPr txBox="1"/>
          <p:nvPr/>
        </p:nvSpPr>
        <p:spPr>
          <a:xfrm>
            <a:off x="5683252" y="1936750"/>
            <a:ext cx="3222624" cy="1938992"/>
          </a:xfrm>
          <a:prstGeom prst="rect">
            <a:avLst/>
          </a:prstGeom>
          <a:noFill/>
        </p:spPr>
        <p:txBody>
          <a:bodyPr wrap="square" rtlCol="0">
            <a:spAutoFit/>
          </a:bodyPr>
          <a:lstStyle/>
          <a:p>
            <a:r>
              <a:rPr lang="nl-NL" sz="2400"/>
              <a:t>De VS kijken toe hoe Noord-Korea Zuid-Korea met een raketwerper raakt. De VS laten hun bondgenoot in de steek.</a:t>
            </a:r>
          </a:p>
        </p:txBody>
      </p:sp>
    </p:spTree>
    <p:extLst>
      <p:ext uri="{BB962C8B-B14F-4D97-AF65-F5344CB8AC3E}">
        <p14:creationId xmlns:p14="http://schemas.microsoft.com/office/powerpoint/2010/main" val="64879601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p:cNvSpPr>
            <a:spLocks noGrp="1"/>
          </p:cNvSpPr>
          <p:nvPr>
            <p:ph type="title"/>
          </p:nvPr>
        </p:nvSpPr>
        <p:spPr/>
        <p:txBody>
          <a:bodyPr>
            <a:normAutofit/>
          </a:bodyPr>
          <a:lstStyle/>
          <a:p>
            <a:r>
              <a:rPr lang="nl-NL"/>
              <a:t>Stereotype en Karikatuur</a:t>
            </a:r>
          </a:p>
        </p:txBody>
      </p:sp>
      <p:sp>
        <p:nvSpPr>
          <p:cNvPr id="10" name="Tijdelijke aanduiding voor inhoud 9"/>
          <p:cNvSpPr>
            <a:spLocks noGrp="1"/>
          </p:cNvSpPr>
          <p:nvPr>
            <p:ph idx="1"/>
          </p:nvPr>
        </p:nvSpPr>
        <p:spPr>
          <a:xfrm>
            <a:off x="457200" y="1863619"/>
            <a:ext cx="8229600" cy="4262544"/>
          </a:xfrm>
        </p:spPr>
        <p:txBody>
          <a:bodyPr>
            <a:normAutofit fontScale="92500" lnSpcReduction="20000"/>
          </a:bodyPr>
          <a:lstStyle/>
          <a:p>
            <a:pPr marL="0" indent="0">
              <a:buNone/>
            </a:pPr>
            <a:r>
              <a:rPr lang="nl-NL"/>
              <a:t>Een stereotype is een zeer simpele weergave van een idee of een groep. Een stereotype is vaak beledigend, maar ze maken soms de boodschap van een cartoon snel duidelijk. Ze laten ook zien hoe er in een bepaald land over het algemeen gedacht wordt. Bij een stereotype is dus ook belangrijk om te achterhalen wie de tekenaar is. </a:t>
            </a:r>
          </a:p>
          <a:p>
            <a:pPr marL="0" indent="0">
              <a:buNone/>
            </a:pPr>
            <a:r>
              <a:rPr lang="nl-NL"/>
              <a:t>Een karikatuur is het tegenovergesteld van een stereotype. Het geeft de individuele kenmerken van een persoon sterk uitvergroot weer.</a:t>
            </a:r>
            <a:r>
              <a:rPr lang="nl-NL">
                <a:effectLst/>
              </a:rPr>
              <a:t> </a:t>
            </a:r>
            <a:endParaRPr lang="nl-NL"/>
          </a:p>
        </p:txBody>
      </p:sp>
      <p:pic>
        <p:nvPicPr>
          <p:cNvPr id="7" name="Afbeelding 6" descr="van_Maerlant_lyceum.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14175" y="274639"/>
            <a:ext cx="852779" cy="1126886"/>
          </a:xfrm>
          <a:prstGeom prst="rect">
            <a:avLst/>
          </a:prstGeom>
        </p:spPr>
      </p:pic>
      <p:pic>
        <p:nvPicPr>
          <p:cNvPr id="8" name="Afbeelding 7" descr="headerHomeBackground.png"/>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rot="5400000">
            <a:off x="4395528" y="-2977889"/>
            <a:ext cx="352946" cy="9144001"/>
          </a:xfrm>
          <a:prstGeom prst="rect">
            <a:avLst/>
          </a:prstGeom>
        </p:spPr>
      </p:pic>
    </p:spTree>
    <p:extLst>
      <p:ext uri="{BB962C8B-B14F-4D97-AF65-F5344CB8AC3E}">
        <p14:creationId xmlns:p14="http://schemas.microsoft.com/office/powerpoint/2010/main" val="277242547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descr="van_Maerlant_lyceum.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14175" y="274639"/>
            <a:ext cx="852779" cy="1126886"/>
          </a:xfrm>
          <a:prstGeom prst="rect">
            <a:avLst/>
          </a:prstGeom>
        </p:spPr>
      </p:pic>
      <p:sp>
        <p:nvSpPr>
          <p:cNvPr id="9" name="Titel 8"/>
          <p:cNvSpPr>
            <a:spLocks noGrp="1"/>
          </p:cNvSpPr>
          <p:nvPr>
            <p:ph type="title"/>
          </p:nvPr>
        </p:nvSpPr>
        <p:spPr/>
        <p:txBody>
          <a:bodyPr/>
          <a:lstStyle/>
          <a:p>
            <a:r>
              <a:rPr lang="nl-NL" dirty="0"/>
              <a:t>H</a:t>
            </a:r>
            <a:r>
              <a:rPr lang="nl-NL" dirty="0" smtClean="0"/>
              <a:t>oe </a:t>
            </a:r>
            <a:r>
              <a:rPr lang="nl-NL" dirty="0"/>
              <a:t>beoordeel je een cartoon?</a:t>
            </a:r>
          </a:p>
        </p:txBody>
      </p:sp>
      <p:sp>
        <p:nvSpPr>
          <p:cNvPr id="10" name="Tijdelijke aanduiding voor inhoud 9"/>
          <p:cNvSpPr>
            <a:spLocks noGrp="1"/>
          </p:cNvSpPr>
          <p:nvPr>
            <p:ph idx="1"/>
          </p:nvPr>
        </p:nvSpPr>
        <p:spPr>
          <a:xfrm>
            <a:off x="457200" y="1863619"/>
            <a:ext cx="8229600" cy="4262544"/>
          </a:xfrm>
        </p:spPr>
        <p:txBody>
          <a:bodyPr/>
          <a:lstStyle/>
          <a:p>
            <a:pPr marL="0" indent="0" algn="ctr">
              <a:buNone/>
            </a:pPr>
            <a:r>
              <a:rPr lang="nl-NL" dirty="0"/>
              <a:t>S</a:t>
            </a:r>
            <a:r>
              <a:rPr lang="nl-NL" dirty="0" smtClean="0"/>
              <a:t>tap </a:t>
            </a:r>
            <a:r>
              <a:rPr lang="nl-NL" dirty="0"/>
              <a:t>1: symbolen</a:t>
            </a:r>
          </a:p>
          <a:p>
            <a:pPr marL="0" indent="0">
              <a:buNone/>
            </a:pPr>
            <a:r>
              <a:rPr lang="nl-NL" dirty="0"/>
              <a:t>Een visueel symbool in een cartoon is een afbeelding van iets dat voor iets anders staat, een gebeurtenis, een land, een persoon, een idee of een trend in het nieuws. Bijvoorbeeld: een dollarteken staat voor de economie. Een octopus kan staan voor een machtig bedrijf dat met zijn tentakels anderen beheerst. </a:t>
            </a:r>
          </a:p>
        </p:txBody>
      </p:sp>
      <p:pic>
        <p:nvPicPr>
          <p:cNvPr id="8" name="Afbeelding 7" descr="headerHomeBackground.png"/>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rot="5400000">
            <a:off x="4395528" y="-2977889"/>
            <a:ext cx="352946" cy="9144001"/>
          </a:xfrm>
          <a:prstGeom prst="rect">
            <a:avLst/>
          </a:prstGeom>
        </p:spPr>
      </p:pic>
    </p:spTree>
    <p:extLst>
      <p:ext uri="{BB962C8B-B14F-4D97-AF65-F5344CB8AC3E}">
        <p14:creationId xmlns:p14="http://schemas.microsoft.com/office/powerpoint/2010/main" val="147147413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p:cNvSpPr>
            <a:spLocks noGrp="1"/>
          </p:cNvSpPr>
          <p:nvPr>
            <p:ph type="title"/>
          </p:nvPr>
        </p:nvSpPr>
        <p:spPr/>
        <p:txBody>
          <a:bodyPr/>
          <a:lstStyle/>
          <a:p>
            <a:r>
              <a:rPr lang="nl-NL" dirty="0"/>
              <a:t>S</a:t>
            </a:r>
            <a:r>
              <a:rPr lang="nl-NL" dirty="0" smtClean="0"/>
              <a:t>tereotype</a:t>
            </a:r>
            <a:endParaRPr lang="nl-NL" dirty="0"/>
          </a:p>
        </p:txBody>
      </p:sp>
      <p:pic>
        <p:nvPicPr>
          <p:cNvPr id="7" name="Afbeelding 6" descr="van_Maerlant_lyceum.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14175" y="274639"/>
            <a:ext cx="852779" cy="1126886"/>
          </a:xfrm>
          <a:prstGeom prst="rect">
            <a:avLst/>
          </a:prstGeom>
        </p:spPr>
      </p:pic>
      <p:pic>
        <p:nvPicPr>
          <p:cNvPr id="8" name="Afbeelding 7" descr="headerHomeBackground.png"/>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rot="5400000">
            <a:off x="4395528" y="-2977889"/>
            <a:ext cx="352946" cy="9144001"/>
          </a:xfrm>
          <a:prstGeom prst="rect">
            <a:avLst/>
          </a:prstGeom>
        </p:spPr>
      </p:pic>
      <p:pic>
        <p:nvPicPr>
          <p:cNvPr id="2" name="Afbeelding 1" descr="Europa-Brit-seen-by-Frenc-001.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79915" y="2164277"/>
            <a:ext cx="2794000" cy="3924300"/>
          </a:xfrm>
          <a:prstGeom prst="rect">
            <a:avLst/>
          </a:prstGeom>
        </p:spPr>
      </p:pic>
      <p:pic>
        <p:nvPicPr>
          <p:cNvPr id="3" name="Afbeelding 2" descr="suicidebombercartoon3.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497919" y="2553514"/>
            <a:ext cx="4416253" cy="3091377"/>
          </a:xfrm>
          <a:prstGeom prst="rect">
            <a:avLst/>
          </a:prstGeom>
        </p:spPr>
      </p:pic>
    </p:spTree>
    <p:extLst>
      <p:ext uri="{BB962C8B-B14F-4D97-AF65-F5344CB8AC3E}">
        <p14:creationId xmlns:p14="http://schemas.microsoft.com/office/powerpoint/2010/main" val="55472860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p:cNvSpPr>
            <a:spLocks noGrp="1"/>
          </p:cNvSpPr>
          <p:nvPr>
            <p:ph type="title"/>
          </p:nvPr>
        </p:nvSpPr>
        <p:spPr/>
        <p:txBody>
          <a:bodyPr/>
          <a:lstStyle/>
          <a:p>
            <a:r>
              <a:rPr lang="nl-NL"/>
              <a:t>Karikatuur</a:t>
            </a:r>
          </a:p>
        </p:txBody>
      </p:sp>
      <p:pic>
        <p:nvPicPr>
          <p:cNvPr id="7" name="Afbeelding 6" descr="van_Maerlant_lyceum.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14175" y="274639"/>
            <a:ext cx="852779" cy="1126886"/>
          </a:xfrm>
          <a:prstGeom prst="rect">
            <a:avLst/>
          </a:prstGeom>
        </p:spPr>
      </p:pic>
      <p:pic>
        <p:nvPicPr>
          <p:cNvPr id="8" name="Afbeelding 7" descr="headerHomeBackground.png"/>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rot="5400000">
            <a:off x="4395528" y="-2977889"/>
            <a:ext cx="352946" cy="9144001"/>
          </a:xfrm>
          <a:prstGeom prst="rect">
            <a:avLst/>
          </a:prstGeom>
        </p:spPr>
      </p:pic>
      <p:pic>
        <p:nvPicPr>
          <p:cNvPr id="14" name="Afbeelding 13" descr="winston-churchill_3614.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1388" y="1892300"/>
            <a:ext cx="3240000" cy="3240000"/>
          </a:xfrm>
          <a:prstGeom prst="rect">
            <a:avLst/>
          </a:prstGeom>
        </p:spPr>
      </p:pic>
      <p:pic>
        <p:nvPicPr>
          <p:cNvPr id="15" name="Afbeelding 14"/>
          <p:cNvPicPr>
            <a:picLocks noChangeAspect="1"/>
          </p:cNvPicPr>
          <p:nvPr/>
        </p:nvPicPr>
        <p:blipFill>
          <a:blip r:embed="rId6"/>
          <a:stretch>
            <a:fillRect/>
          </a:stretch>
        </p:blipFill>
        <p:spPr>
          <a:xfrm>
            <a:off x="5444079" y="1892300"/>
            <a:ext cx="2677686" cy="3240000"/>
          </a:xfrm>
          <a:prstGeom prst="rect">
            <a:avLst/>
          </a:prstGeom>
        </p:spPr>
      </p:pic>
    </p:spTree>
    <p:extLst>
      <p:ext uri="{BB962C8B-B14F-4D97-AF65-F5344CB8AC3E}">
        <p14:creationId xmlns:p14="http://schemas.microsoft.com/office/powerpoint/2010/main" val="258437573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p:cNvSpPr>
            <a:spLocks noGrp="1"/>
          </p:cNvSpPr>
          <p:nvPr>
            <p:ph type="title"/>
          </p:nvPr>
        </p:nvSpPr>
        <p:spPr/>
        <p:txBody>
          <a:bodyPr/>
          <a:lstStyle/>
          <a:p>
            <a:r>
              <a:rPr lang="nl-NL"/>
              <a:t>Portrettenspel</a:t>
            </a:r>
          </a:p>
        </p:txBody>
      </p:sp>
      <p:sp>
        <p:nvSpPr>
          <p:cNvPr id="2" name="Tijdelijke aanduiding voor inhoud 1"/>
          <p:cNvSpPr>
            <a:spLocks noGrp="1"/>
          </p:cNvSpPr>
          <p:nvPr>
            <p:ph idx="1"/>
          </p:nvPr>
        </p:nvSpPr>
        <p:spPr>
          <a:xfrm>
            <a:off x="457200" y="1770585"/>
            <a:ext cx="8229600" cy="4355578"/>
          </a:xfrm>
        </p:spPr>
        <p:txBody>
          <a:bodyPr/>
          <a:lstStyle/>
          <a:p>
            <a:pPr marL="0" indent="0">
              <a:buNone/>
            </a:pPr>
            <a:r>
              <a:rPr lang="nl-NL"/>
              <a:t>Ga naar het portrettenspel in je boekje en probeer te achterhalen wie de personen op de plaatjes zijn. </a:t>
            </a:r>
          </a:p>
          <a:p>
            <a:pPr marL="0" indent="0">
              <a:buNone/>
            </a:pPr>
            <a:r>
              <a:rPr lang="nl-NL"/>
              <a:t>Probeer het eerst zonder het smoelenboek te gebruiken.</a:t>
            </a:r>
          </a:p>
        </p:txBody>
      </p:sp>
      <p:pic>
        <p:nvPicPr>
          <p:cNvPr id="7" name="Afbeelding 6" descr="van_Maerlant_lyceum.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14175" y="274639"/>
            <a:ext cx="852779" cy="1126886"/>
          </a:xfrm>
          <a:prstGeom prst="rect">
            <a:avLst/>
          </a:prstGeom>
        </p:spPr>
      </p:pic>
      <p:pic>
        <p:nvPicPr>
          <p:cNvPr id="8" name="Afbeelding 7" descr="headerHomeBackground.png"/>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rot="5400000">
            <a:off x="4395528" y="-2977889"/>
            <a:ext cx="352946" cy="9144001"/>
          </a:xfrm>
          <a:prstGeom prst="rect">
            <a:avLst/>
          </a:prstGeom>
        </p:spPr>
      </p:pic>
    </p:spTree>
    <p:extLst>
      <p:ext uri="{BB962C8B-B14F-4D97-AF65-F5344CB8AC3E}">
        <p14:creationId xmlns:p14="http://schemas.microsoft.com/office/powerpoint/2010/main" val="78234966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p:cNvSpPr>
            <a:spLocks noGrp="1"/>
          </p:cNvSpPr>
          <p:nvPr>
            <p:ph type="title"/>
          </p:nvPr>
        </p:nvSpPr>
        <p:spPr/>
        <p:txBody>
          <a:bodyPr/>
          <a:lstStyle/>
          <a:p>
            <a:r>
              <a:rPr lang="nl-NL"/>
              <a:t>Opdracht 4</a:t>
            </a:r>
          </a:p>
        </p:txBody>
      </p:sp>
      <p:sp>
        <p:nvSpPr>
          <p:cNvPr id="10" name="Tijdelijke aanduiding voor inhoud 9"/>
          <p:cNvSpPr>
            <a:spLocks noGrp="1"/>
          </p:cNvSpPr>
          <p:nvPr>
            <p:ph idx="1"/>
          </p:nvPr>
        </p:nvSpPr>
        <p:spPr>
          <a:xfrm>
            <a:off x="457200" y="1863619"/>
            <a:ext cx="8229600" cy="4262544"/>
          </a:xfrm>
        </p:spPr>
        <p:txBody>
          <a:bodyPr/>
          <a:lstStyle/>
          <a:p>
            <a:pPr marL="514350" indent="-514350">
              <a:buFont typeface="+mj-lt"/>
              <a:buAutoNum type="alphaUcPeriod"/>
            </a:pPr>
            <a:r>
              <a:rPr lang="nl-NL"/>
              <a:t>Welke karikaturen en stereotypen herken je in cartoons nummer 11, 12, 13?</a:t>
            </a:r>
          </a:p>
          <a:p>
            <a:pPr marL="514350" indent="-514350">
              <a:buFont typeface="+mj-lt"/>
              <a:buAutoNum type="alphaUcPeriod"/>
            </a:pPr>
            <a:r>
              <a:rPr lang="nl-NL"/>
              <a:t>Welke symbolen herken je?</a:t>
            </a:r>
          </a:p>
          <a:p>
            <a:pPr marL="514350" indent="-514350">
              <a:buFont typeface="+mj-lt"/>
              <a:buAutoNum type="alphaUcPeriod"/>
            </a:pPr>
            <a:r>
              <a:rPr lang="nl-NL"/>
              <a:t>Kun je aan de hand van de datum onder de cartoon aangeven om welke gebeurtenissen het gaat?</a:t>
            </a:r>
          </a:p>
        </p:txBody>
      </p:sp>
      <p:pic>
        <p:nvPicPr>
          <p:cNvPr id="7" name="Afbeelding 6" descr="van_Maerlant_lyceum.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14175" y="274639"/>
            <a:ext cx="852779" cy="1126886"/>
          </a:xfrm>
          <a:prstGeom prst="rect">
            <a:avLst/>
          </a:prstGeom>
        </p:spPr>
      </p:pic>
      <p:pic>
        <p:nvPicPr>
          <p:cNvPr id="8" name="Afbeelding 7" descr="headerHomeBackground.png"/>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rot="5400000">
            <a:off x="4395528" y="-2977889"/>
            <a:ext cx="352946" cy="9144001"/>
          </a:xfrm>
          <a:prstGeom prst="rect">
            <a:avLst/>
          </a:prstGeom>
        </p:spPr>
      </p:pic>
    </p:spTree>
    <p:extLst>
      <p:ext uri="{BB962C8B-B14F-4D97-AF65-F5344CB8AC3E}">
        <p14:creationId xmlns:p14="http://schemas.microsoft.com/office/powerpoint/2010/main" val="26470690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p:cNvSpPr>
            <a:spLocks noGrp="1"/>
          </p:cNvSpPr>
          <p:nvPr>
            <p:ph type="title"/>
          </p:nvPr>
        </p:nvSpPr>
        <p:spPr/>
        <p:txBody>
          <a:bodyPr/>
          <a:lstStyle/>
          <a:p>
            <a:r>
              <a:rPr lang="nl-NL"/>
              <a:t>Cartoon 11</a:t>
            </a:r>
          </a:p>
        </p:txBody>
      </p:sp>
      <p:pic>
        <p:nvPicPr>
          <p:cNvPr id="7" name="Afbeelding 6" descr="van_Maerlant_lyceum.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14175" y="274639"/>
            <a:ext cx="852779" cy="1126886"/>
          </a:xfrm>
          <a:prstGeom prst="rect">
            <a:avLst/>
          </a:prstGeom>
        </p:spPr>
      </p:pic>
      <p:pic>
        <p:nvPicPr>
          <p:cNvPr id="8" name="Afbeelding 7" descr="headerHomeBackground.png"/>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rot="5400000">
            <a:off x="4395528" y="-2977889"/>
            <a:ext cx="352946" cy="9144001"/>
          </a:xfrm>
          <a:prstGeom prst="rect">
            <a:avLst/>
          </a:prstGeom>
        </p:spPr>
      </p:pic>
      <p:pic>
        <p:nvPicPr>
          <p:cNvPr id="6" name="Afbeelding 5" descr="chroesjtsjov en castro.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20438" y="1770585"/>
            <a:ext cx="4016250" cy="5040000"/>
          </a:xfrm>
          <a:prstGeom prst="rect">
            <a:avLst/>
          </a:prstGeom>
        </p:spPr>
      </p:pic>
    </p:spTree>
    <p:extLst>
      <p:ext uri="{BB962C8B-B14F-4D97-AF65-F5344CB8AC3E}">
        <p14:creationId xmlns:p14="http://schemas.microsoft.com/office/powerpoint/2010/main" val="406923805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p:cNvSpPr>
            <a:spLocks noGrp="1"/>
          </p:cNvSpPr>
          <p:nvPr>
            <p:ph type="title"/>
          </p:nvPr>
        </p:nvSpPr>
        <p:spPr/>
        <p:txBody>
          <a:bodyPr/>
          <a:lstStyle/>
          <a:p>
            <a:r>
              <a:rPr lang="nl-NL"/>
              <a:t>Cartoon 11</a:t>
            </a:r>
          </a:p>
        </p:txBody>
      </p:sp>
      <p:pic>
        <p:nvPicPr>
          <p:cNvPr id="7" name="Afbeelding 6" descr="van_Maerlant_lyceum.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14175" y="274639"/>
            <a:ext cx="852779" cy="1126886"/>
          </a:xfrm>
          <a:prstGeom prst="rect">
            <a:avLst/>
          </a:prstGeom>
        </p:spPr>
      </p:pic>
      <p:pic>
        <p:nvPicPr>
          <p:cNvPr id="8" name="Afbeelding 7" descr="headerHomeBackground.png"/>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rot="5400000">
            <a:off x="4395528" y="-2977889"/>
            <a:ext cx="352946" cy="9144001"/>
          </a:xfrm>
          <a:prstGeom prst="rect">
            <a:avLst/>
          </a:prstGeom>
        </p:spPr>
      </p:pic>
      <p:pic>
        <p:nvPicPr>
          <p:cNvPr id="6" name="Afbeelding 5" descr="chroesjtsjov en castro.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20438" y="1770585"/>
            <a:ext cx="4016250" cy="5040000"/>
          </a:xfrm>
          <a:prstGeom prst="rect">
            <a:avLst/>
          </a:prstGeom>
        </p:spPr>
      </p:pic>
      <p:sp>
        <p:nvSpPr>
          <p:cNvPr id="2" name="Rechthoekige toelichting 1"/>
          <p:cNvSpPr/>
          <p:nvPr/>
        </p:nvSpPr>
        <p:spPr>
          <a:xfrm>
            <a:off x="170868" y="3952875"/>
            <a:ext cx="1992171" cy="873125"/>
          </a:xfrm>
          <a:prstGeom prst="wedgeRectCallout">
            <a:avLst>
              <a:gd name="adj1" fmla="val 105072"/>
              <a:gd name="adj2" fmla="val -15682"/>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nl-NL">
                <a:solidFill>
                  <a:srgbClr val="000000"/>
                </a:solidFill>
              </a:rPr>
              <a:t>Fidel Castro</a:t>
            </a:r>
          </a:p>
        </p:txBody>
      </p:sp>
      <p:sp>
        <p:nvSpPr>
          <p:cNvPr id="10" name="Rechthoekige toelichting 9"/>
          <p:cNvSpPr/>
          <p:nvPr/>
        </p:nvSpPr>
        <p:spPr>
          <a:xfrm>
            <a:off x="6436688" y="2644775"/>
            <a:ext cx="1992171" cy="873125"/>
          </a:xfrm>
          <a:prstGeom prst="wedgeRectCallout">
            <a:avLst>
              <a:gd name="adj1" fmla="val -75817"/>
              <a:gd name="adj2" fmla="val -26591"/>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nl-NL">
                <a:solidFill>
                  <a:srgbClr val="000000"/>
                </a:solidFill>
              </a:rPr>
              <a:t>Nikita Chroesjtsjov</a:t>
            </a:r>
          </a:p>
        </p:txBody>
      </p:sp>
    </p:spTree>
    <p:extLst>
      <p:ext uri="{BB962C8B-B14F-4D97-AF65-F5344CB8AC3E}">
        <p14:creationId xmlns:p14="http://schemas.microsoft.com/office/powerpoint/2010/main" val="352203028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p:cNvSpPr>
            <a:spLocks noGrp="1"/>
          </p:cNvSpPr>
          <p:nvPr>
            <p:ph type="title"/>
          </p:nvPr>
        </p:nvSpPr>
        <p:spPr/>
        <p:txBody>
          <a:bodyPr/>
          <a:lstStyle/>
          <a:p>
            <a:r>
              <a:rPr lang="nl-NL"/>
              <a:t>Cartoon 12</a:t>
            </a:r>
          </a:p>
        </p:txBody>
      </p:sp>
      <p:pic>
        <p:nvPicPr>
          <p:cNvPr id="7" name="Afbeelding 6" descr="van_Maerlant_lyceum.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14175" y="274639"/>
            <a:ext cx="852779" cy="1126886"/>
          </a:xfrm>
          <a:prstGeom prst="rect">
            <a:avLst/>
          </a:prstGeom>
        </p:spPr>
      </p:pic>
      <p:pic>
        <p:nvPicPr>
          <p:cNvPr id="8" name="Afbeelding 7" descr="headerHomeBackground.png"/>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rot="5400000">
            <a:off x="4395528" y="-2977889"/>
            <a:ext cx="352946" cy="9144001"/>
          </a:xfrm>
          <a:prstGeom prst="rect">
            <a:avLst/>
          </a:prstGeom>
        </p:spPr>
      </p:pic>
      <p:pic>
        <p:nvPicPr>
          <p:cNvPr id="2" name="Afbeelding 1"/>
          <p:cNvPicPr>
            <a:picLocks noChangeAspect="1"/>
          </p:cNvPicPr>
          <p:nvPr/>
        </p:nvPicPr>
        <p:blipFill>
          <a:blip r:embed="rId5"/>
          <a:stretch>
            <a:fillRect/>
          </a:stretch>
        </p:blipFill>
        <p:spPr>
          <a:xfrm>
            <a:off x="2468033" y="1770585"/>
            <a:ext cx="4271433" cy="5467434"/>
          </a:xfrm>
          <a:prstGeom prst="rect">
            <a:avLst/>
          </a:prstGeom>
        </p:spPr>
      </p:pic>
    </p:spTree>
    <p:extLst>
      <p:ext uri="{BB962C8B-B14F-4D97-AF65-F5344CB8AC3E}">
        <p14:creationId xmlns:p14="http://schemas.microsoft.com/office/powerpoint/2010/main" val="334059207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p:cNvSpPr>
            <a:spLocks noGrp="1"/>
          </p:cNvSpPr>
          <p:nvPr>
            <p:ph type="title"/>
          </p:nvPr>
        </p:nvSpPr>
        <p:spPr/>
        <p:txBody>
          <a:bodyPr/>
          <a:lstStyle/>
          <a:p>
            <a:r>
              <a:rPr lang="nl-NL"/>
              <a:t>Cartoon 12</a:t>
            </a:r>
          </a:p>
        </p:txBody>
      </p:sp>
      <p:pic>
        <p:nvPicPr>
          <p:cNvPr id="7" name="Afbeelding 6" descr="van_Maerlant_lyceum.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14175" y="274639"/>
            <a:ext cx="852779" cy="1126886"/>
          </a:xfrm>
          <a:prstGeom prst="rect">
            <a:avLst/>
          </a:prstGeom>
        </p:spPr>
      </p:pic>
      <p:pic>
        <p:nvPicPr>
          <p:cNvPr id="8" name="Afbeelding 7" descr="headerHomeBackground.png"/>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rot="5400000">
            <a:off x="4395528" y="-2977889"/>
            <a:ext cx="352946" cy="9144001"/>
          </a:xfrm>
          <a:prstGeom prst="rect">
            <a:avLst/>
          </a:prstGeom>
        </p:spPr>
      </p:pic>
      <p:pic>
        <p:nvPicPr>
          <p:cNvPr id="2" name="Afbeelding 1"/>
          <p:cNvPicPr>
            <a:picLocks noChangeAspect="1"/>
          </p:cNvPicPr>
          <p:nvPr/>
        </p:nvPicPr>
        <p:blipFill>
          <a:blip r:embed="rId5"/>
          <a:stretch>
            <a:fillRect/>
          </a:stretch>
        </p:blipFill>
        <p:spPr>
          <a:xfrm>
            <a:off x="2468033" y="1770585"/>
            <a:ext cx="4271433" cy="5467434"/>
          </a:xfrm>
          <a:prstGeom prst="rect">
            <a:avLst/>
          </a:prstGeom>
        </p:spPr>
      </p:pic>
      <p:sp>
        <p:nvSpPr>
          <p:cNvPr id="6" name="Rechthoekige toelichting 5"/>
          <p:cNvSpPr/>
          <p:nvPr/>
        </p:nvSpPr>
        <p:spPr>
          <a:xfrm>
            <a:off x="170868" y="3952875"/>
            <a:ext cx="1992171" cy="873125"/>
          </a:xfrm>
          <a:prstGeom prst="wedgeRectCallout">
            <a:avLst>
              <a:gd name="adj1" fmla="val 147306"/>
              <a:gd name="adj2" fmla="val -19318"/>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nl-NL">
                <a:solidFill>
                  <a:srgbClr val="000000"/>
                </a:solidFill>
              </a:rPr>
              <a:t>Josef Stalin</a:t>
            </a:r>
          </a:p>
        </p:txBody>
      </p:sp>
      <p:sp>
        <p:nvSpPr>
          <p:cNvPr id="10" name="Rechthoekige toelichting 9"/>
          <p:cNvSpPr/>
          <p:nvPr/>
        </p:nvSpPr>
        <p:spPr>
          <a:xfrm>
            <a:off x="-2893" y="5597525"/>
            <a:ext cx="1992171" cy="873125"/>
          </a:xfrm>
          <a:prstGeom prst="wedgeRectCallout">
            <a:avLst>
              <a:gd name="adj1" fmla="val 105072"/>
              <a:gd name="adj2" fmla="val -15682"/>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nl-NL">
                <a:solidFill>
                  <a:srgbClr val="000000"/>
                </a:solidFill>
              </a:rPr>
              <a:t>Michail Gorbatsjov</a:t>
            </a:r>
          </a:p>
        </p:txBody>
      </p:sp>
      <p:sp>
        <p:nvSpPr>
          <p:cNvPr id="11" name="Rechthoekige toelichting 10"/>
          <p:cNvSpPr/>
          <p:nvPr/>
        </p:nvSpPr>
        <p:spPr>
          <a:xfrm>
            <a:off x="5743380" y="3516312"/>
            <a:ext cx="1992171" cy="873125"/>
          </a:xfrm>
          <a:prstGeom prst="wedgeRectCallout">
            <a:avLst>
              <a:gd name="adj1" fmla="val -82192"/>
              <a:gd name="adj2" fmla="val 29773"/>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nl-NL">
                <a:solidFill>
                  <a:srgbClr val="000000"/>
                </a:solidFill>
              </a:rPr>
              <a:t>Vladimir Lenin</a:t>
            </a:r>
          </a:p>
        </p:txBody>
      </p:sp>
      <p:sp>
        <p:nvSpPr>
          <p:cNvPr id="12" name="Rechthoekige toelichting 11"/>
          <p:cNvSpPr/>
          <p:nvPr/>
        </p:nvSpPr>
        <p:spPr>
          <a:xfrm>
            <a:off x="993193" y="2378075"/>
            <a:ext cx="1992171" cy="873125"/>
          </a:xfrm>
          <a:prstGeom prst="wedgeRectCallout">
            <a:avLst>
              <a:gd name="adj1" fmla="val 105072"/>
              <a:gd name="adj2" fmla="val -15682"/>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nl-NL">
                <a:solidFill>
                  <a:srgbClr val="000000"/>
                </a:solidFill>
              </a:rPr>
              <a:t>Karl Marx</a:t>
            </a:r>
          </a:p>
        </p:txBody>
      </p:sp>
    </p:spTree>
    <p:extLst>
      <p:ext uri="{BB962C8B-B14F-4D97-AF65-F5344CB8AC3E}">
        <p14:creationId xmlns:p14="http://schemas.microsoft.com/office/powerpoint/2010/main" val="387501847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p:cNvSpPr>
            <a:spLocks noGrp="1"/>
          </p:cNvSpPr>
          <p:nvPr>
            <p:ph type="title"/>
          </p:nvPr>
        </p:nvSpPr>
        <p:spPr/>
        <p:txBody>
          <a:bodyPr/>
          <a:lstStyle/>
          <a:p>
            <a:r>
              <a:rPr lang="nl-NL" dirty="0"/>
              <a:t>K</a:t>
            </a:r>
            <a:r>
              <a:rPr lang="nl-NL" dirty="0" smtClean="0"/>
              <a:t>arikatuur </a:t>
            </a:r>
            <a:r>
              <a:rPr lang="nl-NL" dirty="0"/>
              <a:t>en stereotype</a:t>
            </a:r>
          </a:p>
        </p:txBody>
      </p:sp>
      <p:pic>
        <p:nvPicPr>
          <p:cNvPr id="7" name="Afbeelding 6" descr="van_Maerlant_lyceum.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14175" y="274639"/>
            <a:ext cx="852779" cy="1126886"/>
          </a:xfrm>
          <a:prstGeom prst="rect">
            <a:avLst/>
          </a:prstGeom>
        </p:spPr>
      </p:pic>
      <p:pic>
        <p:nvPicPr>
          <p:cNvPr id="8" name="Afbeelding 7" descr="headerHomeBackground.png"/>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rot="5400000">
            <a:off x="4395528" y="-2977889"/>
            <a:ext cx="352946" cy="9144001"/>
          </a:xfrm>
          <a:prstGeom prst="rect">
            <a:avLst/>
          </a:prstGeom>
        </p:spPr>
      </p:pic>
      <p:pic>
        <p:nvPicPr>
          <p:cNvPr id="2" name="Afbeelding 1"/>
          <p:cNvPicPr>
            <a:picLocks noChangeAspect="1"/>
          </p:cNvPicPr>
          <p:nvPr/>
        </p:nvPicPr>
        <p:blipFill>
          <a:blip r:embed="rId5"/>
          <a:stretch>
            <a:fillRect/>
          </a:stretch>
        </p:blipFill>
        <p:spPr>
          <a:xfrm>
            <a:off x="2675467" y="1770584"/>
            <a:ext cx="3996266" cy="5014923"/>
          </a:xfrm>
          <a:prstGeom prst="rect">
            <a:avLst/>
          </a:prstGeom>
        </p:spPr>
      </p:pic>
    </p:spTree>
    <p:extLst>
      <p:ext uri="{BB962C8B-B14F-4D97-AF65-F5344CB8AC3E}">
        <p14:creationId xmlns:p14="http://schemas.microsoft.com/office/powerpoint/2010/main" val="171020617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p:cNvSpPr>
            <a:spLocks noGrp="1"/>
          </p:cNvSpPr>
          <p:nvPr>
            <p:ph type="title"/>
          </p:nvPr>
        </p:nvSpPr>
        <p:spPr/>
        <p:txBody>
          <a:bodyPr/>
          <a:lstStyle/>
          <a:p>
            <a:r>
              <a:rPr lang="nl-NL" dirty="0"/>
              <a:t>K</a:t>
            </a:r>
            <a:r>
              <a:rPr lang="nl-NL" dirty="0" smtClean="0"/>
              <a:t>arikatuur </a:t>
            </a:r>
            <a:r>
              <a:rPr lang="nl-NL" dirty="0"/>
              <a:t>en stereotype</a:t>
            </a:r>
          </a:p>
        </p:txBody>
      </p:sp>
      <p:pic>
        <p:nvPicPr>
          <p:cNvPr id="7" name="Afbeelding 6" descr="van_Maerlant_lyceum.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14175" y="274639"/>
            <a:ext cx="852779" cy="1126886"/>
          </a:xfrm>
          <a:prstGeom prst="rect">
            <a:avLst/>
          </a:prstGeom>
        </p:spPr>
      </p:pic>
      <p:pic>
        <p:nvPicPr>
          <p:cNvPr id="8" name="Afbeelding 7" descr="headerHomeBackground.png"/>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rot="5400000">
            <a:off x="4395528" y="-2977889"/>
            <a:ext cx="352946" cy="9144001"/>
          </a:xfrm>
          <a:prstGeom prst="rect">
            <a:avLst/>
          </a:prstGeom>
        </p:spPr>
      </p:pic>
      <p:pic>
        <p:nvPicPr>
          <p:cNvPr id="2" name="Afbeelding 1"/>
          <p:cNvPicPr>
            <a:picLocks noChangeAspect="1"/>
          </p:cNvPicPr>
          <p:nvPr/>
        </p:nvPicPr>
        <p:blipFill>
          <a:blip r:embed="rId5"/>
          <a:stretch>
            <a:fillRect/>
          </a:stretch>
        </p:blipFill>
        <p:spPr>
          <a:xfrm>
            <a:off x="2675467" y="1770584"/>
            <a:ext cx="3996266" cy="5014923"/>
          </a:xfrm>
          <a:prstGeom prst="rect">
            <a:avLst/>
          </a:prstGeom>
        </p:spPr>
      </p:pic>
      <p:sp>
        <p:nvSpPr>
          <p:cNvPr id="6" name="Rechthoekige toelichting 5"/>
          <p:cNvSpPr/>
          <p:nvPr/>
        </p:nvSpPr>
        <p:spPr>
          <a:xfrm>
            <a:off x="170868" y="3952875"/>
            <a:ext cx="1992171" cy="873125"/>
          </a:xfrm>
          <a:prstGeom prst="wedgeRectCallout">
            <a:avLst>
              <a:gd name="adj1" fmla="val 105072"/>
              <a:gd name="adj2" fmla="val -15682"/>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nl-NL">
                <a:solidFill>
                  <a:srgbClr val="000000"/>
                </a:solidFill>
              </a:rPr>
              <a:t>Chinezen</a:t>
            </a:r>
          </a:p>
        </p:txBody>
      </p:sp>
      <p:sp>
        <p:nvSpPr>
          <p:cNvPr id="10" name="Rechthoekige toelichting 9"/>
          <p:cNvSpPr/>
          <p:nvPr/>
        </p:nvSpPr>
        <p:spPr>
          <a:xfrm>
            <a:off x="1319353" y="2263775"/>
            <a:ext cx="1992171" cy="873125"/>
          </a:xfrm>
          <a:prstGeom prst="wedgeRectCallout">
            <a:avLst>
              <a:gd name="adj1" fmla="val 105072"/>
              <a:gd name="adj2" fmla="val -15682"/>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nl-NL">
                <a:solidFill>
                  <a:srgbClr val="000000"/>
                </a:solidFill>
              </a:rPr>
              <a:t>Mao Zedong</a:t>
            </a:r>
          </a:p>
        </p:txBody>
      </p:sp>
    </p:spTree>
    <p:extLst>
      <p:ext uri="{BB962C8B-B14F-4D97-AF65-F5344CB8AC3E}">
        <p14:creationId xmlns:p14="http://schemas.microsoft.com/office/powerpoint/2010/main" val="29372473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p:cNvSpPr>
            <a:spLocks noGrp="1"/>
          </p:cNvSpPr>
          <p:nvPr>
            <p:ph type="title"/>
          </p:nvPr>
        </p:nvSpPr>
        <p:spPr/>
        <p:txBody>
          <a:bodyPr/>
          <a:lstStyle/>
          <a:p>
            <a:r>
              <a:rPr lang="nl-NL" dirty="0"/>
              <a:t>N</a:t>
            </a:r>
            <a:r>
              <a:rPr lang="nl-NL" dirty="0" smtClean="0"/>
              <a:t>ationale </a:t>
            </a:r>
            <a:r>
              <a:rPr lang="nl-NL" dirty="0"/>
              <a:t>symbolen</a:t>
            </a:r>
          </a:p>
        </p:txBody>
      </p:sp>
      <p:sp>
        <p:nvSpPr>
          <p:cNvPr id="10" name="Tijdelijke aanduiding voor inhoud 9"/>
          <p:cNvSpPr>
            <a:spLocks noGrp="1"/>
          </p:cNvSpPr>
          <p:nvPr>
            <p:ph idx="1"/>
          </p:nvPr>
        </p:nvSpPr>
        <p:spPr>
          <a:xfrm>
            <a:off x="457200" y="1863619"/>
            <a:ext cx="8229600" cy="890264"/>
          </a:xfrm>
        </p:spPr>
        <p:txBody>
          <a:bodyPr>
            <a:normAutofit/>
          </a:bodyPr>
          <a:lstStyle/>
          <a:p>
            <a:pPr marL="0" indent="0" algn="ctr">
              <a:buNone/>
            </a:pPr>
            <a:r>
              <a:rPr lang="nl-NL" sz="4800"/>
              <a:t>Duitsland</a:t>
            </a:r>
          </a:p>
        </p:txBody>
      </p:sp>
      <p:pic>
        <p:nvPicPr>
          <p:cNvPr id="7" name="Afbeelding 6" descr="van_Maerlant_lyceum.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14175" y="274639"/>
            <a:ext cx="852779" cy="1126886"/>
          </a:xfrm>
          <a:prstGeom prst="rect">
            <a:avLst/>
          </a:prstGeom>
        </p:spPr>
      </p:pic>
      <p:pic>
        <p:nvPicPr>
          <p:cNvPr id="8" name="Afbeelding 7" descr="headerHomeBackground.png"/>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rot="5400000">
            <a:off x="4395528" y="-2977889"/>
            <a:ext cx="352946" cy="9144001"/>
          </a:xfrm>
          <a:prstGeom prst="rect">
            <a:avLst/>
          </a:prstGeom>
        </p:spPr>
      </p:pic>
      <p:pic>
        <p:nvPicPr>
          <p:cNvPr id="2" name="Afbeelding 1" descr="duitsland.jpg"/>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106826" y="2753883"/>
            <a:ext cx="2561684" cy="1800000"/>
          </a:xfrm>
          <a:prstGeom prst="rect">
            <a:avLst/>
          </a:prstGeom>
        </p:spPr>
      </p:pic>
      <p:pic>
        <p:nvPicPr>
          <p:cNvPr id="3" name="Afbeelding 2" descr="pickelhaube.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844107" y="2426711"/>
            <a:ext cx="2001569" cy="2879262"/>
          </a:xfrm>
          <a:prstGeom prst="rect">
            <a:avLst/>
          </a:prstGeom>
        </p:spPr>
      </p:pic>
      <p:pic>
        <p:nvPicPr>
          <p:cNvPr id="6" name="Afbeelding 5" descr="463930771.jp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510040" y="3535507"/>
            <a:ext cx="2199210" cy="3066504"/>
          </a:xfrm>
          <a:prstGeom prst="rect">
            <a:avLst/>
          </a:prstGeom>
        </p:spPr>
      </p:pic>
      <p:sp>
        <p:nvSpPr>
          <p:cNvPr id="11" name="Tekstvak 10"/>
          <p:cNvSpPr txBox="1"/>
          <p:nvPr/>
        </p:nvSpPr>
        <p:spPr>
          <a:xfrm>
            <a:off x="6409554" y="5685819"/>
            <a:ext cx="2436122" cy="646331"/>
          </a:xfrm>
          <a:prstGeom prst="rect">
            <a:avLst/>
          </a:prstGeom>
          <a:noFill/>
        </p:spPr>
        <p:txBody>
          <a:bodyPr wrap="square" rtlCol="0">
            <a:spAutoFit/>
          </a:bodyPr>
          <a:lstStyle/>
          <a:p>
            <a:r>
              <a:rPr lang="nl-NL"/>
              <a:t>Ook: lederhosen of tiroler hoedjes</a:t>
            </a:r>
          </a:p>
        </p:txBody>
      </p:sp>
    </p:spTree>
    <p:extLst>
      <p:ext uri="{BB962C8B-B14F-4D97-AF65-F5344CB8AC3E}">
        <p14:creationId xmlns:p14="http://schemas.microsoft.com/office/powerpoint/2010/main" val="1583861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p:cNvSpPr>
            <a:spLocks noGrp="1"/>
          </p:cNvSpPr>
          <p:nvPr>
            <p:ph type="title"/>
          </p:nvPr>
        </p:nvSpPr>
        <p:spPr/>
        <p:txBody>
          <a:bodyPr/>
          <a:lstStyle/>
          <a:p>
            <a:r>
              <a:rPr lang="nl-NL"/>
              <a:t>Opdracht 5</a:t>
            </a:r>
          </a:p>
        </p:txBody>
      </p:sp>
      <p:sp>
        <p:nvSpPr>
          <p:cNvPr id="10" name="Tijdelijke aanduiding voor inhoud 9"/>
          <p:cNvSpPr>
            <a:spLocks noGrp="1"/>
          </p:cNvSpPr>
          <p:nvPr>
            <p:ph idx="1"/>
          </p:nvPr>
        </p:nvSpPr>
        <p:spPr>
          <a:xfrm>
            <a:off x="457200" y="1863619"/>
            <a:ext cx="8229600" cy="4262544"/>
          </a:xfrm>
        </p:spPr>
        <p:txBody>
          <a:bodyPr>
            <a:normAutofit lnSpcReduction="10000"/>
          </a:bodyPr>
          <a:lstStyle/>
          <a:p>
            <a:pPr marL="0" indent="0">
              <a:buNone/>
            </a:pPr>
            <a:r>
              <a:rPr lang="nl-NL"/>
              <a:t>En dan nu het echte werk! Bekijk cartoon nummer 14.</a:t>
            </a:r>
          </a:p>
          <a:p>
            <a:pPr marL="0" indent="0">
              <a:buNone/>
            </a:pPr>
            <a:endParaRPr lang="nl-NL"/>
          </a:p>
          <a:p>
            <a:pPr marL="0" indent="0">
              <a:buNone/>
            </a:pPr>
            <a:r>
              <a:rPr lang="nl-NL"/>
              <a:t>Wie herken je? Je hoeft alleen de personen met een nummer te herkennen.</a:t>
            </a:r>
          </a:p>
          <a:p>
            <a:pPr marL="0" indent="0">
              <a:buNone/>
            </a:pPr>
            <a:r>
              <a:rPr lang="nl-NL"/>
              <a:t>Zoek op internet op wie zij waren en waarom ze hier op de cartoon staan. Let ook op de “steunpilaren” onder het podium.</a:t>
            </a:r>
          </a:p>
        </p:txBody>
      </p:sp>
      <p:pic>
        <p:nvPicPr>
          <p:cNvPr id="7" name="Afbeelding 6" descr="van_Maerlant_lyceum.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14175" y="274639"/>
            <a:ext cx="852779" cy="1126886"/>
          </a:xfrm>
          <a:prstGeom prst="rect">
            <a:avLst/>
          </a:prstGeom>
        </p:spPr>
      </p:pic>
      <p:pic>
        <p:nvPicPr>
          <p:cNvPr id="8" name="Afbeelding 7" descr="headerHomeBackground.png"/>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rot="5400000">
            <a:off x="4395528" y="-2977889"/>
            <a:ext cx="352946" cy="9144001"/>
          </a:xfrm>
          <a:prstGeom prst="rect">
            <a:avLst/>
          </a:prstGeom>
        </p:spPr>
      </p:pic>
    </p:spTree>
    <p:extLst>
      <p:ext uri="{BB962C8B-B14F-4D97-AF65-F5344CB8AC3E}">
        <p14:creationId xmlns:p14="http://schemas.microsoft.com/office/powerpoint/2010/main" val="20101840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p:cNvSpPr>
            <a:spLocks noGrp="1"/>
          </p:cNvSpPr>
          <p:nvPr>
            <p:ph type="title"/>
          </p:nvPr>
        </p:nvSpPr>
        <p:spPr/>
        <p:txBody>
          <a:bodyPr/>
          <a:lstStyle/>
          <a:p>
            <a:r>
              <a:rPr lang="nl-NL" dirty="0"/>
              <a:t>K</a:t>
            </a:r>
            <a:r>
              <a:rPr lang="nl-NL" dirty="0" smtClean="0"/>
              <a:t>arikatuur</a:t>
            </a:r>
            <a:endParaRPr lang="nl-NL" dirty="0"/>
          </a:p>
        </p:txBody>
      </p:sp>
      <p:pic>
        <p:nvPicPr>
          <p:cNvPr id="7" name="Afbeelding 6" descr="van_Maerlant_lyceum.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14175" y="274639"/>
            <a:ext cx="852779" cy="1126886"/>
          </a:xfrm>
          <a:prstGeom prst="rect">
            <a:avLst/>
          </a:prstGeom>
        </p:spPr>
      </p:pic>
      <p:pic>
        <p:nvPicPr>
          <p:cNvPr id="8" name="Afbeelding 7" descr="headerHomeBackground.png"/>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rot="5400000">
            <a:off x="4395528" y="-2977889"/>
            <a:ext cx="352946" cy="9144001"/>
          </a:xfrm>
          <a:prstGeom prst="rect">
            <a:avLst/>
          </a:prstGeom>
        </p:spPr>
      </p:pic>
      <p:pic>
        <p:nvPicPr>
          <p:cNvPr id="2" name="Afbeelding 1" descr="Hitler-Cartoon1936.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42836" y="1770585"/>
            <a:ext cx="5654441" cy="4870178"/>
          </a:xfrm>
          <a:prstGeom prst="rect">
            <a:avLst/>
          </a:prstGeom>
        </p:spPr>
      </p:pic>
    </p:spTree>
    <p:extLst>
      <p:ext uri="{BB962C8B-B14F-4D97-AF65-F5344CB8AC3E}">
        <p14:creationId xmlns:p14="http://schemas.microsoft.com/office/powerpoint/2010/main" val="96608233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p:cNvSpPr>
            <a:spLocks noGrp="1"/>
          </p:cNvSpPr>
          <p:nvPr>
            <p:ph type="title"/>
          </p:nvPr>
        </p:nvSpPr>
        <p:spPr/>
        <p:txBody>
          <a:bodyPr/>
          <a:lstStyle/>
          <a:p>
            <a:r>
              <a:rPr lang="nl-NL" dirty="0"/>
              <a:t>K</a:t>
            </a:r>
            <a:r>
              <a:rPr lang="nl-NL" dirty="0" smtClean="0"/>
              <a:t>arikatuur</a:t>
            </a:r>
            <a:endParaRPr lang="nl-NL" dirty="0"/>
          </a:p>
        </p:txBody>
      </p:sp>
      <p:pic>
        <p:nvPicPr>
          <p:cNvPr id="7" name="Afbeelding 6" descr="van_Maerlant_lyceum.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14175" y="274639"/>
            <a:ext cx="852779" cy="1126886"/>
          </a:xfrm>
          <a:prstGeom prst="rect">
            <a:avLst/>
          </a:prstGeom>
        </p:spPr>
      </p:pic>
      <p:pic>
        <p:nvPicPr>
          <p:cNvPr id="8" name="Afbeelding 7" descr="headerHomeBackground.png"/>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rot="5400000">
            <a:off x="4395528" y="-2977889"/>
            <a:ext cx="352946" cy="9144001"/>
          </a:xfrm>
          <a:prstGeom prst="rect">
            <a:avLst/>
          </a:prstGeom>
        </p:spPr>
      </p:pic>
      <p:pic>
        <p:nvPicPr>
          <p:cNvPr id="2" name="Afbeelding 1" descr="Hitler-Cartoon1936.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42836" y="1770585"/>
            <a:ext cx="5654441" cy="4870178"/>
          </a:xfrm>
          <a:prstGeom prst="rect">
            <a:avLst/>
          </a:prstGeom>
        </p:spPr>
      </p:pic>
      <p:sp>
        <p:nvSpPr>
          <p:cNvPr id="4" name="Rechthoekige toelichting 3"/>
          <p:cNvSpPr/>
          <p:nvPr/>
        </p:nvSpPr>
        <p:spPr>
          <a:xfrm>
            <a:off x="1064388" y="3125956"/>
            <a:ext cx="1208745" cy="550782"/>
          </a:xfrm>
          <a:prstGeom prst="wedgeRectCallout">
            <a:avLst>
              <a:gd name="adj1" fmla="val 101237"/>
              <a:gd name="adj2" fmla="val -40574"/>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nl-NL">
                <a:solidFill>
                  <a:schemeClr val="tx1"/>
                </a:solidFill>
              </a:rPr>
              <a:t>Hitler</a:t>
            </a:r>
          </a:p>
        </p:txBody>
      </p:sp>
      <p:sp>
        <p:nvSpPr>
          <p:cNvPr id="10" name="Rechthoekige toelichting 9"/>
          <p:cNvSpPr/>
          <p:nvPr/>
        </p:nvSpPr>
        <p:spPr>
          <a:xfrm>
            <a:off x="2891200" y="4129675"/>
            <a:ext cx="1208745" cy="550782"/>
          </a:xfrm>
          <a:prstGeom prst="wedgeRectCallout">
            <a:avLst>
              <a:gd name="adj1" fmla="val 99821"/>
              <a:gd name="adj2" fmla="val -220834"/>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nl-NL">
                <a:solidFill>
                  <a:schemeClr val="tx1"/>
                </a:solidFill>
              </a:rPr>
              <a:t>Göring</a:t>
            </a:r>
          </a:p>
        </p:txBody>
      </p:sp>
      <p:sp>
        <p:nvSpPr>
          <p:cNvPr id="11" name="Rechthoekige toelichting 10"/>
          <p:cNvSpPr/>
          <p:nvPr/>
        </p:nvSpPr>
        <p:spPr>
          <a:xfrm>
            <a:off x="4634253" y="4129675"/>
            <a:ext cx="1208745" cy="550782"/>
          </a:xfrm>
          <a:prstGeom prst="wedgeRectCallout">
            <a:avLst>
              <a:gd name="adj1" fmla="val 22606"/>
              <a:gd name="adj2" fmla="val -154167"/>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nl-NL">
                <a:solidFill>
                  <a:schemeClr val="tx1"/>
                </a:solidFill>
              </a:rPr>
              <a:t>Goebbels</a:t>
            </a:r>
          </a:p>
        </p:txBody>
      </p:sp>
      <p:sp>
        <p:nvSpPr>
          <p:cNvPr id="12" name="Rechthoekige toelichting 11"/>
          <p:cNvSpPr/>
          <p:nvPr/>
        </p:nvSpPr>
        <p:spPr>
          <a:xfrm>
            <a:off x="5467527" y="1394365"/>
            <a:ext cx="1208745" cy="550782"/>
          </a:xfrm>
          <a:prstGeom prst="wedgeRectCallout">
            <a:avLst>
              <a:gd name="adj1" fmla="val -10835"/>
              <a:gd name="adj2" fmla="val 147734"/>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nl-NL">
                <a:solidFill>
                  <a:schemeClr val="tx1"/>
                </a:solidFill>
              </a:rPr>
              <a:t>Himmler</a:t>
            </a:r>
          </a:p>
        </p:txBody>
      </p:sp>
      <p:sp>
        <p:nvSpPr>
          <p:cNvPr id="13" name="Rechthoekige toelichting 12"/>
          <p:cNvSpPr/>
          <p:nvPr/>
        </p:nvSpPr>
        <p:spPr>
          <a:xfrm>
            <a:off x="6676272" y="4123218"/>
            <a:ext cx="1208745" cy="550782"/>
          </a:xfrm>
          <a:prstGeom prst="wedgeRectCallout">
            <a:avLst>
              <a:gd name="adj1" fmla="val -57691"/>
              <a:gd name="adj2" fmla="val -160126"/>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nl-NL">
                <a:solidFill>
                  <a:schemeClr val="tx1"/>
                </a:solidFill>
              </a:rPr>
              <a:t>Streicher</a:t>
            </a:r>
          </a:p>
        </p:txBody>
      </p:sp>
      <p:sp>
        <p:nvSpPr>
          <p:cNvPr id="14" name="Rechthoekige toelichting 13"/>
          <p:cNvSpPr/>
          <p:nvPr/>
        </p:nvSpPr>
        <p:spPr>
          <a:xfrm>
            <a:off x="7719527" y="2850565"/>
            <a:ext cx="1208745" cy="550782"/>
          </a:xfrm>
          <a:prstGeom prst="wedgeRectCallout">
            <a:avLst>
              <a:gd name="adj1" fmla="val -86435"/>
              <a:gd name="adj2" fmla="val -85666"/>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nl-NL">
                <a:solidFill>
                  <a:schemeClr val="tx1"/>
                </a:solidFill>
              </a:rPr>
              <a:t>Lutze</a:t>
            </a:r>
          </a:p>
        </p:txBody>
      </p:sp>
      <p:sp>
        <p:nvSpPr>
          <p:cNvPr id="15" name="Rechthoekige toelichting 14"/>
          <p:cNvSpPr/>
          <p:nvPr/>
        </p:nvSpPr>
        <p:spPr>
          <a:xfrm>
            <a:off x="4029880" y="1394365"/>
            <a:ext cx="1208745" cy="550782"/>
          </a:xfrm>
          <a:prstGeom prst="wedgeRectCallout">
            <a:avLst>
              <a:gd name="adj1" fmla="val 50454"/>
              <a:gd name="adj2" fmla="val 120833"/>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nl-NL">
                <a:solidFill>
                  <a:schemeClr val="tx1"/>
                </a:solidFill>
              </a:rPr>
              <a:t>Schacht</a:t>
            </a:r>
          </a:p>
        </p:txBody>
      </p:sp>
      <p:sp>
        <p:nvSpPr>
          <p:cNvPr id="16" name="Rechthoekige toelichting 15"/>
          <p:cNvSpPr/>
          <p:nvPr/>
        </p:nvSpPr>
        <p:spPr>
          <a:xfrm>
            <a:off x="2436116" y="1669756"/>
            <a:ext cx="1208745" cy="550782"/>
          </a:xfrm>
          <a:prstGeom prst="wedgeRectCallout">
            <a:avLst>
              <a:gd name="adj1" fmla="val 80223"/>
              <a:gd name="adj2" fmla="val 74717"/>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nl-NL">
                <a:solidFill>
                  <a:schemeClr val="tx1"/>
                </a:solidFill>
              </a:rPr>
              <a:t>Von Blomberg</a:t>
            </a:r>
          </a:p>
        </p:txBody>
      </p:sp>
    </p:spTree>
    <p:extLst>
      <p:ext uri="{BB962C8B-B14F-4D97-AF65-F5344CB8AC3E}">
        <p14:creationId xmlns:p14="http://schemas.microsoft.com/office/powerpoint/2010/main" val="35159176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p:cNvSpPr>
            <a:spLocks noGrp="1"/>
          </p:cNvSpPr>
          <p:nvPr>
            <p:ph type="title"/>
          </p:nvPr>
        </p:nvSpPr>
        <p:spPr/>
        <p:txBody>
          <a:bodyPr/>
          <a:lstStyle/>
          <a:p>
            <a:r>
              <a:rPr lang="nl-NL" dirty="0"/>
              <a:t>K</a:t>
            </a:r>
            <a:r>
              <a:rPr lang="nl-NL" dirty="0" smtClean="0"/>
              <a:t>arikatuur</a:t>
            </a:r>
            <a:endParaRPr lang="nl-NL" dirty="0"/>
          </a:p>
        </p:txBody>
      </p:sp>
      <p:pic>
        <p:nvPicPr>
          <p:cNvPr id="7" name="Afbeelding 6" descr="van_Maerlant_lyceum.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14175" y="274639"/>
            <a:ext cx="852779" cy="1126886"/>
          </a:xfrm>
          <a:prstGeom prst="rect">
            <a:avLst/>
          </a:prstGeom>
        </p:spPr>
      </p:pic>
      <p:pic>
        <p:nvPicPr>
          <p:cNvPr id="8" name="Afbeelding 7" descr="headerHomeBackground.png"/>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rot="5400000">
            <a:off x="4395528" y="-2977889"/>
            <a:ext cx="352946" cy="9144001"/>
          </a:xfrm>
          <a:prstGeom prst="rect">
            <a:avLst/>
          </a:prstGeom>
        </p:spPr>
      </p:pic>
      <p:pic>
        <p:nvPicPr>
          <p:cNvPr id="2" name="Afbeelding 1" descr="Hitler-Cartoon1936.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42836" y="1770585"/>
            <a:ext cx="5654441" cy="4870178"/>
          </a:xfrm>
          <a:prstGeom prst="rect">
            <a:avLst/>
          </a:prstGeom>
        </p:spPr>
      </p:pic>
      <p:sp>
        <p:nvSpPr>
          <p:cNvPr id="4" name="Rechthoekige toelichting 3"/>
          <p:cNvSpPr/>
          <p:nvPr/>
        </p:nvSpPr>
        <p:spPr>
          <a:xfrm>
            <a:off x="1064388" y="3125956"/>
            <a:ext cx="1208745" cy="550782"/>
          </a:xfrm>
          <a:prstGeom prst="wedgeRectCallout">
            <a:avLst>
              <a:gd name="adj1" fmla="val 101237"/>
              <a:gd name="adj2" fmla="val -40574"/>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nl-NL">
                <a:solidFill>
                  <a:schemeClr val="tx1"/>
                </a:solidFill>
              </a:rPr>
              <a:t>Führer</a:t>
            </a:r>
          </a:p>
        </p:txBody>
      </p:sp>
      <p:sp>
        <p:nvSpPr>
          <p:cNvPr id="10" name="Rechthoekige toelichting 9"/>
          <p:cNvSpPr/>
          <p:nvPr/>
        </p:nvSpPr>
        <p:spPr>
          <a:xfrm>
            <a:off x="1064388" y="4129675"/>
            <a:ext cx="3035557" cy="550782"/>
          </a:xfrm>
          <a:prstGeom prst="wedgeRectCallout">
            <a:avLst>
              <a:gd name="adj1" fmla="val 57983"/>
              <a:gd name="adj2" fmla="val -177600"/>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nl-NL">
                <a:solidFill>
                  <a:schemeClr val="tx1"/>
                </a:solidFill>
              </a:rPr>
              <a:t>Bevelhebber luchtmacht</a:t>
            </a:r>
          </a:p>
        </p:txBody>
      </p:sp>
      <p:sp>
        <p:nvSpPr>
          <p:cNvPr id="11" name="Rechthoekige toelichting 10"/>
          <p:cNvSpPr/>
          <p:nvPr/>
        </p:nvSpPr>
        <p:spPr>
          <a:xfrm>
            <a:off x="4634253" y="4129675"/>
            <a:ext cx="1429997" cy="934450"/>
          </a:xfrm>
          <a:prstGeom prst="wedgeRectCallout">
            <a:avLst>
              <a:gd name="adj1" fmla="val 2623"/>
              <a:gd name="adj2" fmla="val -137178"/>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nl-NL">
                <a:solidFill>
                  <a:schemeClr val="tx1"/>
                </a:solidFill>
              </a:rPr>
              <a:t>Minister van Propaganda</a:t>
            </a:r>
          </a:p>
        </p:txBody>
      </p:sp>
      <p:sp>
        <p:nvSpPr>
          <p:cNvPr id="12" name="Rechthoekige toelichting 11"/>
          <p:cNvSpPr/>
          <p:nvPr/>
        </p:nvSpPr>
        <p:spPr>
          <a:xfrm>
            <a:off x="5467527" y="1394365"/>
            <a:ext cx="1208745" cy="550782"/>
          </a:xfrm>
          <a:prstGeom prst="wedgeRectCallout">
            <a:avLst>
              <a:gd name="adj1" fmla="val -18715"/>
              <a:gd name="adj2" fmla="val 107382"/>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nl-NL">
                <a:solidFill>
                  <a:schemeClr val="tx1"/>
                </a:solidFill>
              </a:rPr>
              <a:t>Leider SS</a:t>
            </a:r>
          </a:p>
        </p:txBody>
      </p:sp>
      <p:sp>
        <p:nvSpPr>
          <p:cNvPr id="13" name="Rechthoekige toelichting 12"/>
          <p:cNvSpPr/>
          <p:nvPr/>
        </p:nvSpPr>
        <p:spPr>
          <a:xfrm>
            <a:off x="6676272" y="4123217"/>
            <a:ext cx="1356478" cy="940907"/>
          </a:xfrm>
          <a:prstGeom prst="wedgeRectCallout">
            <a:avLst>
              <a:gd name="adj1" fmla="val -57691"/>
              <a:gd name="adj2" fmla="val -160126"/>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nl-NL">
                <a:solidFill>
                  <a:schemeClr val="tx1"/>
                </a:solidFill>
              </a:rPr>
              <a:t>Uitgever van Der Stürmer</a:t>
            </a:r>
          </a:p>
        </p:txBody>
      </p:sp>
      <p:sp>
        <p:nvSpPr>
          <p:cNvPr id="14" name="Rechthoekige toelichting 13"/>
          <p:cNvSpPr/>
          <p:nvPr/>
        </p:nvSpPr>
        <p:spPr>
          <a:xfrm>
            <a:off x="7719527" y="2850565"/>
            <a:ext cx="1208745" cy="550782"/>
          </a:xfrm>
          <a:prstGeom prst="wedgeRectCallout">
            <a:avLst>
              <a:gd name="adj1" fmla="val -86435"/>
              <a:gd name="adj2" fmla="val -85666"/>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nl-NL">
                <a:solidFill>
                  <a:schemeClr val="tx1"/>
                </a:solidFill>
              </a:rPr>
              <a:t>Leider SA</a:t>
            </a:r>
          </a:p>
        </p:txBody>
      </p:sp>
      <p:sp>
        <p:nvSpPr>
          <p:cNvPr id="15" name="Rechthoekige toelichting 14"/>
          <p:cNvSpPr/>
          <p:nvPr/>
        </p:nvSpPr>
        <p:spPr>
          <a:xfrm>
            <a:off x="2698750" y="1394365"/>
            <a:ext cx="2539875" cy="550782"/>
          </a:xfrm>
          <a:prstGeom prst="wedgeRectCallout">
            <a:avLst>
              <a:gd name="adj1" fmla="val 50454"/>
              <a:gd name="adj2" fmla="val 120833"/>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nl-NL">
                <a:solidFill>
                  <a:schemeClr val="tx1"/>
                </a:solidFill>
              </a:rPr>
              <a:t>Minister van Economische zaken</a:t>
            </a:r>
          </a:p>
        </p:txBody>
      </p:sp>
      <p:sp>
        <p:nvSpPr>
          <p:cNvPr id="16" name="Rechthoekige toelichting 15"/>
          <p:cNvSpPr/>
          <p:nvPr/>
        </p:nvSpPr>
        <p:spPr>
          <a:xfrm>
            <a:off x="314175" y="2095499"/>
            <a:ext cx="2989515" cy="447381"/>
          </a:xfrm>
          <a:prstGeom prst="wedgeRectCallout">
            <a:avLst>
              <a:gd name="adj1" fmla="val 84441"/>
              <a:gd name="adj2" fmla="val 38745"/>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nl-NL">
                <a:solidFill>
                  <a:schemeClr val="tx1"/>
                </a:solidFill>
              </a:rPr>
              <a:t>minister van Defensie</a:t>
            </a:r>
          </a:p>
        </p:txBody>
      </p:sp>
    </p:spTree>
    <p:extLst>
      <p:ext uri="{BB962C8B-B14F-4D97-AF65-F5344CB8AC3E}">
        <p14:creationId xmlns:p14="http://schemas.microsoft.com/office/powerpoint/2010/main" val="250089118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p:cNvSpPr>
            <a:spLocks noGrp="1"/>
          </p:cNvSpPr>
          <p:nvPr>
            <p:ph type="title"/>
          </p:nvPr>
        </p:nvSpPr>
        <p:spPr/>
        <p:txBody>
          <a:bodyPr/>
          <a:lstStyle/>
          <a:p>
            <a:r>
              <a:rPr lang="nl-NL" dirty="0" smtClean="0"/>
              <a:t>Argumenten</a:t>
            </a:r>
            <a:endParaRPr lang="nl-NL" dirty="0"/>
          </a:p>
        </p:txBody>
      </p:sp>
      <p:sp>
        <p:nvSpPr>
          <p:cNvPr id="10" name="Tijdelijke aanduiding voor inhoud 9"/>
          <p:cNvSpPr>
            <a:spLocks noGrp="1"/>
          </p:cNvSpPr>
          <p:nvPr>
            <p:ph idx="1"/>
          </p:nvPr>
        </p:nvSpPr>
        <p:spPr>
          <a:xfrm>
            <a:off x="457200" y="1863619"/>
            <a:ext cx="8229600" cy="4262544"/>
          </a:xfrm>
        </p:spPr>
        <p:txBody>
          <a:bodyPr/>
          <a:lstStyle/>
          <a:p>
            <a:pPr marL="0" indent="0">
              <a:buNone/>
            </a:pPr>
            <a:r>
              <a:rPr lang="nl-NL" dirty="0"/>
              <a:t>A</a:t>
            </a:r>
            <a:r>
              <a:rPr lang="nl-NL" dirty="0" smtClean="0"/>
              <a:t>rgumenten </a:t>
            </a:r>
            <a:r>
              <a:rPr lang="nl-NL" dirty="0"/>
              <a:t>of een slogan: een slogan geeft een mening weer zonder dat te bewijzen. In een goede cartoon zal de tekenaar proberen zijn mening te bewijzen. De bewijzen zijn te vinden in de cartoon, soms in de tekst, soms in de afbeelding zelf.</a:t>
            </a:r>
          </a:p>
          <a:p>
            <a:pPr marL="0" indent="0">
              <a:buNone/>
            </a:pPr>
            <a:endParaRPr lang="nl-NL" dirty="0"/>
          </a:p>
        </p:txBody>
      </p:sp>
      <p:pic>
        <p:nvPicPr>
          <p:cNvPr id="7" name="Afbeelding 6" descr="van_Maerlant_lyceum.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14175" y="274639"/>
            <a:ext cx="852779" cy="1126886"/>
          </a:xfrm>
          <a:prstGeom prst="rect">
            <a:avLst/>
          </a:prstGeom>
        </p:spPr>
      </p:pic>
      <p:pic>
        <p:nvPicPr>
          <p:cNvPr id="8" name="Afbeelding 7" descr="headerHomeBackground.png"/>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rot="5400000">
            <a:off x="4395528" y="-2977889"/>
            <a:ext cx="352946" cy="9144001"/>
          </a:xfrm>
          <a:prstGeom prst="rect">
            <a:avLst/>
          </a:prstGeom>
        </p:spPr>
      </p:pic>
    </p:spTree>
    <p:extLst>
      <p:ext uri="{BB962C8B-B14F-4D97-AF65-F5344CB8AC3E}">
        <p14:creationId xmlns:p14="http://schemas.microsoft.com/office/powerpoint/2010/main" val="119306186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p:cNvSpPr>
            <a:spLocks noGrp="1"/>
          </p:cNvSpPr>
          <p:nvPr>
            <p:ph type="title"/>
          </p:nvPr>
        </p:nvSpPr>
        <p:spPr/>
        <p:txBody>
          <a:bodyPr/>
          <a:lstStyle/>
          <a:p>
            <a:r>
              <a:rPr lang="nl-NL"/>
              <a:t>Argumenten</a:t>
            </a:r>
          </a:p>
        </p:txBody>
      </p:sp>
      <p:pic>
        <p:nvPicPr>
          <p:cNvPr id="7" name="Afbeelding 6" descr="van_Maerlant_lyceum.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14175" y="274639"/>
            <a:ext cx="852779" cy="1126886"/>
          </a:xfrm>
          <a:prstGeom prst="rect">
            <a:avLst/>
          </a:prstGeom>
        </p:spPr>
      </p:pic>
      <p:pic>
        <p:nvPicPr>
          <p:cNvPr id="8" name="Afbeelding 7" descr="headerHomeBackground.png"/>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rot="5400000">
            <a:off x="4395528" y="-2977889"/>
            <a:ext cx="352946" cy="9144001"/>
          </a:xfrm>
          <a:prstGeom prst="rect">
            <a:avLst/>
          </a:prstGeom>
        </p:spPr>
      </p:pic>
      <p:pic>
        <p:nvPicPr>
          <p:cNvPr id="4" name="Afbeelding 3" descr="cartoon342.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04938" y="1770585"/>
            <a:ext cx="6334125" cy="4898390"/>
          </a:xfrm>
          <a:prstGeom prst="rect">
            <a:avLst/>
          </a:prstGeom>
        </p:spPr>
      </p:pic>
    </p:spTree>
    <p:extLst>
      <p:ext uri="{BB962C8B-B14F-4D97-AF65-F5344CB8AC3E}">
        <p14:creationId xmlns:p14="http://schemas.microsoft.com/office/powerpoint/2010/main" val="4872746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p:cNvSpPr>
            <a:spLocks noGrp="1"/>
          </p:cNvSpPr>
          <p:nvPr>
            <p:ph type="title"/>
          </p:nvPr>
        </p:nvSpPr>
        <p:spPr/>
        <p:txBody>
          <a:bodyPr/>
          <a:lstStyle/>
          <a:p>
            <a:endParaRPr lang="nl-NL"/>
          </a:p>
        </p:txBody>
      </p:sp>
      <p:pic>
        <p:nvPicPr>
          <p:cNvPr id="7" name="Afbeelding 6" descr="van_Maerlant_lyceum.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14175" y="274639"/>
            <a:ext cx="852779" cy="1126886"/>
          </a:xfrm>
          <a:prstGeom prst="rect">
            <a:avLst/>
          </a:prstGeom>
        </p:spPr>
      </p:pic>
      <p:pic>
        <p:nvPicPr>
          <p:cNvPr id="8" name="Afbeelding 7" descr="headerHomeBackground.png"/>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rot="5400000">
            <a:off x="4395528" y="-2977889"/>
            <a:ext cx="352946" cy="9144001"/>
          </a:xfrm>
          <a:prstGeom prst="rect">
            <a:avLst/>
          </a:prstGeom>
        </p:spPr>
      </p:pic>
      <p:pic>
        <p:nvPicPr>
          <p:cNvPr id="2" name="Afbeelding 1"/>
          <p:cNvPicPr>
            <a:picLocks noChangeAspect="1"/>
          </p:cNvPicPr>
          <p:nvPr/>
        </p:nvPicPr>
        <p:blipFill>
          <a:blip r:embed="rId5"/>
          <a:stretch>
            <a:fillRect/>
          </a:stretch>
        </p:blipFill>
        <p:spPr>
          <a:xfrm>
            <a:off x="1635125" y="1905000"/>
            <a:ext cx="6096000" cy="4953000"/>
          </a:xfrm>
          <a:prstGeom prst="rect">
            <a:avLst/>
          </a:prstGeom>
        </p:spPr>
      </p:pic>
    </p:spTree>
    <p:extLst>
      <p:ext uri="{BB962C8B-B14F-4D97-AF65-F5344CB8AC3E}">
        <p14:creationId xmlns:p14="http://schemas.microsoft.com/office/powerpoint/2010/main" val="229187856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p:cNvSpPr>
            <a:spLocks noGrp="1"/>
          </p:cNvSpPr>
          <p:nvPr>
            <p:ph type="title"/>
          </p:nvPr>
        </p:nvSpPr>
        <p:spPr/>
        <p:txBody>
          <a:bodyPr/>
          <a:lstStyle/>
          <a:p>
            <a:r>
              <a:rPr lang="nl-NL"/>
              <a:t>Opdracht 6</a:t>
            </a:r>
          </a:p>
        </p:txBody>
      </p:sp>
      <p:sp>
        <p:nvSpPr>
          <p:cNvPr id="10" name="Tijdelijke aanduiding voor inhoud 9"/>
          <p:cNvSpPr>
            <a:spLocks noGrp="1"/>
          </p:cNvSpPr>
          <p:nvPr>
            <p:ph idx="1"/>
          </p:nvPr>
        </p:nvSpPr>
        <p:spPr>
          <a:xfrm>
            <a:off x="457200" y="1863619"/>
            <a:ext cx="8229600" cy="4262544"/>
          </a:xfrm>
        </p:spPr>
        <p:txBody>
          <a:bodyPr/>
          <a:lstStyle/>
          <a:p>
            <a:pPr marL="0" indent="0">
              <a:buNone/>
            </a:pPr>
            <a:r>
              <a:rPr lang="nl-NL"/>
              <a:t>Bekijk alle cartoons nog een keer </a:t>
            </a:r>
          </a:p>
          <a:p>
            <a:pPr marL="514350" indent="-514350">
              <a:buFont typeface="+mj-lt"/>
              <a:buAutoNum type="alphaUcPeriod"/>
            </a:pPr>
            <a:r>
              <a:rPr lang="nl-NL"/>
              <a:t>Welke boodschap wil de tekenaar overbrengen?</a:t>
            </a:r>
          </a:p>
          <a:p>
            <a:pPr marL="514350" indent="-514350">
              <a:buFont typeface="+mj-lt"/>
              <a:buAutoNum type="alphaUcPeriod"/>
            </a:pPr>
            <a:r>
              <a:rPr lang="nl-NL"/>
              <a:t>Welke argumenten gebruikt hij daar voor?</a:t>
            </a:r>
          </a:p>
        </p:txBody>
      </p:sp>
      <p:pic>
        <p:nvPicPr>
          <p:cNvPr id="7" name="Afbeelding 6" descr="van_Maerlant_lyceum.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14175" y="274639"/>
            <a:ext cx="852779" cy="1126886"/>
          </a:xfrm>
          <a:prstGeom prst="rect">
            <a:avLst/>
          </a:prstGeom>
        </p:spPr>
      </p:pic>
      <p:pic>
        <p:nvPicPr>
          <p:cNvPr id="8" name="Afbeelding 7" descr="headerHomeBackground.png"/>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rot="5400000">
            <a:off x="4395528" y="-2977889"/>
            <a:ext cx="352946" cy="9144001"/>
          </a:xfrm>
          <a:prstGeom prst="rect">
            <a:avLst/>
          </a:prstGeom>
        </p:spPr>
      </p:pic>
    </p:spTree>
    <p:extLst>
      <p:ext uri="{BB962C8B-B14F-4D97-AF65-F5344CB8AC3E}">
        <p14:creationId xmlns:p14="http://schemas.microsoft.com/office/powerpoint/2010/main" val="160192249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p:cNvSpPr>
            <a:spLocks noGrp="1"/>
          </p:cNvSpPr>
          <p:nvPr>
            <p:ph type="title"/>
          </p:nvPr>
        </p:nvSpPr>
        <p:spPr/>
        <p:txBody>
          <a:bodyPr/>
          <a:lstStyle/>
          <a:p>
            <a:r>
              <a:rPr lang="nl-NL"/>
              <a:t>Cartoon 1 </a:t>
            </a:r>
          </a:p>
        </p:txBody>
      </p:sp>
      <p:pic>
        <p:nvPicPr>
          <p:cNvPr id="7" name="Afbeelding 6" descr="van_Maerlant_lyceum.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14175" y="274639"/>
            <a:ext cx="852779" cy="1126886"/>
          </a:xfrm>
          <a:prstGeom prst="rect">
            <a:avLst/>
          </a:prstGeom>
        </p:spPr>
      </p:pic>
      <p:pic>
        <p:nvPicPr>
          <p:cNvPr id="8" name="Afbeelding 7" descr="headerHomeBackground.png"/>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rot="5400000">
            <a:off x="4395528" y="-2977889"/>
            <a:ext cx="352946" cy="9144001"/>
          </a:xfrm>
          <a:prstGeom prst="rect">
            <a:avLst/>
          </a:prstGeom>
        </p:spPr>
      </p:pic>
      <p:pic>
        <p:nvPicPr>
          <p:cNvPr id="6" name="Afbeelding 5"/>
          <p:cNvPicPr/>
          <p:nvPr/>
        </p:nvPicPr>
        <p:blipFill>
          <a:blip r:embed="rId5">
            <a:extLst>
              <a:ext uri="{28A0092B-C50C-407E-A947-70E740481C1C}">
                <a14:useLocalDpi xmlns:a14="http://schemas.microsoft.com/office/drawing/2010/main" val="0"/>
              </a:ext>
            </a:extLst>
          </a:blip>
          <a:stretch>
            <a:fillRect/>
          </a:stretch>
        </p:blipFill>
        <p:spPr>
          <a:xfrm>
            <a:off x="1744027" y="2088197"/>
            <a:ext cx="5941695" cy="4554855"/>
          </a:xfrm>
          <a:prstGeom prst="rect">
            <a:avLst/>
          </a:prstGeom>
        </p:spPr>
      </p:pic>
    </p:spTree>
    <p:extLst>
      <p:ext uri="{BB962C8B-B14F-4D97-AF65-F5344CB8AC3E}">
        <p14:creationId xmlns:p14="http://schemas.microsoft.com/office/powerpoint/2010/main" val="141551700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p:cNvSpPr>
            <a:spLocks noGrp="1"/>
          </p:cNvSpPr>
          <p:nvPr>
            <p:ph type="title"/>
          </p:nvPr>
        </p:nvSpPr>
        <p:spPr/>
        <p:txBody>
          <a:bodyPr/>
          <a:lstStyle/>
          <a:p>
            <a:r>
              <a:rPr lang="nl-NL"/>
              <a:t>Cartoon 2 </a:t>
            </a:r>
          </a:p>
        </p:txBody>
      </p:sp>
      <p:pic>
        <p:nvPicPr>
          <p:cNvPr id="7" name="Afbeelding 6" descr="van_Maerlant_lyceum.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14175" y="274639"/>
            <a:ext cx="852779" cy="1126886"/>
          </a:xfrm>
          <a:prstGeom prst="rect">
            <a:avLst/>
          </a:prstGeom>
        </p:spPr>
      </p:pic>
      <p:pic>
        <p:nvPicPr>
          <p:cNvPr id="8" name="Afbeelding 7" descr="headerHomeBackground.png"/>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rot="5400000">
            <a:off x="4395528" y="-2977889"/>
            <a:ext cx="352946" cy="9144001"/>
          </a:xfrm>
          <a:prstGeom prst="rect">
            <a:avLst/>
          </a:prstGeom>
        </p:spPr>
      </p:pic>
      <p:pic>
        <p:nvPicPr>
          <p:cNvPr id="5" name="Afbeelding 4"/>
          <p:cNvPicPr/>
          <p:nvPr/>
        </p:nvPicPr>
        <p:blipFill>
          <a:blip r:embed="rId5">
            <a:extLst>
              <a:ext uri="{28A0092B-C50C-407E-A947-70E740481C1C}">
                <a14:useLocalDpi xmlns:a14="http://schemas.microsoft.com/office/drawing/2010/main" val="0"/>
              </a:ext>
            </a:extLst>
          </a:blip>
          <a:stretch>
            <a:fillRect/>
          </a:stretch>
        </p:blipFill>
        <p:spPr>
          <a:xfrm>
            <a:off x="2687002" y="1770585"/>
            <a:ext cx="3996373" cy="4855210"/>
          </a:xfrm>
          <a:prstGeom prst="rect">
            <a:avLst/>
          </a:prstGeom>
        </p:spPr>
      </p:pic>
    </p:spTree>
    <p:extLst>
      <p:ext uri="{BB962C8B-B14F-4D97-AF65-F5344CB8AC3E}">
        <p14:creationId xmlns:p14="http://schemas.microsoft.com/office/powerpoint/2010/main" val="27630232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p:cNvSpPr>
            <a:spLocks noGrp="1"/>
          </p:cNvSpPr>
          <p:nvPr>
            <p:ph type="title"/>
          </p:nvPr>
        </p:nvSpPr>
        <p:spPr/>
        <p:txBody>
          <a:bodyPr/>
          <a:lstStyle/>
          <a:p>
            <a:r>
              <a:rPr lang="nl-NL" dirty="0" smtClean="0"/>
              <a:t>Nationale </a:t>
            </a:r>
            <a:r>
              <a:rPr lang="nl-NL" dirty="0"/>
              <a:t>symbolen</a:t>
            </a:r>
          </a:p>
        </p:txBody>
      </p:sp>
      <p:sp>
        <p:nvSpPr>
          <p:cNvPr id="10" name="Tijdelijke aanduiding voor inhoud 9"/>
          <p:cNvSpPr>
            <a:spLocks noGrp="1"/>
          </p:cNvSpPr>
          <p:nvPr>
            <p:ph idx="1"/>
          </p:nvPr>
        </p:nvSpPr>
        <p:spPr>
          <a:xfrm>
            <a:off x="457200" y="1863619"/>
            <a:ext cx="8229600" cy="830913"/>
          </a:xfrm>
        </p:spPr>
        <p:txBody>
          <a:bodyPr>
            <a:normAutofit/>
          </a:bodyPr>
          <a:lstStyle/>
          <a:p>
            <a:pPr marL="0" indent="0" algn="ctr">
              <a:buNone/>
            </a:pPr>
            <a:r>
              <a:rPr lang="nl-NL" sz="4800"/>
              <a:t>Rusland/Sovjet-Unie</a:t>
            </a:r>
          </a:p>
        </p:txBody>
      </p:sp>
      <p:pic>
        <p:nvPicPr>
          <p:cNvPr id="7" name="Afbeelding 6" descr="van_Maerlant_lyceum.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14175" y="274639"/>
            <a:ext cx="852779" cy="1126886"/>
          </a:xfrm>
          <a:prstGeom prst="rect">
            <a:avLst/>
          </a:prstGeom>
        </p:spPr>
      </p:pic>
      <p:pic>
        <p:nvPicPr>
          <p:cNvPr id="8" name="Afbeelding 7" descr="headerHomeBackground.png"/>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rot="5400000">
            <a:off x="4395528" y="-2977889"/>
            <a:ext cx="352946" cy="9144001"/>
          </a:xfrm>
          <a:prstGeom prst="rect">
            <a:avLst/>
          </a:prstGeom>
        </p:spPr>
      </p:pic>
      <p:pic>
        <p:nvPicPr>
          <p:cNvPr id="2" name="Afbeelding 1" descr="russian bear.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4175" y="3014736"/>
            <a:ext cx="3319357" cy="2136925"/>
          </a:xfrm>
          <a:prstGeom prst="rect">
            <a:avLst/>
          </a:prstGeom>
        </p:spPr>
      </p:pic>
      <p:pic>
        <p:nvPicPr>
          <p:cNvPr id="4" name="Afbeelding 3" descr="russische vlag.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515213" y="2857500"/>
            <a:ext cx="1714500" cy="1143000"/>
          </a:xfrm>
          <a:prstGeom prst="rect">
            <a:avLst/>
          </a:prstGeom>
        </p:spPr>
      </p:pic>
      <p:pic>
        <p:nvPicPr>
          <p:cNvPr id="5" name="Afbeelding 4" descr="Flag_of_the_Soviet_Union.svg.png"/>
          <p:cNvPicPr>
            <a:picLocks noChangeAspect="1"/>
          </p:cNvPicPr>
          <p:nvPr/>
        </p:nvPicPr>
        <p:blipFill rotWithShape="1">
          <a:blip r:embed="rId7">
            <a:extLst>
              <a:ext uri="{28A0092B-C50C-407E-A947-70E740481C1C}">
                <a14:useLocalDpi xmlns:a14="http://schemas.microsoft.com/office/drawing/2010/main" val="0"/>
              </a:ext>
            </a:extLst>
          </a:blip>
          <a:srcRect r="40240"/>
          <a:stretch/>
        </p:blipFill>
        <p:spPr>
          <a:xfrm>
            <a:off x="6730032" y="4407921"/>
            <a:ext cx="1721083" cy="1440000"/>
          </a:xfrm>
          <a:prstGeom prst="rect">
            <a:avLst/>
          </a:prstGeom>
        </p:spPr>
      </p:pic>
      <p:pic>
        <p:nvPicPr>
          <p:cNvPr id="6" name="Afbeelding 5" descr="russian_roulette.gif"/>
          <p:cNvPicPr>
            <a:picLocks noChangeAspect="1"/>
          </p:cNvPicPr>
          <p:nvPr/>
        </p:nvPicPr>
        <p:blipFill rotWithShape="1">
          <a:blip r:embed="rId8">
            <a:extLst>
              <a:ext uri="{28A0092B-C50C-407E-A947-70E740481C1C}">
                <a14:useLocalDpi xmlns:a14="http://schemas.microsoft.com/office/drawing/2010/main" val="0"/>
              </a:ext>
            </a:extLst>
          </a:blip>
          <a:srcRect l="25351" b="25807"/>
          <a:stretch/>
        </p:blipFill>
        <p:spPr>
          <a:xfrm>
            <a:off x="4261166" y="4407921"/>
            <a:ext cx="1828740" cy="1800000"/>
          </a:xfrm>
          <a:prstGeom prst="rect">
            <a:avLst/>
          </a:prstGeom>
        </p:spPr>
      </p:pic>
    </p:spTree>
    <p:extLst>
      <p:ext uri="{BB962C8B-B14F-4D97-AF65-F5344CB8AC3E}">
        <p14:creationId xmlns:p14="http://schemas.microsoft.com/office/powerpoint/2010/main" val="1599970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p:cNvSpPr>
            <a:spLocks noGrp="1"/>
          </p:cNvSpPr>
          <p:nvPr>
            <p:ph type="title"/>
          </p:nvPr>
        </p:nvSpPr>
        <p:spPr/>
        <p:txBody>
          <a:bodyPr/>
          <a:lstStyle/>
          <a:p>
            <a:r>
              <a:rPr lang="nl-NL"/>
              <a:t>Cartoon 3 </a:t>
            </a:r>
          </a:p>
        </p:txBody>
      </p:sp>
      <p:pic>
        <p:nvPicPr>
          <p:cNvPr id="7" name="Afbeelding 6" descr="van_Maerlant_lyceum.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14175" y="274639"/>
            <a:ext cx="852779" cy="1126886"/>
          </a:xfrm>
          <a:prstGeom prst="rect">
            <a:avLst/>
          </a:prstGeom>
        </p:spPr>
      </p:pic>
      <p:pic>
        <p:nvPicPr>
          <p:cNvPr id="8" name="Afbeelding 7" descr="headerHomeBackground.png"/>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rot="5400000">
            <a:off x="4395528" y="-2977889"/>
            <a:ext cx="352946" cy="9144001"/>
          </a:xfrm>
          <a:prstGeom prst="rect">
            <a:avLst/>
          </a:prstGeom>
        </p:spPr>
      </p:pic>
      <p:pic>
        <p:nvPicPr>
          <p:cNvPr id="5" name="Afbeelding 4"/>
          <p:cNvPicPr/>
          <p:nvPr/>
        </p:nvPicPr>
        <p:blipFill>
          <a:blip r:embed="rId5">
            <a:extLst>
              <a:ext uri="{28A0092B-C50C-407E-A947-70E740481C1C}">
                <a14:useLocalDpi xmlns:a14="http://schemas.microsoft.com/office/drawing/2010/main" val="0"/>
              </a:ext>
            </a:extLst>
          </a:blip>
          <a:stretch>
            <a:fillRect/>
          </a:stretch>
        </p:blipFill>
        <p:spPr>
          <a:xfrm>
            <a:off x="1627505" y="2229167"/>
            <a:ext cx="5888990" cy="3606165"/>
          </a:xfrm>
          <a:prstGeom prst="rect">
            <a:avLst/>
          </a:prstGeom>
        </p:spPr>
      </p:pic>
    </p:spTree>
    <p:extLst>
      <p:ext uri="{BB962C8B-B14F-4D97-AF65-F5344CB8AC3E}">
        <p14:creationId xmlns:p14="http://schemas.microsoft.com/office/powerpoint/2010/main" val="360338571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p:cNvSpPr>
            <a:spLocks noGrp="1"/>
          </p:cNvSpPr>
          <p:nvPr>
            <p:ph type="title"/>
          </p:nvPr>
        </p:nvSpPr>
        <p:spPr/>
        <p:txBody>
          <a:bodyPr/>
          <a:lstStyle/>
          <a:p>
            <a:r>
              <a:rPr lang="nl-NL"/>
              <a:t>Cartoon 4 </a:t>
            </a:r>
          </a:p>
        </p:txBody>
      </p:sp>
      <p:pic>
        <p:nvPicPr>
          <p:cNvPr id="7" name="Afbeelding 6" descr="van_Maerlant_lyceum.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14175" y="274639"/>
            <a:ext cx="852779" cy="1126886"/>
          </a:xfrm>
          <a:prstGeom prst="rect">
            <a:avLst/>
          </a:prstGeom>
        </p:spPr>
      </p:pic>
      <p:pic>
        <p:nvPicPr>
          <p:cNvPr id="8" name="Afbeelding 7" descr="headerHomeBackground.png"/>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rot="5400000">
            <a:off x="4395528" y="-2977889"/>
            <a:ext cx="352946" cy="9144001"/>
          </a:xfrm>
          <a:prstGeom prst="rect">
            <a:avLst/>
          </a:prstGeom>
        </p:spPr>
      </p:pic>
      <p:pic>
        <p:nvPicPr>
          <p:cNvPr id="5" name="Afbeelding 4"/>
          <p:cNvPicPr/>
          <p:nvPr/>
        </p:nvPicPr>
        <p:blipFill>
          <a:blip r:embed="rId5">
            <a:extLst>
              <a:ext uri="{28A0092B-C50C-407E-A947-70E740481C1C}">
                <a14:useLocalDpi xmlns:a14="http://schemas.microsoft.com/office/drawing/2010/main" val="0"/>
              </a:ext>
            </a:extLst>
          </a:blip>
          <a:stretch>
            <a:fillRect/>
          </a:stretch>
        </p:blipFill>
        <p:spPr>
          <a:xfrm>
            <a:off x="1166954" y="1797050"/>
            <a:ext cx="6852920" cy="5060950"/>
          </a:xfrm>
          <a:prstGeom prst="rect">
            <a:avLst/>
          </a:prstGeom>
        </p:spPr>
      </p:pic>
    </p:spTree>
    <p:extLst>
      <p:ext uri="{BB962C8B-B14F-4D97-AF65-F5344CB8AC3E}">
        <p14:creationId xmlns:p14="http://schemas.microsoft.com/office/powerpoint/2010/main" val="421324892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p:cNvSpPr>
            <a:spLocks noGrp="1"/>
          </p:cNvSpPr>
          <p:nvPr>
            <p:ph type="title"/>
          </p:nvPr>
        </p:nvSpPr>
        <p:spPr/>
        <p:txBody>
          <a:bodyPr/>
          <a:lstStyle/>
          <a:p>
            <a:r>
              <a:rPr lang="nl-NL"/>
              <a:t>Cartoon 5 </a:t>
            </a:r>
          </a:p>
        </p:txBody>
      </p:sp>
      <p:pic>
        <p:nvPicPr>
          <p:cNvPr id="7" name="Afbeelding 6" descr="van_Maerlant_lyceum.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14175" y="274639"/>
            <a:ext cx="852779" cy="1126886"/>
          </a:xfrm>
          <a:prstGeom prst="rect">
            <a:avLst/>
          </a:prstGeom>
        </p:spPr>
      </p:pic>
      <p:pic>
        <p:nvPicPr>
          <p:cNvPr id="8" name="Afbeelding 7" descr="headerHomeBackground.png"/>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rot="5400000">
            <a:off x="4395528" y="-2977889"/>
            <a:ext cx="352946" cy="9144001"/>
          </a:xfrm>
          <a:prstGeom prst="rect">
            <a:avLst/>
          </a:prstGeom>
        </p:spPr>
      </p:pic>
      <p:pic>
        <p:nvPicPr>
          <p:cNvPr id="5" name="Afbeelding 4"/>
          <p:cNvPicPr/>
          <p:nvPr/>
        </p:nvPicPr>
        <p:blipFill>
          <a:blip r:embed="rId5">
            <a:extLst>
              <a:ext uri="{28A0092B-C50C-407E-A947-70E740481C1C}">
                <a14:useLocalDpi xmlns:a14="http://schemas.microsoft.com/office/drawing/2010/main" val="0"/>
              </a:ext>
            </a:extLst>
          </a:blip>
          <a:stretch>
            <a:fillRect/>
          </a:stretch>
        </p:blipFill>
        <p:spPr>
          <a:xfrm>
            <a:off x="1564005" y="2394902"/>
            <a:ext cx="6269990" cy="4036695"/>
          </a:xfrm>
          <a:prstGeom prst="rect">
            <a:avLst/>
          </a:prstGeom>
        </p:spPr>
      </p:pic>
    </p:spTree>
    <p:extLst>
      <p:ext uri="{BB962C8B-B14F-4D97-AF65-F5344CB8AC3E}">
        <p14:creationId xmlns:p14="http://schemas.microsoft.com/office/powerpoint/2010/main" val="28527770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p:cNvSpPr>
            <a:spLocks noGrp="1"/>
          </p:cNvSpPr>
          <p:nvPr>
            <p:ph type="title"/>
          </p:nvPr>
        </p:nvSpPr>
        <p:spPr/>
        <p:txBody>
          <a:bodyPr/>
          <a:lstStyle/>
          <a:p>
            <a:r>
              <a:rPr lang="nl-NL"/>
              <a:t>Cartoon 6 </a:t>
            </a:r>
          </a:p>
        </p:txBody>
      </p:sp>
      <p:pic>
        <p:nvPicPr>
          <p:cNvPr id="7" name="Afbeelding 6" descr="van_Maerlant_lyceum.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14175" y="274639"/>
            <a:ext cx="852779" cy="1126886"/>
          </a:xfrm>
          <a:prstGeom prst="rect">
            <a:avLst/>
          </a:prstGeom>
        </p:spPr>
      </p:pic>
      <p:pic>
        <p:nvPicPr>
          <p:cNvPr id="8" name="Afbeelding 7" descr="headerHomeBackground.png"/>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rot="5400000">
            <a:off x="4395528" y="-2977889"/>
            <a:ext cx="352946" cy="9144001"/>
          </a:xfrm>
          <a:prstGeom prst="rect">
            <a:avLst/>
          </a:prstGeom>
        </p:spPr>
      </p:pic>
      <p:pic>
        <p:nvPicPr>
          <p:cNvPr id="5" name="Afbeelding 4"/>
          <p:cNvPicPr/>
          <p:nvPr/>
        </p:nvPicPr>
        <p:blipFill>
          <a:blip r:embed="rId5">
            <a:extLst>
              <a:ext uri="{28A0092B-C50C-407E-A947-70E740481C1C}">
                <a14:useLocalDpi xmlns:a14="http://schemas.microsoft.com/office/drawing/2010/main" val="0"/>
              </a:ext>
            </a:extLst>
          </a:blip>
          <a:stretch>
            <a:fillRect/>
          </a:stretch>
        </p:blipFill>
        <p:spPr>
          <a:xfrm>
            <a:off x="1693545" y="2027555"/>
            <a:ext cx="5756910" cy="4830445"/>
          </a:xfrm>
          <a:prstGeom prst="rect">
            <a:avLst/>
          </a:prstGeom>
        </p:spPr>
      </p:pic>
    </p:spTree>
    <p:extLst>
      <p:ext uri="{BB962C8B-B14F-4D97-AF65-F5344CB8AC3E}">
        <p14:creationId xmlns:p14="http://schemas.microsoft.com/office/powerpoint/2010/main" val="72494696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p:cNvSpPr>
            <a:spLocks noGrp="1"/>
          </p:cNvSpPr>
          <p:nvPr>
            <p:ph type="title"/>
          </p:nvPr>
        </p:nvSpPr>
        <p:spPr/>
        <p:txBody>
          <a:bodyPr/>
          <a:lstStyle/>
          <a:p>
            <a:r>
              <a:rPr lang="nl-NL"/>
              <a:t>Cartoon 7 </a:t>
            </a:r>
          </a:p>
        </p:txBody>
      </p:sp>
      <p:pic>
        <p:nvPicPr>
          <p:cNvPr id="7" name="Afbeelding 6" descr="van_Maerlant_lyceum.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14175" y="274639"/>
            <a:ext cx="852779" cy="1126886"/>
          </a:xfrm>
          <a:prstGeom prst="rect">
            <a:avLst/>
          </a:prstGeom>
        </p:spPr>
      </p:pic>
      <p:pic>
        <p:nvPicPr>
          <p:cNvPr id="8" name="Afbeelding 7" descr="headerHomeBackground.png"/>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rot="5400000">
            <a:off x="4395528" y="-2977889"/>
            <a:ext cx="352946" cy="9144001"/>
          </a:xfrm>
          <a:prstGeom prst="rect">
            <a:avLst/>
          </a:prstGeom>
        </p:spPr>
      </p:pic>
      <p:pic>
        <p:nvPicPr>
          <p:cNvPr id="5" name="Afbeelding 4"/>
          <p:cNvPicPr/>
          <p:nvPr/>
        </p:nvPicPr>
        <p:blipFill>
          <a:blip r:embed="rId5">
            <a:extLst>
              <a:ext uri="{28A0092B-C50C-407E-A947-70E740481C1C}">
                <a14:useLocalDpi xmlns:a14="http://schemas.microsoft.com/office/drawing/2010/main" val="0"/>
              </a:ext>
            </a:extLst>
          </a:blip>
          <a:stretch>
            <a:fillRect/>
          </a:stretch>
        </p:blipFill>
        <p:spPr>
          <a:xfrm>
            <a:off x="2378551" y="1770585"/>
            <a:ext cx="4386898" cy="5098733"/>
          </a:xfrm>
          <a:prstGeom prst="rect">
            <a:avLst/>
          </a:prstGeom>
        </p:spPr>
      </p:pic>
    </p:spTree>
    <p:extLst>
      <p:ext uri="{BB962C8B-B14F-4D97-AF65-F5344CB8AC3E}">
        <p14:creationId xmlns:p14="http://schemas.microsoft.com/office/powerpoint/2010/main" val="408829575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p:cNvSpPr>
            <a:spLocks noGrp="1"/>
          </p:cNvSpPr>
          <p:nvPr>
            <p:ph type="title"/>
          </p:nvPr>
        </p:nvSpPr>
        <p:spPr/>
        <p:txBody>
          <a:bodyPr/>
          <a:lstStyle/>
          <a:p>
            <a:r>
              <a:rPr lang="nl-NL"/>
              <a:t>Cartoon 8 </a:t>
            </a:r>
          </a:p>
        </p:txBody>
      </p:sp>
      <p:pic>
        <p:nvPicPr>
          <p:cNvPr id="7" name="Afbeelding 6" descr="van_Maerlant_lyceum.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14175" y="274639"/>
            <a:ext cx="852779" cy="1126886"/>
          </a:xfrm>
          <a:prstGeom prst="rect">
            <a:avLst/>
          </a:prstGeom>
        </p:spPr>
      </p:pic>
      <p:pic>
        <p:nvPicPr>
          <p:cNvPr id="8" name="Afbeelding 7" descr="headerHomeBackground.png"/>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rot="5400000">
            <a:off x="4395528" y="-2977889"/>
            <a:ext cx="352946" cy="9144001"/>
          </a:xfrm>
          <a:prstGeom prst="rect">
            <a:avLst/>
          </a:prstGeom>
        </p:spPr>
      </p:pic>
      <p:pic>
        <p:nvPicPr>
          <p:cNvPr id="5" name="Afbeelding 4"/>
          <p:cNvPicPr/>
          <p:nvPr/>
        </p:nvPicPr>
        <p:blipFill>
          <a:blip r:embed="rId5">
            <a:extLst>
              <a:ext uri="{28A0092B-C50C-407E-A947-70E740481C1C}">
                <a14:useLocalDpi xmlns:a14="http://schemas.microsoft.com/office/drawing/2010/main" val="0"/>
              </a:ext>
            </a:extLst>
          </a:blip>
          <a:stretch>
            <a:fillRect/>
          </a:stretch>
        </p:blipFill>
        <p:spPr>
          <a:xfrm>
            <a:off x="1339850" y="2134552"/>
            <a:ext cx="6464300" cy="4493895"/>
          </a:xfrm>
          <a:prstGeom prst="rect">
            <a:avLst/>
          </a:prstGeom>
        </p:spPr>
      </p:pic>
    </p:spTree>
    <p:extLst>
      <p:ext uri="{BB962C8B-B14F-4D97-AF65-F5344CB8AC3E}">
        <p14:creationId xmlns:p14="http://schemas.microsoft.com/office/powerpoint/2010/main" val="423693406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p:cNvSpPr>
            <a:spLocks noGrp="1"/>
          </p:cNvSpPr>
          <p:nvPr>
            <p:ph type="title"/>
          </p:nvPr>
        </p:nvSpPr>
        <p:spPr/>
        <p:txBody>
          <a:bodyPr/>
          <a:lstStyle/>
          <a:p>
            <a:r>
              <a:rPr lang="nl-NL"/>
              <a:t>Cartoon 9 </a:t>
            </a:r>
          </a:p>
        </p:txBody>
      </p:sp>
      <p:pic>
        <p:nvPicPr>
          <p:cNvPr id="7" name="Afbeelding 6" descr="van_Maerlant_lyceum.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14175" y="274639"/>
            <a:ext cx="852779" cy="1126886"/>
          </a:xfrm>
          <a:prstGeom prst="rect">
            <a:avLst/>
          </a:prstGeom>
        </p:spPr>
      </p:pic>
      <p:pic>
        <p:nvPicPr>
          <p:cNvPr id="8" name="Afbeelding 7" descr="headerHomeBackground.png"/>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rot="5400000">
            <a:off x="4395528" y="-2977889"/>
            <a:ext cx="352946" cy="9144001"/>
          </a:xfrm>
          <a:prstGeom prst="rect">
            <a:avLst/>
          </a:prstGeom>
        </p:spPr>
      </p:pic>
      <p:pic>
        <p:nvPicPr>
          <p:cNvPr id="5" name="Afbeelding 4"/>
          <p:cNvPicPr/>
          <p:nvPr/>
        </p:nvPicPr>
        <p:blipFill>
          <a:blip r:embed="rId5">
            <a:extLst>
              <a:ext uri="{28A0092B-C50C-407E-A947-70E740481C1C}">
                <a14:useLocalDpi xmlns:a14="http://schemas.microsoft.com/office/drawing/2010/main" val="0"/>
              </a:ext>
            </a:extLst>
          </a:blip>
          <a:stretch>
            <a:fillRect/>
          </a:stretch>
        </p:blipFill>
        <p:spPr>
          <a:xfrm>
            <a:off x="2503964" y="1770585"/>
            <a:ext cx="4136073" cy="5083175"/>
          </a:xfrm>
          <a:prstGeom prst="rect">
            <a:avLst/>
          </a:prstGeom>
        </p:spPr>
      </p:pic>
    </p:spTree>
    <p:extLst>
      <p:ext uri="{BB962C8B-B14F-4D97-AF65-F5344CB8AC3E}">
        <p14:creationId xmlns:p14="http://schemas.microsoft.com/office/powerpoint/2010/main" val="123627332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p:cNvSpPr>
            <a:spLocks noGrp="1"/>
          </p:cNvSpPr>
          <p:nvPr>
            <p:ph type="title"/>
          </p:nvPr>
        </p:nvSpPr>
        <p:spPr/>
        <p:txBody>
          <a:bodyPr/>
          <a:lstStyle/>
          <a:p>
            <a:r>
              <a:rPr lang="nl-NL"/>
              <a:t>Cartoon 10 </a:t>
            </a:r>
          </a:p>
        </p:txBody>
      </p:sp>
      <p:pic>
        <p:nvPicPr>
          <p:cNvPr id="7" name="Afbeelding 6" descr="van_Maerlant_lyceum.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14175" y="274639"/>
            <a:ext cx="852779" cy="1126886"/>
          </a:xfrm>
          <a:prstGeom prst="rect">
            <a:avLst/>
          </a:prstGeom>
        </p:spPr>
      </p:pic>
      <p:pic>
        <p:nvPicPr>
          <p:cNvPr id="8" name="Afbeelding 7" descr="headerHomeBackground.png"/>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rot="5400000">
            <a:off x="4395528" y="-2977889"/>
            <a:ext cx="352946" cy="9144001"/>
          </a:xfrm>
          <a:prstGeom prst="rect">
            <a:avLst/>
          </a:prstGeom>
        </p:spPr>
      </p:pic>
      <p:pic>
        <p:nvPicPr>
          <p:cNvPr id="5" name="Afbeelding 4" descr="cartoon-north-korea.jpg"/>
          <p:cNvPicPr/>
          <p:nvPr/>
        </p:nvPicPr>
        <p:blipFill>
          <a:blip r:embed="rId5">
            <a:extLst>
              <a:ext uri="{28A0092B-C50C-407E-A947-70E740481C1C}">
                <a14:useLocalDpi xmlns:a14="http://schemas.microsoft.com/office/drawing/2010/main" val="0"/>
              </a:ext>
            </a:extLst>
          </a:blip>
          <a:stretch>
            <a:fillRect/>
          </a:stretch>
        </p:blipFill>
        <p:spPr>
          <a:xfrm>
            <a:off x="1693545" y="2148205"/>
            <a:ext cx="5756910" cy="4360545"/>
          </a:xfrm>
          <a:prstGeom prst="rect">
            <a:avLst/>
          </a:prstGeom>
        </p:spPr>
      </p:pic>
    </p:spTree>
    <p:extLst>
      <p:ext uri="{BB962C8B-B14F-4D97-AF65-F5344CB8AC3E}">
        <p14:creationId xmlns:p14="http://schemas.microsoft.com/office/powerpoint/2010/main" val="178767654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p:cNvSpPr>
            <a:spLocks noGrp="1"/>
          </p:cNvSpPr>
          <p:nvPr>
            <p:ph type="title"/>
          </p:nvPr>
        </p:nvSpPr>
        <p:spPr/>
        <p:txBody>
          <a:bodyPr/>
          <a:lstStyle/>
          <a:p>
            <a:r>
              <a:rPr lang="nl-NL"/>
              <a:t>Cartoon 11 </a:t>
            </a:r>
          </a:p>
        </p:txBody>
      </p:sp>
      <p:pic>
        <p:nvPicPr>
          <p:cNvPr id="7" name="Afbeelding 6" descr="van_Maerlant_lyceum.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14175" y="274639"/>
            <a:ext cx="852779" cy="1126886"/>
          </a:xfrm>
          <a:prstGeom prst="rect">
            <a:avLst/>
          </a:prstGeom>
        </p:spPr>
      </p:pic>
      <p:pic>
        <p:nvPicPr>
          <p:cNvPr id="8" name="Afbeelding 7" descr="headerHomeBackground.png"/>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rot="5400000">
            <a:off x="4395528" y="-2977889"/>
            <a:ext cx="352946" cy="9144001"/>
          </a:xfrm>
          <a:prstGeom prst="rect">
            <a:avLst/>
          </a:prstGeom>
        </p:spPr>
      </p:pic>
      <p:pic>
        <p:nvPicPr>
          <p:cNvPr id="5" name="Afbeelding 4" descr="chroesjtsjov en castro.jpg"/>
          <p:cNvPicPr/>
          <p:nvPr/>
        </p:nvPicPr>
        <p:blipFill>
          <a:blip r:embed="rId5">
            <a:extLst>
              <a:ext uri="{28A0092B-C50C-407E-A947-70E740481C1C}">
                <a14:useLocalDpi xmlns:a14="http://schemas.microsoft.com/office/drawing/2010/main" val="0"/>
              </a:ext>
            </a:extLst>
          </a:blip>
          <a:stretch>
            <a:fillRect/>
          </a:stretch>
        </p:blipFill>
        <p:spPr>
          <a:xfrm>
            <a:off x="2401253" y="1988185"/>
            <a:ext cx="4075748" cy="4504690"/>
          </a:xfrm>
          <a:prstGeom prst="rect">
            <a:avLst/>
          </a:prstGeom>
        </p:spPr>
      </p:pic>
    </p:spTree>
    <p:extLst>
      <p:ext uri="{BB962C8B-B14F-4D97-AF65-F5344CB8AC3E}">
        <p14:creationId xmlns:p14="http://schemas.microsoft.com/office/powerpoint/2010/main" val="21126598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p:cNvSpPr>
            <a:spLocks noGrp="1"/>
          </p:cNvSpPr>
          <p:nvPr>
            <p:ph type="title"/>
          </p:nvPr>
        </p:nvSpPr>
        <p:spPr/>
        <p:txBody>
          <a:bodyPr/>
          <a:lstStyle/>
          <a:p>
            <a:r>
              <a:rPr lang="nl-NL"/>
              <a:t>Cartoon 12 </a:t>
            </a:r>
          </a:p>
        </p:txBody>
      </p:sp>
      <p:pic>
        <p:nvPicPr>
          <p:cNvPr id="7" name="Afbeelding 6" descr="van_Maerlant_lyceum.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14175" y="274639"/>
            <a:ext cx="852779" cy="1126886"/>
          </a:xfrm>
          <a:prstGeom prst="rect">
            <a:avLst/>
          </a:prstGeom>
        </p:spPr>
      </p:pic>
      <p:pic>
        <p:nvPicPr>
          <p:cNvPr id="8" name="Afbeelding 7" descr="headerHomeBackground.png"/>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rot="5400000">
            <a:off x="4395528" y="-2977889"/>
            <a:ext cx="352946" cy="9144001"/>
          </a:xfrm>
          <a:prstGeom prst="rect">
            <a:avLst/>
          </a:prstGeom>
        </p:spPr>
      </p:pic>
      <p:pic>
        <p:nvPicPr>
          <p:cNvPr id="5" name="Afbeelding 4" descr="ttp://www.loc.gov/rr/print/swann/valtman/images/valt21.jpg"/>
          <p:cNvPicPr/>
          <p:nvPr/>
        </p:nvPicPr>
        <p:blipFill>
          <a:blip r:embed="rId5">
            <a:extLst>
              <a:ext uri="{28A0092B-C50C-407E-A947-70E740481C1C}">
                <a14:useLocalDpi xmlns:a14="http://schemas.microsoft.com/office/drawing/2010/main" val="0"/>
              </a:ext>
            </a:extLst>
          </a:blip>
          <a:srcRect/>
          <a:stretch>
            <a:fillRect/>
          </a:stretch>
        </p:blipFill>
        <p:spPr bwMode="auto">
          <a:xfrm>
            <a:off x="2455544" y="1840864"/>
            <a:ext cx="4402455" cy="5017135"/>
          </a:xfrm>
          <a:prstGeom prst="rect">
            <a:avLst/>
          </a:prstGeom>
          <a:noFill/>
          <a:ln>
            <a:noFill/>
          </a:ln>
        </p:spPr>
      </p:pic>
    </p:spTree>
    <p:extLst>
      <p:ext uri="{BB962C8B-B14F-4D97-AF65-F5344CB8AC3E}">
        <p14:creationId xmlns:p14="http://schemas.microsoft.com/office/powerpoint/2010/main" val="39632368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p:cNvSpPr>
            <a:spLocks noGrp="1"/>
          </p:cNvSpPr>
          <p:nvPr>
            <p:ph type="title"/>
          </p:nvPr>
        </p:nvSpPr>
        <p:spPr/>
        <p:txBody>
          <a:bodyPr/>
          <a:lstStyle/>
          <a:p>
            <a:r>
              <a:rPr lang="nl-NL" dirty="0"/>
              <a:t>N</a:t>
            </a:r>
            <a:r>
              <a:rPr lang="nl-NL" dirty="0" smtClean="0"/>
              <a:t>ationale </a:t>
            </a:r>
            <a:r>
              <a:rPr lang="nl-NL" dirty="0"/>
              <a:t>symbolen</a:t>
            </a:r>
          </a:p>
        </p:txBody>
      </p:sp>
      <p:sp>
        <p:nvSpPr>
          <p:cNvPr id="10" name="Tijdelijke aanduiding voor inhoud 9"/>
          <p:cNvSpPr>
            <a:spLocks noGrp="1"/>
          </p:cNvSpPr>
          <p:nvPr>
            <p:ph idx="1"/>
          </p:nvPr>
        </p:nvSpPr>
        <p:spPr>
          <a:xfrm>
            <a:off x="457200" y="1863619"/>
            <a:ext cx="8229600" cy="771562"/>
          </a:xfrm>
        </p:spPr>
        <p:txBody>
          <a:bodyPr>
            <a:noAutofit/>
          </a:bodyPr>
          <a:lstStyle/>
          <a:p>
            <a:pPr marL="0" indent="0" algn="ctr">
              <a:buNone/>
            </a:pPr>
            <a:r>
              <a:rPr lang="nl-NL" sz="4800"/>
              <a:t>Groot-Brittannië</a:t>
            </a:r>
          </a:p>
        </p:txBody>
      </p:sp>
      <p:pic>
        <p:nvPicPr>
          <p:cNvPr id="7" name="Afbeelding 6" descr="van_Maerlant_lyceum.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14175" y="274639"/>
            <a:ext cx="852779" cy="1126886"/>
          </a:xfrm>
          <a:prstGeom prst="rect">
            <a:avLst/>
          </a:prstGeom>
        </p:spPr>
      </p:pic>
      <p:pic>
        <p:nvPicPr>
          <p:cNvPr id="8" name="Afbeelding 7" descr="headerHomeBackground.png"/>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rot="5400000">
            <a:off x="4395528" y="-2977889"/>
            <a:ext cx="352946" cy="9144001"/>
          </a:xfrm>
          <a:prstGeom prst="rect">
            <a:avLst/>
          </a:prstGeom>
        </p:spPr>
      </p:pic>
      <p:pic>
        <p:nvPicPr>
          <p:cNvPr id="3" name="Afbeelding 2" descr="john bull.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2635181"/>
            <a:ext cx="3257550" cy="3257550"/>
          </a:xfrm>
          <a:prstGeom prst="rect">
            <a:avLst/>
          </a:prstGeom>
        </p:spPr>
      </p:pic>
      <p:pic>
        <p:nvPicPr>
          <p:cNvPr id="4" name="Afbeelding 3" descr="Flag_of_the_United_Kingdom.svg.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17859" y="5072032"/>
            <a:ext cx="2880000" cy="1440000"/>
          </a:xfrm>
          <a:prstGeom prst="rect">
            <a:avLst/>
          </a:prstGeom>
        </p:spPr>
      </p:pic>
      <p:pic>
        <p:nvPicPr>
          <p:cNvPr id="5" name="Afbeelding 4" descr="6a00d8341d417153ef0147e1874a6f970b-550wi.png"/>
          <p:cNvPicPr>
            <a:picLocks noChangeAspect="1"/>
          </p:cNvPicPr>
          <p:nvPr/>
        </p:nvPicPr>
        <p:blipFill rotWithShape="1">
          <a:blip r:embed="rId7">
            <a:extLst>
              <a:ext uri="{28A0092B-C50C-407E-A947-70E740481C1C}">
                <a14:useLocalDpi xmlns:a14="http://schemas.microsoft.com/office/drawing/2010/main" val="0"/>
              </a:ext>
            </a:extLst>
          </a:blip>
          <a:srcRect t="36917" r="47645"/>
          <a:stretch/>
        </p:blipFill>
        <p:spPr>
          <a:xfrm>
            <a:off x="6143800" y="2635181"/>
            <a:ext cx="2543000" cy="2006662"/>
          </a:xfrm>
          <a:prstGeom prst="rect">
            <a:avLst/>
          </a:prstGeom>
        </p:spPr>
      </p:pic>
      <p:pic>
        <p:nvPicPr>
          <p:cNvPr id="6" name="Afbeelding 5" descr="31510.jpg"/>
          <p:cNvPicPr>
            <a:picLocks noChangeAspect="1"/>
          </p:cNvPicPr>
          <p:nvPr/>
        </p:nvPicPr>
        <p:blipFill rotWithShape="1">
          <a:blip r:embed="rId8">
            <a:extLst>
              <a:ext uri="{28A0092B-C50C-407E-A947-70E740481C1C}">
                <a14:useLocalDpi xmlns:a14="http://schemas.microsoft.com/office/drawing/2010/main" val="0"/>
              </a:ext>
            </a:extLst>
          </a:blip>
          <a:srcRect l="39591" t="29014" r="32630" b="31354"/>
          <a:stretch/>
        </p:blipFill>
        <p:spPr>
          <a:xfrm>
            <a:off x="3008290" y="4000253"/>
            <a:ext cx="2540083" cy="2670791"/>
          </a:xfrm>
          <a:prstGeom prst="rect">
            <a:avLst/>
          </a:prstGeom>
        </p:spPr>
      </p:pic>
      <p:sp>
        <p:nvSpPr>
          <p:cNvPr id="11" name="Tekstvak 10"/>
          <p:cNvSpPr txBox="1"/>
          <p:nvPr/>
        </p:nvSpPr>
        <p:spPr>
          <a:xfrm>
            <a:off x="3257550" y="2991287"/>
            <a:ext cx="2290823" cy="646331"/>
          </a:xfrm>
          <a:prstGeom prst="rect">
            <a:avLst/>
          </a:prstGeom>
          <a:noFill/>
        </p:spPr>
        <p:txBody>
          <a:bodyPr wrap="square" rtlCol="0">
            <a:spAutoFit/>
          </a:bodyPr>
          <a:lstStyle/>
          <a:p>
            <a:r>
              <a:rPr lang="nl-NL"/>
              <a:t>ook bolhoed of hoge hoed</a:t>
            </a:r>
          </a:p>
        </p:txBody>
      </p:sp>
    </p:spTree>
    <p:extLst>
      <p:ext uri="{BB962C8B-B14F-4D97-AF65-F5344CB8AC3E}">
        <p14:creationId xmlns:p14="http://schemas.microsoft.com/office/powerpoint/2010/main" val="312682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p:cNvSpPr>
            <a:spLocks noGrp="1"/>
          </p:cNvSpPr>
          <p:nvPr>
            <p:ph type="title"/>
          </p:nvPr>
        </p:nvSpPr>
        <p:spPr/>
        <p:txBody>
          <a:bodyPr/>
          <a:lstStyle/>
          <a:p>
            <a:r>
              <a:rPr lang="nl-NL"/>
              <a:t>Cartoon 13 </a:t>
            </a:r>
          </a:p>
        </p:txBody>
      </p:sp>
      <p:pic>
        <p:nvPicPr>
          <p:cNvPr id="7" name="Afbeelding 6" descr="van_Maerlant_lyceum.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14175" y="274639"/>
            <a:ext cx="852779" cy="1126886"/>
          </a:xfrm>
          <a:prstGeom prst="rect">
            <a:avLst/>
          </a:prstGeom>
        </p:spPr>
      </p:pic>
      <p:pic>
        <p:nvPicPr>
          <p:cNvPr id="8" name="Afbeelding 7" descr="headerHomeBackground.png"/>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rot="5400000">
            <a:off x="4395528" y="-2977889"/>
            <a:ext cx="352946" cy="9144001"/>
          </a:xfrm>
          <a:prstGeom prst="rect">
            <a:avLst/>
          </a:prstGeom>
        </p:spPr>
      </p:pic>
      <p:pic>
        <p:nvPicPr>
          <p:cNvPr id="5" name="Afbeelding 4"/>
          <p:cNvPicPr/>
          <p:nvPr/>
        </p:nvPicPr>
        <p:blipFill>
          <a:blip r:embed="rId5">
            <a:extLst>
              <a:ext uri="{28A0092B-C50C-407E-A947-70E740481C1C}">
                <a14:useLocalDpi xmlns:a14="http://schemas.microsoft.com/office/drawing/2010/main" val="0"/>
              </a:ext>
            </a:extLst>
          </a:blip>
          <a:stretch>
            <a:fillRect/>
          </a:stretch>
        </p:blipFill>
        <p:spPr>
          <a:xfrm>
            <a:off x="2598420" y="1770585"/>
            <a:ext cx="3957955" cy="4897755"/>
          </a:xfrm>
          <a:prstGeom prst="rect">
            <a:avLst/>
          </a:prstGeom>
        </p:spPr>
      </p:pic>
    </p:spTree>
    <p:extLst>
      <p:ext uri="{BB962C8B-B14F-4D97-AF65-F5344CB8AC3E}">
        <p14:creationId xmlns:p14="http://schemas.microsoft.com/office/powerpoint/2010/main" val="393618422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p:cNvSpPr>
            <a:spLocks noGrp="1"/>
          </p:cNvSpPr>
          <p:nvPr>
            <p:ph type="title"/>
          </p:nvPr>
        </p:nvSpPr>
        <p:spPr/>
        <p:txBody>
          <a:bodyPr/>
          <a:lstStyle/>
          <a:p>
            <a:r>
              <a:rPr lang="nl-NL"/>
              <a:t>Cartoon 14</a:t>
            </a:r>
          </a:p>
        </p:txBody>
      </p:sp>
      <p:pic>
        <p:nvPicPr>
          <p:cNvPr id="7" name="Afbeelding 6" descr="van_Maerlant_lyceum.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14175" y="274639"/>
            <a:ext cx="852779" cy="1126886"/>
          </a:xfrm>
          <a:prstGeom prst="rect">
            <a:avLst/>
          </a:prstGeom>
        </p:spPr>
      </p:pic>
      <p:pic>
        <p:nvPicPr>
          <p:cNvPr id="8" name="Afbeelding 7" descr="headerHomeBackground.png"/>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rot="5400000">
            <a:off x="4395528" y="-2977889"/>
            <a:ext cx="352946" cy="9144001"/>
          </a:xfrm>
          <a:prstGeom prst="rect">
            <a:avLst/>
          </a:prstGeom>
        </p:spPr>
      </p:pic>
      <p:pic>
        <p:nvPicPr>
          <p:cNvPr id="6" name="Afbeelding 5" descr="Hitler-Cartoon1936.jpg"/>
          <p:cNvPicPr/>
          <p:nvPr/>
        </p:nvPicPr>
        <p:blipFill>
          <a:blip r:embed="rId5">
            <a:extLst>
              <a:ext uri="{28A0092B-C50C-407E-A947-70E740481C1C}">
                <a14:useLocalDpi xmlns:a14="http://schemas.microsoft.com/office/drawing/2010/main" val="0"/>
              </a:ext>
            </a:extLst>
          </a:blip>
          <a:stretch>
            <a:fillRect/>
          </a:stretch>
        </p:blipFill>
        <p:spPr>
          <a:xfrm>
            <a:off x="1744980" y="1988185"/>
            <a:ext cx="5654040" cy="4869815"/>
          </a:xfrm>
          <a:prstGeom prst="rect">
            <a:avLst/>
          </a:prstGeom>
        </p:spPr>
      </p:pic>
    </p:spTree>
    <p:extLst>
      <p:ext uri="{BB962C8B-B14F-4D97-AF65-F5344CB8AC3E}">
        <p14:creationId xmlns:p14="http://schemas.microsoft.com/office/powerpoint/2010/main" val="36284875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p:cNvSpPr>
            <a:spLocks noGrp="1"/>
          </p:cNvSpPr>
          <p:nvPr>
            <p:ph type="title"/>
          </p:nvPr>
        </p:nvSpPr>
        <p:spPr/>
        <p:txBody>
          <a:bodyPr/>
          <a:lstStyle/>
          <a:p>
            <a:r>
              <a:rPr lang="nl-NL"/>
              <a:t>nationale symbolen</a:t>
            </a:r>
          </a:p>
        </p:txBody>
      </p:sp>
      <p:sp>
        <p:nvSpPr>
          <p:cNvPr id="10" name="Tijdelijke aanduiding voor inhoud 9"/>
          <p:cNvSpPr>
            <a:spLocks noGrp="1"/>
          </p:cNvSpPr>
          <p:nvPr>
            <p:ph idx="1"/>
          </p:nvPr>
        </p:nvSpPr>
        <p:spPr>
          <a:xfrm>
            <a:off x="457200" y="1863619"/>
            <a:ext cx="8229600" cy="914005"/>
          </a:xfrm>
        </p:spPr>
        <p:txBody>
          <a:bodyPr>
            <a:normAutofit/>
          </a:bodyPr>
          <a:lstStyle/>
          <a:p>
            <a:pPr marL="0" indent="0" algn="ctr">
              <a:buNone/>
            </a:pPr>
            <a:r>
              <a:rPr lang="nl-NL" sz="4800"/>
              <a:t>Frankrijk</a:t>
            </a:r>
          </a:p>
        </p:txBody>
      </p:sp>
      <p:pic>
        <p:nvPicPr>
          <p:cNvPr id="7" name="Afbeelding 6" descr="van_Maerlant_lyceum.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14175" y="274639"/>
            <a:ext cx="852779" cy="1126886"/>
          </a:xfrm>
          <a:prstGeom prst="rect">
            <a:avLst/>
          </a:prstGeom>
        </p:spPr>
      </p:pic>
      <p:pic>
        <p:nvPicPr>
          <p:cNvPr id="8" name="Afbeelding 7" descr="headerHomeBackground.png"/>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rot="5400000">
            <a:off x="4395528" y="-2977889"/>
            <a:ext cx="352946" cy="9144001"/>
          </a:xfrm>
          <a:prstGeom prst="rect">
            <a:avLst/>
          </a:prstGeom>
        </p:spPr>
      </p:pic>
      <p:pic>
        <p:nvPicPr>
          <p:cNvPr id="2" name="Afbeelding 1" descr="InterWar-Finance-National-Debt-Cartoons-Bernard-Partridge-Cartoons-Punch-Magazine-1922-08-09-133.jpg"/>
          <p:cNvPicPr>
            <a:picLocks noChangeAspect="1"/>
          </p:cNvPicPr>
          <p:nvPr/>
        </p:nvPicPr>
        <p:blipFill rotWithShape="1">
          <a:blip r:embed="rId5">
            <a:extLst>
              <a:ext uri="{28A0092B-C50C-407E-A947-70E740481C1C}">
                <a14:useLocalDpi xmlns:a14="http://schemas.microsoft.com/office/drawing/2010/main" val="0"/>
              </a:ext>
            </a:extLst>
          </a:blip>
          <a:srcRect l="37802" r="34801" b="55905"/>
          <a:stretch/>
        </p:blipFill>
        <p:spPr>
          <a:xfrm>
            <a:off x="6528249" y="2414154"/>
            <a:ext cx="1875388" cy="2314103"/>
          </a:xfrm>
          <a:prstGeom prst="rect">
            <a:avLst/>
          </a:prstGeom>
        </p:spPr>
      </p:pic>
      <p:pic>
        <p:nvPicPr>
          <p:cNvPr id="3" name="Afbeelding 2" descr="250px-Civil_and_Naval_Ensign_of_France.svg.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735999" y="3096520"/>
            <a:ext cx="1728000" cy="1154304"/>
          </a:xfrm>
          <a:prstGeom prst="rect">
            <a:avLst/>
          </a:prstGeom>
        </p:spPr>
      </p:pic>
      <p:pic>
        <p:nvPicPr>
          <p:cNvPr id="4" name="Afbeelding 3" descr="marianne.jpg"/>
          <p:cNvPicPr>
            <a:picLocks noChangeAspect="1"/>
          </p:cNvPicPr>
          <p:nvPr/>
        </p:nvPicPr>
        <p:blipFill rotWithShape="1">
          <a:blip r:embed="rId7">
            <a:extLst>
              <a:ext uri="{28A0092B-C50C-407E-A947-70E740481C1C}">
                <a14:useLocalDpi xmlns:a14="http://schemas.microsoft.com/office/drawing/2010/main" val="0"/>
              </a:ext>
            </a:extLst>
          </a:blip>
          <a:srcRect l="44513" b="9121"/>
          <a:stretch/>
        </p:blipFill>
        <p:spPr>
          <a:xfrm>
            <a:off x="676565" y="3096520"/>
            <a:ext cx="1519302" cy="3263473"/>
          </a:xfrm>
          <a:prstGeom prst="rect">
            <a:avLst/>
          </a:prstGeom>
        </p:spPr>
      </p:pic>
      <p:pic>
        <p:nvPicPr>
          <p:cNvPr id="5" name="Afbeelding 4" descr="gallische_haan.jp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760737" y="4250824"/>
            <a:ext cx="1921815" cy="2454366"/>
          </a:xfrm>
          <a:prstGeom prst="rect">
            <a:avLst/>
          </a:prstGeom>
        </p:spPr>
      </p:pic>
    </p:spTree>
    <p:extLst>
      <p:ext uri="{BB962C8B-B14F-4D97-AF65-F5344CB8AC3E}">
        <p14:creationId xmlns:p14="http://schemas.microsoft.com/office/powerpoint/2010/main" val="1608469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p:cNvSpPr>
            <a:spLocks noGrp="1"/>
          </p:cNvSpPr>
          <p:nvPr>
            <p:ph type="title"/>
          </p:nvPr>
        </p:nvSpPr>
        <p:spPr/>
        <p:txBody>
          <a:bodyPr/>
          <a:lstStyle/>
          <a:p>
            <a:r>
              <a:rPr lang="nl-NL" dirty="0"/>
              <a:t>N</a:t>
            </a:r>
            <a:r>
              <a:rPr lang="nl-NL" dirty="0" smtClean="0"/>
              <a:t>ationale </a:t>
            </a:r>
            <a:r>
              <a:rPr lang="nl-NL" dirty="0"/>
              <a:t>symbolen</a:t>
            </a:r>
          </a:p>
        </p:txBody>
      </p:sp>
      <p:sp>
        <p:nvSpPr>
          <p:cNvPr id="10" name="Tijdelijke aanduiding voor inhoud 9"/>
          <p:cNvSpPr>
            <a:spLocks noGrp="1"/>
          </p:cNvSpPr>
          <p:nvPr>
            <p:ph idx="1"/>
          </p:nvPr>
        </p:nvSpPr>
        <p:spPr>
          <a:xfrm>
            <a:off x="457200" y="1863619"/>
            <a:ext cx="8229600" cy="878394"/>
          </a:xfrm>
        </p:spPr>
        <p:txBody>
          <a:bodyPr>
            <a:normAutofit/>
          </a:bodyPr>
          <a:lstStyle/>
          <a:p>
            <a:pPr marL="0" indent="0" algn="ctr">
              <a:buNone/>
            </a:pPr>
            <a:r>
              <a:rPr lang="nl-NL" sz="4800"/>
              <a:t>Verenigde Staten</a:t>
            </a:r>
          </a:p>
        </p:txBody>
      </p:sp>
      <p:pic>
        <p:nvPicPr>
          <p:cNvPr id="7" name="Afbeelding 6" descr="van_Maerlant_lyceum.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14175" y="274639"/>
            <a:ext cx="852779" cy="1126886"/>
          </a:xfrm>
          <a:prstGeom prst="rect">
            <a:avLst/>
          </a:prstGeom>
        </p:spPr>
      </p:pic>
      <p:pic>
        <p:nvPicPr>
          <p:cNvPr id="8" name="Afbeelding 7" descr="headerHomeBackground.png"/>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rot="5400000">
            <a:off x="4395528" y="-2977889"/>
            <a:ext cx="352946" cy="9144001"/>
          </a:xfrm>
          <a:prstGeom prst="rect">
            <a:avLst/>
          </a:prstGeom>
        </p:spPr>
      </p:pic>
      <p:pic>
        <p:nvPicPr>
          <p:cNvPr id="2" name="Afbeelding 1" descr="Buchanan-Eagle.JPG"/>
          <p:cNvPicPr>
            <a:picLocks noChangeAspect="1"/>
          </p:cNvPicPr>
          <p:nvPr/>
        </p:nvPicPr>
        <p:blipFill rotWithShape="1">
          <a:blip r:embed="rId5">
            <a:extLst>
              <a:ext uri="{28A0092B-C50C-407E-A947-70E740481C1C}">
                <a14:useLocalDpi xmlns:a14="http://schemas.microsoft.com/office/drawing/2010/main" val="0"/>
              </a:ext>
            </a:extLst>
          </a:blip>
          <a:srcRect l="2980" t="5664" r="38120" b="23712"/>
          <a:stretch/>
        </p:blipFill>
        <p:spPr>
          <a:xfrm>
            <a:off x="314175" y="3109987"/>
            <a:ext cx="2872430" cy="2492739"/>
          </a:xfrm>
          <a:prstGeom prst="rect">
            <a:avLst/>
          </a:prstGeom>
        </p:spPr>
      </p:pic>
      <p:pic>
        <p:nvPicPr>
          <p:cNvPr id="3" name="Afbeelding 2" descr="Unclesamwantyou.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03516" y="2742013"/>
            <a:ext cx="3040380" cy="4091940"/>
          </a:xfrm>
          <a:prstGeom prst="rect">
            <a:avLst/>
          </a:prstGeom>
        </p:spPr>
      </p:pic>
      <p:pic>
        <p:nvPicPr>
          <p:cNvPr id="4" name="Afbeelding 3" descr="americanflag.jp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556400" y="4281852"/>
            <a:ext cx="1728000" cy="1025085"/>
          </a:xfrm>
          <a:prstGeom prst="rect">
            <a:avLst/>
          </a:prstGeom>
        </p:spPr>
      </p:pic>
    </p:spTree>
    <p:extLst>
      <p:ext uri="{BB962C8B-B14F-4D97-AF65-F5344CB8AC3E}">
        <p14:creationId xmlns:p14="http://schemas.microsoft.com/office/powerpoint/2010/main" val="2734121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Van Maerlantlyceum">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th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Van Maerlantlyceum.potx</Template>
  <TotalTime>6356</TotalTime>
  <Words>3413</Words>
  <Application>Microsoft Office PowerPoint</Application>
  <PresentationFormat>Diavoorstelling (4:3)</PresentationFormat>
  <Paragraphs>328</Paragraphs>
  <Slides>71</Slides>
  <Notes>54</Notes>
  <HiddenSlides>0</HiddenSlides>
  <MMClips>0</MMClips>
  <ScaleCrop>false</ScaleCrop>
  <HeadingPairs>
    <vt:vector size="6" baseType="variant">
      <vt:variant>
        <vt:lpstr>Gebruikte lettertypen</vt:lpstr>
      </vt:variant>
      <vt:variant>
        <vt:i4>2</vt:i4>
      </vt:variant>
      <vt:variant>
        <vt:lpstr>Thema</vt:lpstr>
      </vt:variant>
      <vt:variant>
        <vt:i4>1</vt:i4>
      </vt:variant>
      <vt:variant>
        <vt:lpstr>Diatitels</vt:lpstr>
      </vt:variant>
      <vt:variant>
        <vt:i4>71</vt:i4>
      </vt:variant>
    </vt:vector>
  </HeadingPairs>
  <TitlesOfParts>
    <vt:vector size="74" baseType="lpstr">
      <vt:lpstr>Arial</vt:lpstr>
      <vt:lpstr>Calibri</vt:lpstr>
      <vt:lpstr>Van Maerlantlyceum</vt:lpstr>
      <vt:lpstr>Beeldbronnenworkshop</vt:lpstr>
      <vt:lpstr>Beeldbronnen in examens</vt:lpstr>
      <vt:lpstr>Beeldbronnen in examens</vt:lpstr>
      <vt:lpstr>Hoe beoordeel je een cartoon?</vt:lpstr>
      <vt:lpstr>Nationale symbolen</vt:lpstr>
      <vt:lpstr>Nationale symbolen</vt:lpstr>
      <vt:lpstr>Nationale symbolen</vt:lpstr>
      <vt:lpstr>nationale symbolen</vt:lpstr>
      <vt:lpstr>Nationale symbolen</vt:lpstr>
      <vt:lpstr>Opdracht 1</vt:lpstr>
      <vt:lpstr>Cartoon 1</vt:lpstr>
      <vt:lpstr>cartoon 1</vt:lpstr>
      <vt:lpstr>Cartoon 2</vt:lpstr>
      <vt:lpstr>Cartoon 2</vt:lpstr>
      <vt:lpstr>Cartoon 3</vt:lpstr>
      <vt:lpstr>Cartoon 3</vt:lpstr>
      <vt:lpstr>Cartoon 4</vt:lpstr>
      <vt:lpstr>Cartoon 4</vt:lpstr>
      <vt:lpstr>Vervorming</vt:lpstr>
      <vt:lpstr>Vervorming</vt:lpstr>
      <vt:lpstr>Vervorming</vt:lpstr>
      <vt:lpstr>Vervorming</vt:lpstr>
      <vt:lpstr>Vervorming</vt:lpstr>
      <vt:lpstr>Opdracht 2</vt:lpstr>
      <vt:lpstr>Cartoon 4</vt:lpstr>
      <vt:lpstr>Cartoon 5</vt:lpstr>
      <vt:lpstr>Cartoon 6</vt:lpstr>
      <vt:lpstr>Cartoon 7</vt:lpstr>
      <vt:lpstr>Ironie</vt:lpstr>
      <vt:lpstr>Ironie</vt:lpstr>
      <vt:lpstr>Ironie</vt:lpstr>
      <vt:lpstr>Opdracht 3</vt:lpstr>
      <vt:lpstr>Cartoon 8</vt:lpstr>
      <vt:lpstr>Cartoon 8</vt:lpstr>
      <vt:lpstr>Cartoon 9</vt:lpstr>
      <vt:lpstr>Cartoon 9</vt:lpstr>
      <vt:lpstr>Cartoon 10</vt:lpstr>
      <vt:lpstr>Cartoon 10</vt:lpstr>
      <vt:lpstr>Stereotype en Karikatuur</vt:lpstr>
      <vt:lpstr>Stereotype</vt:lpstr>
      <vt:lpstr>Karikatuur</vt:lpstr>
      <vt:lpstr>Portrettenspel</vt:lpstr>
      <vt:lpstr>Opdracht 4</vt:lpstr>
      <vt:lpstr>Cartoon 11</vt:lpstr>
      <vt:lpstr>Cartoon 11</vt:lpstr>
      <vt:lpstr>Cartoon 12</vt:lpstr>
      <vt:lpstr>Cartoon 12</vt:lpstr>
      <vt:lpstr>Karikatuur en stereotype</vt:lpstr>
      <vt:lpstr>Karikatuur en stereotype</vt:lpstr>
      <vt:lpstr>Opdracht 5</vt:lpstr>
      <vt:lpstr>Karikatuur</vt:lpstr>
      <vt:lpstr>Karikatuur</vt:lpstr>
      <vt:lpstr>Karikatuur</vt:lpstr>
      <vt:lpstr>Argumenten</vt:lpstr>
      <vt:lpstr>Argumenten</vt:lpstr>
      <vt:lpstr>PowerPoint-presentatie</vt:lpstr>
      <vt:lpstr>Opdracht 6</vt:lpstr>
      <vt:lpstr>Cartoon 1 </vt:lpstr>
      <vt:lpstr>Cartoon 2 </vt:lpstr>
      <vt:lpstr>Cartoon 3 </vt:lpstr>
      <vt:lpstr>Cartoon 4 </vt:lpstr>
      <vt:lpstr>Cartoon 5 </vt:lpstr>
      <vt:lpstr>Cartoon 6 </vt:lpstr>
      <vt:lpstr>Cartoon 7 </vt:lpstr>
      <vt:lpstr>Cartoon 8 </vt:lpstr>
      <vt:lpstr>Cartoon 9 </vt:lpstr>
      <vt:lpstr>Cartoon 10 </vt:lpstr>
      <vt:lpstr>Cartoon 11 </vt:lpstr>
      <vt:lpstr>Cartoon 12 </vt:lpstr>
      <vt:lpstr>Cartoon 13 </vt:lpstr>
      <vt:lpstr>Cartoon 14</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Hanneke Banine</dc:creator>
  <cp:lastModifiedBy>Joyce</cp:lastModifiedBy>
  <cp:revision>42</cp:revision>
  <dcterms:created xsi:type="dcterms:W3CDTF">2015-01-29T09:21:52Z</dcterms:created>
  <dcterms:modified xsi:type="dcterms:W3CDTF">2016-02-08T11:45:13Z</dcterms:modified>
</cp:coreProperties>
</file>