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694" r:id="rId3"/>
    <p:sldMasterId id="2147483711" r:id="rId4"/>
    <p:sldMasterId id="2147483728" r:id="rId5"/>
  </p:sldMasterIdLst>
  <p:notesMasterIdLst>
    <p:notesMasterId r:id="rId29"/>
  </p:notesMasterIdLst>
  <p:handoutMasterIdLst>
    <p:handoutMasterId r:id="rId30"/>
  </p:handoutMasterIdLst>
  <p:sldIdLst>
    <p:sldId id="279" r:id="rId6"/>
    <p:sldId id="258" r:id="rId7"/>
    <p:sldId id="271" r:id="rId8"/>
    <p:sldId id="292" r:id="rId9"/>
    <p:sldId id="281" r:id="rId10"/>
    <p:sldId id="294" r:id="rId11"/>
    <p:sldId id="283" r:id="rId12"/>
    <p:sldId id="295" r:id="rId13"/>
    <p:sldId id="293" r:id="rId14"/>
    <p:sldId id="275" r:id="rId15"/>
    <p:sldId id="286" r:id="rId16"/>
    <p:sldId id="262" r:id="rId17"/>
    <p:sldId id="264" r:id="rId18"/>
    <p:sldId id="265" r:id="rId19"/>
    <p:sldId id="276" r:id="rId20"/>
    <p:sldId id="266" r:id="rId21"/>
    <p:sldId id="277" r:id="rId22"/>
    <p:sldId id="278" r:id="rId23"/>
    <p:sldId id="287" r:id="rId24"/>
    <p:sldId id="288" r:id="rId25"/>
    <p:sldId id="296" r:id="rId26"/>
    <p:sldId id="289" r:id="rId27"/>
    <p:sldId id="290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1F4F-C9F5-0047-B166-6C709A1D5ED4}" type="datetimeFigureOut">
              <a:rPr lang="nl-NL" smtClean="0"/>
              <a:t>24-11-2015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0FD64-C761-0C4C-9A84-EB9F550961C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29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5B75-D832-494D-ADCB-EFD14459735F}" type="datetimeFigureOut">
              <a:rPr lang="nl-NL" smtClean="0"/>
              <a:t>24-11-2015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910EF-B30F-2C49-9C9C-7E4BFFFC36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11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5161D-6D8E-4D1B-97DE-BC52831298A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874-15F4-4B1C-B686-D48D1ACF8AF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7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7E9A-EF36-40AB-9827-BA3B19B3CC0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1A51-7A7D-4DC0-A4F1-D254BAD0EA59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0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DA7-291E-4790-8A05-90512E37876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9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4ADB-39B4-4A0A-B246-3C7A729F02F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60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4D29-63AE-4295-9F65-991E860C92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6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77D5-4E1E-4052-9361-8004819B94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7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C0E7-8858-4C2F-B402-79EC4F5550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2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874-15F4-4B1C-B686-D48D1ACF8AF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4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E9ED-AC28-4C0F-9766-3538D111F56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11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C993-9B20-4E09-9521-B2D1FF8069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6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E9ED-AC28-4C0F-9766-3538D111F56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14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2821-EB7E-4E5B-A457-317A710A58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10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6C04-B714-4D02-9538-A164B94BD963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54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37C8-88E4-492C-B169-298D2425BFD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60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3385-77C4-4FE5-B6A2-EAC8C56E86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0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AD4-FAA0-4A9D-AB84-A48F9435308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1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D1D3-40F9-43A5-8A4C-9550C1B42572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0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7E9A-EF36-40AB-9827-BA3B19B3CC0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08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1A51-7A7D-4DC0-A4F1-D254BAD0EA59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75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DA7-291E-4790-8A05-90512E37876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08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4ADB-39B4-4A0A-B246-3C7A729F02F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C993-9B20-4E09-9521-B2D1FF8069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8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4D29-63AE-4295-9F65-991E860C92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15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77D5-4E1E-4052-9361-8004819B94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C0E7-8858-4C2F-B402-79EC4F5550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2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874-15F4-4B1C-B686-D48D1ACF8AF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76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E9ED-AC28-4C0F-9766-3538D111F56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84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C993-9B20-4E09-9521-B2D1FF8069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30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2821-EB7E-4E5B-A457-317A710A58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35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6C04-B714-4D02-9538-A164B94BD963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97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37C8-88E4-492C-B169-298D2425BFD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3385-77C4-4FE5-B6A2-EAC8C56E86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0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2821-EB7E-4E5B-A457-317A710A58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08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AD4-FAA0-4A9D-AB84-A48F9435308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9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D1D3-40F9-43A5-8A4C-9550C1B42572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11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7E9A-EF36-40AB-9827-BA3B19B3CC0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7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1A51-7A7D-4DC0-A4F1-D254BAD0EA59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1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DA7-291E-4790-8A05-90512E37876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59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4ADB-39B4-4A0A-B246-3C7A729F02F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43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4D29-63AE-4295-9F65-991E860C92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254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77D5-4E1E-4052-9361-8004819B94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87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C0E7-8858-4C2F-B402-79EC4F5550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33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874-15F4-4B1C-B686-D48D1ACF8AF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3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6C04-B714-4D02-9538-A164B94BD963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9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E9ED-AC28-4C0F-9766-3538D111F56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345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C993-9B20-4E09-9521-B2D1FF8069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83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2821-EB7E-4E5B-A457-317A710A58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5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6C04-B714-4D02-9538-A164B94BD963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23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37C8-88E4-492C-B169-298D2425BFD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159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3385-77C4-4FE5-B6A2-EAC8C56E86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3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AD4-FAA0-4A9D-AB84-A48F9435308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50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D1D3-40F9-43A5-8A4C-9550C1B42572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85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7E9A-EF36-40AB-9827-BA3B19B3CC0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61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1A51-7A7D-4DC0-A4F1-D254BAD0EA59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37C8-88E4-492C-B169-298D2425BFD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044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DA7-291E-4790-8A05-90512E37876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82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4ADB-39B4-4A0A-B246-3C7A729F02F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07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4D29-63AE-4295-9F65-991E860C92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8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77D5-4E1E-4052-9361-8004819B94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6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C0E7-8858-4C2F-B402-79EC4F5550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67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1874-15F4-4B1C-B686-D48D1ACF8AF7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90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E9ED-AC28-4C0F-9766-3538D111F565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89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C993-9B20-4E09-9521-B2D1FF8069E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741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72821-EB7E-4E5B-A457-317A710A58C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19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C6C04-B714-4D02-9538-A164B94BD963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3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3385-77C4-4FE5-B6A2-EAC8C56E86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703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37C8-88E4-492C-B169-298D2425BFD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31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23385-77C4-4FE5-B6A2-EAC8C56E86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52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AD4-FAA0-4A9D-AB84-A48F9435308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75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D1D3-40F9-43A5-8A4C-9550C1B42572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582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A7E9A-EF36-40AB-9827-BA3B19B3CC0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31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1A51-7A7D-4DC0-A4F1-D254BAD0EA59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135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1DA7-291E-4790-8A05-90512E37876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44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4ADB-39B4-4A0A-B246-3C7A729F02F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6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4D29-63AE-4295-9F65-991E860C9238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952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977D5-4E1E-4052-9361-8004819B94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2AD4-FAA0-4A9D-AB84-A48F9435308C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93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C0E7-8858-4C2F-B402-79EC4F55508E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3D1D3-40F9-43A5-8A4C-9550C1B42572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8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36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2C930C6-FDD5-43BE-A8AD-405B233829B9}" type="slidenum">
              <a:rPr lang="nl-NL">
                <a:solidFill>
                  <a:srgbClr val="000000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5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36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2C930C6-FDD5-43BE-A8AD-405B233829B9}" type="slidenum">
              <a:rPr lang="nl-NL">
                <a:solidFill>
                  <a:srgbClr val="000000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36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2C930C6-FDD5-43BE-A8AD-405B233829B9}" type="slidenum">
              <a:rPr lang="nl-NL">
                <a:solidFill>
                  <a:srgbClr val="000000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2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36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2C930C6-FDD5-43BE-A8AD-405B233829B9}" type="slidenum">
              <a:rPr lang="nl-NL">
                <a:solidFill>
                  <a:srgbClr val="000000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7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sz="3600" b="1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2C930C6-FDD5-43BE-A8AD-405B233829B9}" type="slidenum">
              <a:rPr lang="nl-NL">
                <a:solidFill>
                  <a:srgbClr val="000000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0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Afbeelding 8" descr="8800760025_113c399903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731" y="3676650"/>
            <a:ext cx="9151938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136" y="1268413"/>
            <a:ext cx="7848972" cy="109378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de-DE" sz="3600" b="1" dirty="0" smtClean="0">
                <a:solidFill>
                  <a:schemeClr val="accent2"/>
                </a:solidFill>
              </a:rPr>
              <a:t>De </a:t>
            </a:r>
            <a:r>
              <a:rPr lang="de-DE" sz="3600" b="1" dirty="0" err="1" smtClean="0">
                <a:solidFill>
                  <a:schemeClr val="accent2"/>
                </a:solidFill>
              </a:rPr>
              <a:t>Nederlandse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houding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tegenover</a:t>
            </a:r>
            <a:r>
              <a:rPr lang="de-DE" sz="3600" b="1" dirty="0" smtClean="0">
                <a:solidFill>
                  <a:schemeClr val="accent2"/>
                </a:solidFill>
              </a:rPr>
              <a:t> </a:t>
            </a:r>
            <a:r>
              <a:rPr lang="de-DE" sz="3600" b="1" dirty="0" err="1" smtClean="0">
                <a:solidFill>
                  <a:schemeClr val="accent2"/>
                </a:solidFill>
              </a:rPr>
              <a:t>Duitsland</a:t>
            </a:r>
            <a:r>
              <a:rPr lang="de-DE" sz="3600" b="1" dirty="0" smtClean="0">
                <a:solidFill>
                  <a:schemeClr val="accent2"/>
                </a:solidFill>
              </a:rPr>
              <a:t> na 1945</a:t>
            </a:r>
            <a:endParaRPr lang="de-DE" sz="24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59" y="2527425"/>
            <a:ext cx="7859549" cy="1052804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b="1" dirty="0" smtClean="0"/>
              <a:t>Van </a:t>
            </a:r>
            <a:r>
              <a:rPr lang="de-DE" b="1" dirty="0" err="1" smtClean="0"/>
              <a:t>oud</a:t>
            </a:r>
            <a:r>
              <a:rPr lang="de-DE" b="1" dirty="0" smtClean="0"/>
              <a:t> </a:t>
            </a:r>
            <a:r>
              <a:rPr lang="de-DE" b="1" dirty="0" err="1" smtClean="0"/>
              <a:t>zeer</a:t>
            </a:r>
            <a:r>
              <a:rPr lang="de-DE" b="1" dirty="0" smtClean="0"/>
              <a:t> tot </a:t>
            </a:r>
            <a:r>
              <a:rPr lang="de-DE" b="1" dirty="0" err="1" smtClean="0"/>
              <a:t>nieuw</a:t>
            </a:r>
            <a:r>
              <a:rPr lang="de-DE" b="1" dirty="0" smtClean="0"/>
              <a:t> </a:t>
            </a:r>
            <a:r>
              <a:rPr lang="de-DE" b="1" dirty="0" err="1" smtClean="0"/>
              <a:t>nabuurschap</a:t>
            </a:r>
            <a:endParaRPr lang="de-DE" b="1" dirty="0" smtClean="0"/>
          </a:p>
        </p:txBody>
      </p:sp>
      <p:pic>
        <p:nvPicPr>
          <p:cNvPr id="20484" name="Picture 15" descr="voorkant a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6" descr="voorkant aer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611560" y="3118564"/>
            <a:ext cx="58738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0" dirty="0">
                <a:solidFill>
                  <a:srgbClr val="000000"/>
                </a:solidFill>
              </a:rPr>
              <a:t>Jacco </a:t>
            </a:r>
            <a:r>
              <a:rPr lang="de-DE" sz="2400" b="0" dirty="0" smtClean="0">
                <a:solidFill>
                  <a:srgbClr val="000000"/>
                </a:solidFill>
              </a:rPr>
              <a:t>Pekelder, </a:t>
            </a:r>
            <a:r>
              <a:rPr lang="de-DE" sz="2400" b="0" dirty="0" err="1" smtClean="0">
                <a:solidFill>
                  <a:srgbClr val="000000"/>
                </a:solidFill>
              </a:rPr>
              <a:t>j.pekelder@uu.nl</a:t>
            </a:r>
            <a:endParaRPr lang="nl-NL" sz="1800" b="0" dirty="0">
              <a:solidFill>
                <a:srgbClr val="000000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326" y="1"/>
            <a:ext cx="2362674" cy="93629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8733" y="1"/>
            <a:ext cx="489128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pPr algn="r"/>
            <a:r>
              <a:rPr lang="nl-NL" dirty="0" smtClean="0"/>
              <a:t>VMBO-conferentie </a:t>
            </a:r>
            <a:r>
              <a:rPr lang="nl-NL" dirty="0" err="1" smtClean="0"/>
              <a:t>Geschiedenis-examen</a:t>
            </a:r>
            <a:endParaRPr lang="nl-NL" dirty="0" smtClean="0"/>
          </a:p>
          <a:p>
            <a:pPr algn="r"/>
            <a:r>
              <a:rPr lang="nl-NL" dirty="0" smtClean="0"/>
              <a:t>6 november 2015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554" y="-1"/>
            <a:ext cx="2156392" cy="9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4717405" cy="1216025"/>
          </a:xfrm>
        </p:spPr>
        <p:txBody>
          <a:bodyPr/>
          <a:lstStyle/>
          <a:p>
            <a:r>
              <a:rPr lang="nl-NL" dirty="0" smtClean="0"/>
              <a:t>Duitse reactie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7" y="1752600"/>
            <a:ext cx="4315901" cy="1526911"/>
          </a:xfrm>
        </p:spPr>
        <p:txBody>
          <a:bodyPr/>
          <a:lstStyle/>
          <a:p>
            <a:r>
              <a:rPr lang="nl-NL" i="1" dirty="0" smtClean="0"/>
              <a:t>Der Spiegel</a:t>
            </a:r>
            <a:r>
              <a:rPr lang="nl-NL" dirty="0" smtClean="0"/>
              <a:t>, 1994:</a:t>
            </a:r>
          </a:p>
          <a:p>
            <a:pPr lvl="1"/>
            <a:r>
              <a:rPr lang="nl-NL" dirty="0" smtClean="0"/>
              <a:t>“Frau Antje in den </a:t>
            </a:r>
            <a:r>
              <a:rPr lang="nl-NL" dirty="0" err="1" smtClean="0"/>
              <a:t>Wechseljahren</a:t>
            </a:r>
            <a:r>
              <a:rPr lang="nl-NL" dirty="0" smtClean="0"/>
              <a:t>” </a:t>
            </a:r>
          </a:p>
        </p:txBody>
      </p:sp>
      <p:pic>
        <p:nvPicPr>
          <p:cNvPr id="4" name="Afbeelding 3" descr="frau antje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950" y="713684"/>
            <a:ext cx="4471050" cy="5872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573" y="3279511"/>
            <a:ext cx="2576903" cy="324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6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Onzekerheid over nieuwe ordening van Europa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7" y="1752600"/>
            <a:ext cx="5014427" cy="4412704"/>
          </a:xfrm>
        </p:spPr>
        <p:txBody>
          <a:bodyPr/>
          <a:lstStyle/>
          <a:p>
            <a:pPr>
              <a:defRPr/>
            </a:pPr>
            <a:r>
              <a:rPr lang="nl-NL" sz="2800" dirty="0" smtClean="0"/>
              <a:t>Einde vertrouwde buitenlandse politiek:</a:t>
            </a:r>
          </a:p>
          <a:p>
            <a:pPr lvl="1">
              <a:defRPr/>
            </a:pPr>
            <a:r>
              <a:rPr lang="nl-NL" sz="2400" dirty="0" err="1" smtClean="0"/>
              <a:t>Atlanticisme</a:t>
            </a:r>
            <a:endParaRPr lang="nl-NL" sz="2400" dirty="0" smtClean="0"/>
          </a:p>
          <a:p>
            <a:pPr lvl="1">
              <a:defRPr/>
            </a:pPr>
            <a:r>
              <a:rPr lang="nl-NL" sz="2400" dirty="0" smtClean="0"/>
              <a:t>Supranationaal Europa</a:t>
            </a:r>
          </a:p>
          <a:p>
            <a:pPr lvl="1">
              <a:defRPr/>
            </a:pPr>
            <a:r>
              <a:rPr lang="nl-NL" sz="2400" dirty="0" smtClean="0"/>
              <a:t>Interne markt</a:t>
            </a:r>
          </a:p>
          <a:p>
            <a:pPr>
              <a:defRPr/>
            </a:pPr>
            <a:r>
              <a:rPr lang="nl-NL" sz="2800" dirty="0" smtClean="0"/>
              <a:t>Ambivalentie jegens </a:t>
            </a:r>
            <a:r>
              <a:rPr lang="nl-NL" sz="2800" dirty="0" err="1" smtClean="0"/>
              <a:t>Dld</a:t>
            </a:r>
            <a:r>
              <a:rPr lang="nl-NL" sz="2800" dirty="0" smtClean="0"/>
              <a:t>:</a:t>
            </a:r>
          </a:p>
          <a:p>
            <a:pPr lvl="1">
              <a:defRPr/>
            </a:pPr>
            <a:r>
              <a:rPr lang="nl-NL" sz="2400" dirty="0" err="1" smtClean="0"/>
              <a:t>Dld</a:t>
            </a:r>
            <a:r>
              <a:rPr lang="nl-NL" sz="2400" dirty="0" smtClean="0"/>
              <a:t> zoekend beleid</a:t>
            </a:r>
          </a:p>
          <a:p>
            <a:pPr lvl="2">
              <a:defRPr/>
            </a:pPr>
            <a:r>
              <a:rPr lang="nl-NL" sz="2100" dirty="0" smtClean="0"/>
              <a:t>(</a:t>
            </a:r>
            <a:r>
              <a:rPr lang="nl-NL" sz="2100" dirty="0" err="1" smtClean="0"/>
              <a:t>Econ</a:t>
            </a:r>
            <a:r>
              <a:rPr lang="nl-NL" sz="2100" dirty="0" smtClean="0"/>
              <a:t>.) integratie ex-DDR</a:t>
            </a:r>
          </a:p>
        </p:txBody>
      </p:sp>
      <p:pic>
        <p:nvPicPr>
          <p:cNvPr id="6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165" y="1752600"/>
            <a:ext cx="3563888" cy="35638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24524" y="5376166"/>
            <a:ext cx="3311649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Nederland projecteerde toekomstvrees op Duitsland</a:t>
            </a:r>
            <a:endParaRPr lang="nl-N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7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Regering Kok 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752600"/>
            <a:ext cx="4993948" cy="4267200"/>
          </a:xfrm>
        </p:spPr>
        <p:txBody>
          <a:bodyPr/>
          <a:lstStyle/>
          <a:p>
            <a:r>
              <a:rPr lang="nl-NL" sz="2800" dirty="0" smtClean="0"/>
              <a:t>“Herijking” buitenlands beleid</a:t>
            </a:r>
          </a:p>
          <a:p>
            <a:r>
              <a:rPr lang="nl-NL" sz="2800" dirty="0" smtClean="0"/>
              <a:t>Buurlandenbeleid:</a:t>
            </a:r>
          </a:p>
          <a:p>
            <a:pPr lvl="1"/>
            <a:r>
              <a:rPr lang="nl-NL" dirty="0" smtClean="0"/>
              <a:t>“Duitsland als partner”</a:t>
            </a:r>
          </a:p>
          <a:p>
            <a:r>
              <a:rPr lang="nl-NL" dirty="0" smtClean="0"/>
              <a:t>Kritiek op eigen verleden:</a:t>
            </a:r>
          </a:p>
          <a:p>
            <a:pPr lvl="1"/>
            <a:r>
              <a:rPr lang="nl-NL" dirty="0" smtClean="0"/>
              <a:t>“Grijs verleden”</a:t>
            </a:r>
          </a:p>
          <a:p>
            <a:pPr lvl="1"/>
            <a:r>
              <a:rPr lang="nl-NL" dirty="0" smtClean="0"/>
              <a:t>Koloniaal verleden</a:t>
            </a:r>
          </a:p>
          <a:p>
            <a:pPr lvl="1"/>
            <a:r>
              <a:rPr lang="nl-NL" dirty="0" smtClean="0"/>
              <a:t>Srebrenica 1995</a:t>
            </a:r>
          </a:p>
        </p:txBody>
      </p:sp>
      <p:pic>
        <p:nvPicPr>
          <p:cNvPr id="4" name="Afbeelding 3" descr="Kok Kohl 199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116" y="650012"/>
            <a:ext cx="3674568" cy="25951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724128" y="2893884"/>
            <a:ext cx="3024336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Wim Kok en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Helmut </a:t>
            </a:r>
            <a:r>
              <a:rPr lang="nl-NL" sz="2000" b="1" dirty="0" smtClean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Kohl, </a:t>
            </a: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1995</a:t>
            </a:r>
          </a:p>
        </p:txBody>
      </p:sp>
      <p:pic>
        <p:nvPicPr>
          <p:cNvPr id="8" name="Afbeelding 7" descr="Beatri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116" y="3958779"/>
            <a:ext cx="3691380" cy="2061021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5560686" y="5665857"/>
            <a:ext cx="318777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Toespraken Beatrix,1994, 1995</a:t>
            </a:r>
          </a:p>
        </p:txBody>
      </p:sp>
    </p:spTree>
    <p:extLst>
      <p:ext uri="{BB962C8B-B14F-4D97-AF65-F5344CB8AC3E}">
        <p14:creationId xmlns:p14="http://schemas.microsoft.com/office/powerpoint/2010/main" val="355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Campagne, drieledig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752600"/>
            <a:ext cx="5509191" cy="1699517"/>
          </a:xfrm>
        </p:spPr>
        <p:txBody>
          <a:bodyPr/>
          <a:lstStyle/>
          <a:p>
            <a:pPr marL="547687" indent="-514350">
              <a:buFont typeface="+mj-lt"/>
              <a:buAutoNum type="arabicPeriod"/>
            </a:pPr>
            <a:r>
              <a:rPr lang="nl-NL" sz="2800" dirty="0" smtClean="0"/>
              <a:t>Bezoeken</a:t>
            </a:r>
          </a:p>
          <a:p>
            <a:pPr marL="547687" indent="-514350">
              <a:buFont typeface="+mj-lt"/>
              <a:buAutoNum type="arabicPeriod"/>
            </a:pPr>
            <a:r>
              <a:rPr lang="nl-NL" sz="2800" dirty="0" smtClean="0"/>
              <a:t>Netwerken</a:t>
            </a:r>
          </a:p>
          <a:p>
            <a:pPr marL="547687" indent="-514350">
              <a:buFont typeface="+mj-lt"/>
              <a:buAutoNum type="arabicPeriod"/>
            </a:pPr>
            <a:r>
              <a:rPr lang="nl-NL" sz="2800" dirty="0" smtClean="0"/>
              <a:t>Onderwijs</a:t>
            </a:r>
          </a:p>
          <a:p>
            <a:pPr marL="33337" indent="0">
              <a:buNone/>
            </a:pPr>
            <a:endParaRPr lang="nl-NL" sz="2800" dirty="0" smtClean="0"/>
          </a:p>
        </p:txBody>
      </p:sp>
      <p:pic>
        <p:nvPicPr>
          <p:cNvPr id="5" name="Afbeelding 4" descr="Herzog Kok Mier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507" y="1752600"/>
            <a:ext cx="5608844" cy="403836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60353" y="3452117"/>
            <a:ext cx="2835826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Bondspresident Roman </a:t>
            </a:r>
            <a:r>
              <a:rPr lang="nl-NL" sz="2000" b="1" dirty="0" err="1">
                <a:solidFill>
                  <a:srgbClr val="B90000"/>
                </a:solidFill>
                <a:latin typeface="Verdana" pitchFamily="34" charset="0"/>
                <a:cs typeface="Arial" charset="0"/>
              </a:rPr>
              <a:t>Herzog</a:t>
            </a: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,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Van Mierlo en Kok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Den </a:t>
            </a:r>
            <a:r>
              <a:rPr lang="nl-NL" sz="2000" b="1" dirty="0" smtClean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Haag, </a:t>
            </a:r>
            <a:r>
              <a:rPr lang="nl-NL" sz="2000" b="1" dirty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1995</a:t>
            </a:r>
          </a:p>
        </p:txBody>
      </p:sp>
    </p:spTree>
    <p:extLst>
      <p:ext uri="{BB962C8B-B14F-4D97-AF65-F5344CB8AC3E}">
        <p14:creationId xmlns:p14="http://schemas.microsoft.com/office/powerpoint/2010/main" val="275683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orselein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8768" y="1255789"/>
            <a:ext cx="3816424" cy="532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Bezoeken</a:t>
            </a:r>
            <a:endParaRPr lang="nl-NL" dirty="0"/>
          </a:p>
        </p:txBody>
      </p:sp>
      <p:pic>
        <p:nvPicPr>
          <p:cNvPr id="4" name="Afbeelding 3" descr="Kohl Rotterdam Zadni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76672"/>
            <a:ext cx="3188938" cy="4613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5940152" y="5229200"/>
            <a:ext cx="2880320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accent6"/>
                </a:solidFill>
              </a:rPr>
              <a:t>Kohl bij </a:t>
            </a:r>
            <a:r>
              <a:rPr lang="nl-NL" sz="2000" dirty="0" err="1" smtClean="0">
                <a:solidFill>
                  <a:schemeClr val="accent6"/>
                </a:solidFill>
              </a:rPr>
              <a:t>Zadkines</a:t>
            </a:r>
            <a:endParaRPr lang="nl-NL" sz="2000" dirty="0">
              <a:solidFill>
                <a:schemeClr val="accent6"/>
              </a:solidFill>
            </a:endParaRPr>
          </a:p>
          <a:p>
            <a:pPr algn="r"/>
            <a:r>
              <a:rPr lang="nl-NL" sz="2000" dirty="0" smtClean="0">
                <a:solidFill>
                  <a:schemeClr val="accent6"/>
                </a:solidFill>
              </a:rPr>
              <a:t>“Stad zonder hart”</a:t>
            </a:r>
          </a:p>
          <a:p>
            <a:pPr algn="r"/>
            <a:r>
              <a:rPr lang="nl-NL" sz="2000" dirty="0" smtClean="0">
                <a:solidFill>
                  <a:schemeClr val="accent6"/>
                </a:solidFill>
              </a:rPr>
              <a:t>Rotterdam</a:t>
            </a:r>
            <a:endParaRPr lang="nl-NL" sz="2000" dirty="0">
              <a:solidFill>
                <a:schemeClr val="accent6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191159" y="6044808"/>
            <a:ext cx="342014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accent6"/>
                </a:solidFill>
              </a:rPr>
              <a:t>Kohl in Nederland, 1995</a:t>
            </a:r>
            <a:endParaRPr lang="nl-N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2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Knieval</a:t>
            </a:r>
            <a:endParaRPr lang="nl-NL" dirty="0"/>
          </a:p>
        </p:txBody>
      </p:sp>
      <p:pic>
        <p:nvPicPr>
          <p:cNvPr id="4" name="Tijdelijke aanduiding voor inhoud 3" descr="brandt_kniefall_197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458484"/>
            <a:ext cx="5472608" cy="2918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 descr="Heinemann Amsterdam 1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140968"/>
            <a:ext cx="5256584" cy="333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611560" y="2060848"/>
            <a:ext cx="36004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 smtClean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Brandt, Warschau 1970</a:t>
            </a:r>
            <a:endParaRPr lang="nl-NL" sz="2000" b="1" dirty="0">
              <a:solidFill>
                <a:srgbClr val="B9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67944" y="4941168"/>
            <a:ext cx="453650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nl-NL" sz="2000" b="1" dirty="0" err="1" smtClean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Heinemann</a:t>
            </a:r>
            <a:r>
              <a:rPr lang="nl-NL" sz="2000" b="1" dirty="0" smtClean="0">
                <a:solidFill>
                  <a:srgbClr val="B90000"/>
                </a:solidFill>
                <a:latin typeface="Verdana" pitchFamily="34" charset="0"/>
                <a:cs typeface="Arial" charset="0"/>
              </a:rPr>
              <a:t>, Amsterdam 1969</a:t>
            </a:r>
            <a:endParaRPr lang="nl-NL" sz="2000" b="1" dirty="0">
              <a:solidFill>
                <a:srgbClr val="B90000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5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Lombok, Utrecht 1998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00808"/>
            <a:ext cx="7200800" cy="48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4011966" cy="1216025"/>
          </a:xfrm>
        </p:spPr>
        <p:txBody>
          <a:bodyPr/>
          <a:lstStyle/>
          <a:p>
            <a:r>
              <a:rPr lang="nl-NL" dirty="0" smtClean="0"/>
              <a:t>2. Netwerken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752600"/>
            <a:ext cx="4204849" cy="4267200"/>
          </a:xfrm>
        </p:spPr>
        <p:txBody>
          <a:bodyPr/>
          <a:lstStyle/>
          <a:p>
            <a:r>
              <a:rPr lang="nl-NL" dirty="0" smtClean="0"/>
              <a:t>Nederlands-Duitse Conferentie</a:t>
            </a:r>
          </a:p>
          <a:p>
            <a:r>
              <a:rPr lang="nl-NL" dirty="0" smtClean="0"/>
              <a:t>Journalistenstipendium Nederland-Duitsland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355" y="4261289"/>
            <a:ext cx="2776776" cy="2125127"/>
          </a:xfrm>
          <a:prstGeom prst="rect">
            <a:avLst/>
          </a:prstGeom>
        </p:spPr>
      </p:pic>
      <p:pic>
        <p:nvPicPr>
          <p:cNvPr id="6" name="Afbeelding 5" descr="West Timmerm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914" y="1851232"/>
            <a:ext cx="4342086" cy="30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52235"/>
            <a:ext cx="2060979" cy="9983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789040"/>
            <a:ext cx="2664296" cy="2664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4024296" cy="1216025"/>
          </a:xfrm>
        </p:spPr>
        <p:txBody>
          <a:bodyPr/>
          <a:lstStyle/>
          <a:p>
            <a:r>
              <a:rPr lang="nl-NL" dirty="0" smtClean="0"/>
              <a:t>3. Onderwijs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752600"/>
            <a:ext cx="6453534" cy="4267200"/>
          </a:xfrm>
        </p:spPr>
        <p:txBody>
          <a:bodyPr/>
          <a:lstStyle/>
          <a:p>
            <a:r>
              <a:rPr lang="nl-NL" dirty="0" smtClean="0"/>
              <a:t>Vroege initiatieven:</a:t>
            </a:r>
          </a:p>
          <a:p>
            <a:pPr lvl="1"/>
            <a:r>
              <a:rPr lang="nl-NL" dirty="0"/>
              <a:t>O</a:t>
            </a:r>
            <a:r>
              <a:rPr lang="nl-NL" dirty="0" smtClean="0"/>
              <a:t>.a. </a:t>
            </a:r>
            <a:r>
              <a:rPr lang="nl-NL" dirty="0"/>
              <a:t>i</a:t>
            </a:r>
            <a:r>
              <a:rPr lang="nl-NL" dirty="0" smtClean="0"/>
              <a:t>n NRW</a:t>
            </a:r>
          </a:p>
          <a:p>
            <a:pPr lvl="1"/>
            <a:r>
              <a:rPr lang="nl-NL" dirty="0" smtClean="0"/>
              <a:t>Stichtingen Duitse taal,</a:t>
            </a:r>
          </a:p>
          <a:p>
            <a:pPr marL="471487" lvl="1" indent="0">
              <a:buNone/>
            </a:pPr>
            <a:r>
              <a:rPr lang="nl-NL" dirty="0"/>
              <a:t>	</a:t>
            </a:r>
            <a:r>
              <a:rPr lang="nl-NL" dirty="0" smtClean="0"/>
              <a:t>	Duitslandstudiën</a:t>
            </a:r>
          </a:p>
          <a:p>
            <a:r>
              <a:rPr lang="nl-NL" dirty="0" smtClean="0"/>
              <a:t>Duitslandprogramma (DPHO)</a:t>
            </a:r>
          </a:p>
          <a:p>
            <a:pPr lvl="1"/>
            <a:r>
              <a:rPr lang="nl-NL" dirty="0" smtClean="0"/>
              <a:t>O.a. Duitsland Instituut DIA</a:t>
            </a:r>
          </a:p>
          <a:p>
            <a:pPr lvl="2"/>
            <a:r>
              <a:rPr lang="nl-NL" dirty="0" smtClean="0"/>
              <a:t>Kennisvermeerdering</a:t>
            </a:r>
          </a:p>
          <a:p>
            <a:pPr lvl="2"/>
            <a:r>
              <a:rPr lang="nl-NL" dirty="0" smtClean="0"/>
              <a:t>Media en politiek</a:t>
            </a:r>
          </a:p>
          <a:p>
            <a:pPr lvl="2"/>
            <a:r>
              <a:rPr lang="nl-NL" dirty="0" smtClean="0"/>
              <a:t>Zorgenkind Duitse taal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277" y="511471"/>
            <a:ext cx="2016224" cy="201622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860" y="2801143"/>
            <a:ext cx="2413000" cy="635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304800"/>
            <a:ext cx="864023" cy="22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Nederlandbeeld in Duitsland</a:t>
            </a:r>
          </a:p>
        </p:txBody>
      </p:sp>
      <p:pic>
        <p:nvPicPr>
          <p:cNvPr id="36866" name="Afbeelding 5" descr="poldermodel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5788025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Afbeelding 6" descr="wow0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870325" cy="2773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3956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149080"/>
            <a:ext cx="3735284" cy="24928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960" y="1268760"/>
            <a:ext cx="5046488" cy="34592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Nederland-Duitsland</a:t>
            </a:r>
            <a:br>
              <a:rPr lang="nl-NL" dirty="0" smtClean="0"/>
            </a:br>
            <a:r>
              <a:rPr lang="nl-NL" dirty="0" smtClean="0"/>
              <a:t>actueel</a:t>
            </a:r>
            <a:endParaRPr lang="nl-NL" dirty="0"/>
          </a:p>
        </p:txBody>
      </p:sp>
      <p:pic>
        <p:nvPicPr>
          <p:cNvPr id="6" name="Afbeelding 5" descr="mark-rutte-angela-merkel-568x5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3687492" cy="328498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980728"/>
            <a:ext cx="1207193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4293096"/>
            <a:ext cx="1231721" cy="21158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4538594"/>
            <a:ext cx="1656184" cy="19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img.welt.de/img/wirtschaft/crop122873917/2478729244-ci3x2l-w620/Jeroen-Dijsselbloem-Wolfgang-Schaeubl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354" y="980728"/>
            <a:ext cx="2810579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6085557" cy="1216025"/>
          </a:xfrm>
        </p:spPr>
        <p:txBody>
          <a:bodyPr/>
          <a:lstStyle/>
          <a:p>
            <a:r>
              <a:rPr lang="nl-NL" dirty="0" smtClean="0"/>
              <a:t>Nederland en Duitsland in Europa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4581326" cy="4267200"/>
          </a:xfrm>
        </p:spPr>
        <p:txBody>
          <a:bodyPr/>
          <a:lstStyle/>
          <a:p>
            <a:r>
              <a:rPr lang="nl-NL" dirty="0" smtClean="0"/>
              <a:t>Afstemming, samenwerking:</a:t>
            </a:r>
          </a:p>
          <a:p>
            <a:pPr lvl="1"/>
            <a:r>
              <a:rPr lang="nl-NL" dirty="0" smtClean="0"/>
              <a:t>Vb. Kleef 2013</a:t>
            </a:r>
          </a:p>
          <a:p>
            <a:r>
              <a:rPr lang="nl-NL" dirty="0" smtClean="0"/>
              <a:t>Duitslandbeeld in NL:</a:t>
            </a:r>
          </a:p>
          <a:p>
            <a:pPr lvl="1"/>
            <a:r>
              <a:rPr lang="nl-NL" dirty="0" smtClean="0"/>
              <a:t>Sinds 2000 (nog) positiever</a:t>
            </a:r>
          </a:p>
          <a:p>
            <a:pPr lvl="1"/>
            <a:r>
              <a:rPr lang="nl-NL" dirty="0" smtClean="0"/>
              <a:t>Invloed EU-uitbreiding</a:t>
            </a:r>
          </a:p>
          <a:p>
            <a:r>
              <a:rPr lang="nl-NL" dirty="0" smtClean="0"/>
              <a:t>Nederlandbeeld in D:</a:t>
            </a:r>
          </a:p>
          <a:p>
            <a:pPr lvl="1"/>
            <a:r>
              <a:rPr lang="nl-NL" dirty="0" smtClean="0"/>
              <a:t>Positief, soms  twijfel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995936" y="980728"/>
            <a:ext cx="208823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Ministers </a:t>
            </a:r>
            <a:r>
              <a:rPr lang="nl-NL" sz="2000" dirty="0" err="1" smtClean="0">
                <a:solidFill>
                  <a:schemeClr val="accent6"/>
                </a:solidFill>
              </a:rPr>
              <a:t>Schäuble</a:t>
            </a:r>
            <a:r>
              <a:rPr lang="nl-NL" sz="2000" dirty="0" smtClean="0">
                <a:solidFill>
                  <a:schemeClr val="accent6"/>
                </a:solidFill>
              </a:rPr>
              <a:t> en </a:t>
            </a:r>
            <a:r>
              <a:rPr lang="nl-NL" sz="2000" dirty="0" err="1" smtClean="0">
                <a:solidFill>
                  <a:schemeClr val="accent6"/>
                </a:solidFill>
              </a:rPr>
              <a:t>Dijsselbloem</a:t>
            </a:r>
            <a:endParaRPr lang="nl-NL" sz="2000" dirty="0">
              <a:solidFill>
                <a:schemeClr val="accent6"/>
              </a:solidFill>
            </a:endParaRPr>
          </a:p>
        </p:txBody>
      </p:sp>
      <p:pic>
        <p:nvPicPr>
          <p:cNvPr id="12" name="Afbeelding 4" descr="wild_dfahne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9713">
            <a:off x="5313157" y="3638429"/>
            <a:ext cx="1012011" cy="286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54" y="2983614"/>
            <a:ext cx="2776134" cy="1864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vak 13"/>
          <p:cNvSpPr txBox="1"/>
          <p:nvPr/>
        </p:nvSpPr>
        <p:spPr>
          <a:xfrm>
            <a:off x="6660232" y="4982620"/>
            <a:ext cx="2304256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Ministers Koenders en Steinmeier</a:t>
            </a:r>
            <a:endParaRPr lang="nl-N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Grensoverschrijdende</a:t>
            </a:r>
            <a:r>
              <a:rPr lang="de-DE" dirty="0" smtClean="0"/>
              <a:t> </a:t>
            </a:r>
            <a:r>
              <a:rPr lang="de-DE" dirty="0" err="1" smtClean="0"/>
              <a:t>samenwerking</a:t>
            </a:r>
            <a:r>
              <a:rPr lang="de-DE" dirty="0" smtClean="0"/>
              <a:t> (GROS)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5013374" cy="4267200"/>
          </a:xfrm>
        </p:spPr>
        <p:txBody>
          <a:bodyPr/>
          <a:lstStyle/>
          <a:p>
            <a:r>
              <a:rPr lang="de-DE" dirty="0" err="1" smtClean="0"/>
              <a:t>Sinds</a:t>
            </a:r>
            <a:r>
              <a:rPr lang="de-DE" dirty="0" smtClean="0"/>
              <a:t> 2008:</a:t>
            </a:r>
          </a:p>
          <a:p>
            <a:pPr lvl="1"/>
            <a:r>
              <a:rPr lang="de-DE" dirty="0" err="1" smtClean="0"/>
              <a:t>Ook</a:t>
            </a:r>
            <a:r>
              <a:rPr lang="de-DE" dirty="0" smtClean="0"/>
              <a:t> in NL </a:t>
            </a:r>
            <a:r>
              <a:rPr lang="de-DE" dirty="0" err="1" smtClean="0"/>
              <a:t>meer</a:t>
            </a:r>
            <a:r>
              <a:rPr lang="de-DE" dirty="0" smtClean="0"/>
              <a:t> strategische </a:t>
            </a:r>
            <a:r>
              <a:rPr lang="de-DE" dirty="0" err="1" smtClean="0"/>
              <a:t>visie</a:t>
            </a:r>
            <a:endParaRPr lang="de-DE" dirty="0" smtClean="0"/>
          </a:p>
          <a:p>
            <a:r>
              <a:rPr lang="de-DE" i="1" dirty="0" smtClean="0"/>
              <a:t>Multilevel </a:t>
            </a:r>
            <a:r>
              <a:rPr lang="de-DE" i="1" dirty="0" err="1" smtClean="0"/>
              <a:t>governance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Reg.Bez</a:t>
            </a:r>
            <a:r>
              <a:rPr lang="de-DE" dirty="0"/>
              <a:t>.</a:t>
            </a:r>
            <a:r>
              <a:rPr lang="de-DE" dirty="0" smtClean="0"/>
              <a:t> en </a:t>
            </a:r>
            <a:r>
              <a:rPr lang="de-DE" dirty="0" err="1" smtClean="0"/>
              <a:t>provincies</a:t>
            </a:r>
            <a:endParaRPr lang="de-DE" dirty="0" smtClean="0"/>
          </a:p>
          <a:p>
            <a:pPr lvl="1"/>
            <a:r>
              <a:rPr lang="de-DE" dirty="0" err="1" smtClean="0"/>
              <a:t>Gemeenten</a:t>
            </a:r>
            <a:r>
              <a:rPr lang="de-DE" dirty="0" smtClean="0"/>
              <a:t>, Kreise etc.</a:t>
            </a:r>
          </a:p>
          <a:p>
            <a:pPr lvl="1"/>
            <a:r>
              <a:rPr lang="de-DE" dirty="0" err="1" smtClean="0"/>
              <a:t>Erkenning</a:t>
            </a:r>
            <a:r>
              <a:rPr lang="de-DE" dirty="0" smtClean="0"/>
              <a:t> </a:t>
            </a:r>
            <a:r>
              <a:rPr lang="de-DE" dirty="0" err="1" smtClean="0"/>
              <a:t>Düss</a:t>
            </a:r>
            <a:r>
              <a:rPr lang="de-DE" dirty="0" smtClean="0"/>
              <a:t>, DH, </a:t>
            </a:r>
            <a:r>
              <a:rPr lang="de-DE" dirty="0" err="1" smtClean="0"/>
              <a:t>Bln</a:t>
            </a:r>
            <a:endParaRPr lang="de-DE" dirty="0" smtClean="0"/>
          </a:p>
          <a:p>
            <a:pPr lvl="1"/>
            <a:r>
              <a:rPr lang="de-DE" dirty="0" err="1" smtClean="0"/>
              <a:t>Uitdagingen</a:t>
            </a:r>
            <a:r>
              <a:rPr lang="de-DE" dirty="0" smtClean="0"/>
              <a:t> van de grenzen </a:t>
            </a:r>
            <a:r>
              <a:rPr lang="de-DE" dirty="0" err="1" smtClean="0"/>
              <a:t>opheffen</a:t>
            </a:r>
            <a:endParaRPr lang="de-DE" dirty="0"/>
          </a:p>
        </p:txBody>
      </p:sp>
      <p:pic>
        <p:nvPicPr>
          <p:cNvPr id="5122" name="Picture 2" descr="http://www.uni-muenster.de/imperia/md/images/niederlandenet/staedte/big/euregioba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882" y="4293096"/>
            <a:ext cx="3314961" cy="2216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882" y="1693904"/>
            <a:ext cx="3314962" cy="2486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460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067" y="304799"/>
            <a:ext cx="2539128" cy="3331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4861421" cy="1216025"/>
          </a:xfrm>
        </p:spPr>
        <p:txBody>
          <a:bodyPr/>
          <a:lstStyle/>
          <a:p>
            <a:r>
              <a:rPr lang="nl-NL" dirty="0" smtClean="0"/>
              <a:t>Slotsom en toekomst</a:t>
            </a:r>
          </a:p>
        </p:txBody>
      </p:sp>
      <p:sp>
        <p:nvSpPr>
          <p:cNvPr id="39939" name="Tijdelijke aanduiding voor inhoud 2"/>
          <p:cNvSpPr>
            <a:spLocks noGrp="1"/>
          </p:cNvSpPr>
          <p:nvPr>
            <p:ph idx="1"/>
          </p:nvPr>
        </p:nvSpPr>
        <p:spPr>
          <a:xfrm>
            <a:off x="566737" y="1752600"/>
            <a:ext cx="5574878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800" dirty="0" smtClean="0"/>
              <a:t>Irritaties?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Europese ordening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Minder Duitslandbeeld</a:t>
            </a:r>
          </a:p>
          <a:p>
            <a:pPr>
              <a:lnSpc>
                <a:spcPct val="90000"/>
              </a:lnSpc>
            </a:pPr>
            <a:r>
              <a:rPr lang="nl-NL" sz="2800" dirty="0" smtClean="0"/>
              <a:t>Maatregelen?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Campagne</a:t>
            </a:r>
          </a:p>
          <a:p>
            <a:pPr>
              <a:lnSpc>
                <a:spcPct val="90000"/>
              </a:lnSpc>
            </a:pPr>
            <a:r>
              <a:rPr lang="nl-NL" sz="2800" dirty="0" smtClean="0"/>
              <a:t>Duurzaamheid?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Asymmetrisch nabuurschap</a:t>
            </a:r>
          </a:p>
          <a:p>
            <a:pPr lvl="1">
              <a:lnSpc>
                <a:spcPct val="90000"/>
              </a:lnSpc>
            </a:pPr>
            <a:r>
              <a:rPr lang="nl-NL" sz="2400" dirty="0" smtClean="0"/>
              <a:t>Europa </a:t>
            </a:r>
            <a:r>
              <a:rPr lang="nl-NL" sz="2400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nl-NL" sz="2400" dirty="0" smtClean="0"/>
              <a:t> bilateraal</a:t>
            </a:r>
          </a:p>
          <a:p>
            <a:pPr lvl="1">
              <a:lnSpc>
                <a:spcPct val="90000"/>
              </a:lnSpc>
            </a:pPr>
            <a:r>
              <a:rPr lang="nl-NL" sz="2400" i="1" dirty="0" smtClean="0"/>
              <a:t>Multilevel</a:t>
            </a:r>
            <a:r>
              <a:rPr lang="nl-NL" sz="2400" dirty="0" smtClean="0"/>
              <a:t> (Grensregio)</a:t>
            </a:r>
            <a:endParaRPr lang="nl-NL" sz="2000" dirty="0"/>
          </a:p>
          <a:p>
            <a:pPr lvl="1">
              <a:lnSpc>
                <a:spcPct val="90000"/>
              </a:lnSpc>
            </a:pPr>
            <a:r>
              <a:rPr lang="nl-NL" sz="2400" dirty="0" smtClean="0"/>
              <a:t>“APK” (onderhoud)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387" y="4391424"/>
            <a:ext cx="2339841" cy="231546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36096" y="3375761"/>
            <a:ext cx="352839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Gaat het leven?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Burgerinitiatieven?</a:t>
            </a:r>
          </a:p>
          <a:p>
            <a:pPr marL="342900" indent="-342900">
              <a:buFont typeface="Wingdings" charset="2"/>
              <a:buChar char="Ø"/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Grenzeloos debat?</a:t>
            </a:r>
            <a:endParaRPr lang="nl-N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3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kama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2721" y="339409"/>
            <a:ext cx="5848075" cy="618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fbeelding 4" descr="NieuwNabuurschap_2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4143">
            <a:off x="6447606" y="995263"/>
            <a:ext cx="2145140" cy="3379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6225449" y="5189690"/>
            <a:ext cx="2499805" cy="1200328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l-NL" sz="2400" b="1" dirty="0" smtClean="0">
                <a:solidFill>
                  <a:schemeClr val="accent6"/>
                </a:solidFill>
              </a:rPr>
              <a:t>Dank voor uw aandacht…</a:t>
            </a:r>
            <a:endParaRPr lang="nl-NL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1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Gauck</a:t>
            </a:r>
            <a:r>
              <a:rPr lang="nl-NL" dirty="0" smtClean="0"/>
              <a:t> in Breda, 5 mei 2012, en  Maastricht, 30 augustus 2014</a:t>
            </a:r>
            <a:endParaRPr lang="nl-NL" dirty="0"/>
          </a:p>
        </p:txBody>
      </p:sp>
      <p:pic>
        <p:nvPicPr>
          <p:cNvPr id="7" name="Afbeelding 6" descr="Gauck Breda program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4802336" cy="426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 descr="Schermafbeelding 2014-08-31 om 20.02.49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309" y="2598386"/>
            <a:ext cx="4636811" cy="26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koek en ei?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66737" y="1752599"/>
            <a:ext cx="4562409" cy="4374907"/>
          </a:xfrm>
        </p:spPr>
        <p:txBody>
          <a:bodyPr/>
          <a:lstStyle/>
          <a:p>
            <a:r>
              <a:rPr lang="nl-NL" dirty="0" smtClean="0"/>
              <a:t>Schaduw van 40-45:</a:t>
            </a:r>
          </a:p>
          <a:p>
            <a:pPr lvl="1"/>
            <a:r>
              <a:rPr lang="nl-NL" dirty="0" smtClean="0"/>
              <a:t>Economische betrekkingen:</a:t>
            </a:r>
          </a:p>
          <a:p>
            <a:pPr lvl="2"/>
            <a:r>
              <a:rPr lang="nl-NL" dirty="0" smtClean="0"/>
              <a:t>25 % Ned. export</a:t>
            </a:r>
          </a:p>
          <a:p>
            <a:pPr lvl="2"/>
            <a:r>
              <a:rPr lang="nl-NL" dirty="0" smtClean="0"/>
              <a:t>10 % Ned. import</a:t>
            </a:r>
          </a:p>
          <a:p>
            <a:pPr lvl="1"/>
            <a:r>
              <a:rPr lang="nl-NL" dirty="0"/>
              <a:t>S</a:t>
            </a:r>
            <a:r>
              <a:rPr lang="nl-NL" dirty="0" smtClean="0"/>
              <a:t>amenwerking:</a:t>
            </a:r>
          </a:p>
          <a:p>
            <a:pPr lvl="2"/>
            <a:r>
              <a:rPr lang="nl-NL" dirty="0" smtClean="0"/>
              <a:t>EG en NAVO</a:t>
            </a:r>
          </a:p>
          <a:p>
            <a:pPr lvl="1"/>
            <a:r>
              <a:rPr lang="nl-NL" dirty="0" smtClean="0"/>
              <a:t>Bilateraal contact:</a:t>
            </a:r>
          </a:p>
          <a:p>
            <a:pPr lvl="2"/>
            <a:r>
              <a:rPr lang="nl-NL" dirty="0" smtClean="0"/>
              <a:t>Afstand, argwaan</a:t>
            </a:r>
          </a:p>
          <a:p>
            <a:pPr lvl="1"/>
            <a:r>
              <a:rPr lang="nl-NL" dirty="0" smtClean="0"/>
              <a:t>Duitslandbeeld:</a:t>
            </a:r>
          </a:p>
          <a:p>
            <a:pPr lvl="2"/>
            <a:r>
              <a:rPr lang="nl-NL" dirty="0" smtClean="0"/>
              <a:t>Anti-Duits in golven</a:t>
            </a:r>
          </a:p>
          <a:p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4"/>
          <a:stretch/>
        </p:blipFill>
        <p:spPr>
          <a:xfrm>
            <a:off x="5129147" y="544358"/>
            <a:ext cx="3649585" cy="4895701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334" y="3154483"/>
            <a:ext cx="3574491" cy="2285576"/>
          </a:xfrm>
          <a:prstGeom prst="rect">
            <a:avLst/>
          </a:prstGeom>
        </p:spPr>
      </p:pic>
      <p:pic>
        <p:nvPicPr>
          <p:cNvPr id="11" name="Afbeelding 6" descr="BUTTON~2.TIF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9609" y="5335541"/>
            <a:ext cx="2977760" cy="964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9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Afbeelding 3" descr="em meister0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7993063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3902902" cy="1216025"/>
          </a:xfrm>
        </p:spPr>
        <p:txBody>
          <a:bodyPr/>
          <a:lstStyle/>
          <a:p>
            <a:r>
              <a:rPr lang="nl-NL" dirty="0" smtClean="0"/>
              <a:t>Schade, Deutschland…</a:t>
            </a:r>
          </a:p>
        </p:txBody>
      </p:sp>
      <p:pic>
        <p:nvPicPr>
          <p:cNvPr id="6" name="Afbeelding 5" descr="Koeman shir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1929" y="3789040"/>
            <a:ext cx="2195736" cy="2664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vak 6"/>
          <p:cNvSpPr txBox="1"/>
          <p:nvPr/>
        </p:nvSpPr>
        <p:spPr>
          <a:xfrm>
            <a:off x="2277105" y="5949950"/>
            <a:ext cx="497022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2000" dirty="0">
                <a:solidFill>
                  <a:schemeClr val="accent6"/>
                </a:solidFill>
              </a:rPr>
              <a:t>Ronald Koeman </a:t>
            </a:r>
            <a:r>
              <a:rPr lang="nl-NL" sz="2000" dirty="0" smtClean="0">
                <a:solidFill>
                  <a:schemeClr val="accent6"/>
                </a:solidFill>
              </a:rPr>
              <a:t>met een Duits shirt</a:t>
            </a:r>
            <a:endParaRPr lang="nl-NL" sz="2000" dirty="0">
              <a:solidFill>
                <a:schemeClr val="accent6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50825" y="5157788"/>
            <a:ext cx="4226752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Nederlands-Duitse grens 1988</a:t>
            </a:r>
            <a:endParaRPr lang="nl-NL" sz="2000" dirty="0">
              <a:solidFill>
                <a:schemeClr val="accent6"/>
              </a:solidFill>
            </a:endParaRPr>
          </a:p>
        </p:txBody>
      </p:sp>
      <p:pic>
        <p:nvPicPr>
          <p:cNvPr id="9" name="Tijdelijke aanduiding voor inhoud 4" descr="voetbal-3d633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661929" y="304800"/>
            <a:ext cx="1864518" cy="2156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vak 9"/>
          <p:cNvSpPr txBox="1"/>
          <p:nvPr/>
        </p:nvSpPr>
        <p:spPr>
          <a:xfrm>
            <a:off x="4149147" y="810068"/>
            <a:ext cx="2682167" cy="400110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Het trauma van </a:t>
            </a:r>
            <a:r>
              <a:rPr lang="fr-FR" sz="2000" dirty="0" smtClean="0">
                <a:solidFill>
                  <a:schemeClr val="accent6"/>
                </a:solidFill>
              </a:rPr>
              <a:t>’</a:t>
            </a:r>
            <a:r>
              <a:rPr lang="nl-NL" sz="2000" dirty="0" smtClean="0">
                <a:solidFill>
                  <a:schemeClr val="accent6"/>
                </a:solidFill>
              </a:rPr>
              <a:t>74</a:t>
            </a:r>
            <a:endParaRPr lang="nl-NL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ook…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9" y="1752601"/>
            <a:ext cx="4673376" cy="4263946"/>
          </a:xfrm>
        </p:spPr>
        <p:txBody>
          <a:bodyPr/>
          <a:lstStyle/>
          <a:p>
            <a:r>
              <a:rPr lang="nl-NL" sz="2800" dirty="0" smtClean="0"/>
              <a:t>Opiniepeilingen:</a:t>
            </a:r>
          </a:p>
          <a:p>
            <a:pPr lvl="1"/>
            <a:r>
              <a:rPr lang="nl-NL" sz="2400" dirty="0" smtClean="0"/>
              <a:t>1989/1990 (</a:t>
            </a:r>
            <a:r>
              <a:rPr lang="nl-NL" sz="2400" dirty="0" err="1" smtClean="0"/>
              <a:t>Intomart</a:t>
            </a:r>
            <a:r>
              <a:rPr lang="nl-NL" sz="2400" dirty="0" smtClean="0"/>
              <a:t>)</a:t>
            </a:r>
            <a:endParaRPr lang="nl-NL" sz="2400" dirty="0"/>
          </a:p>
          <a:p>
            <a:pPr lvl="1"/>
            <a:r>
              <a:rPr lang="nl-NL" sz="2400" dirty="0" smtClean="0"/>
              <a:t>“Ik juich de hereniging van Duitsland toe”</a:t>
            </a:r>
            <a:endParaRPr lang="nl-NL" sz="1600" dirty="0" smtClean="0"/>
          </a:p>
          <a:p>
            <a:pPr marL="469900" lvl="1" indent="0">
              <a:buFont typeface="Wingdings" pitchFamily="2" charset="2"/>
              <a:buNone/>
            </a:pPr>
            <a:r>
              <a:rPr lang="nl-NL" sz="2400" dirty="0" smtClean="0"/>
              <a:t>	</a:t>
            </a:r>
            <a:r>
              <a:rPr lang="nl-NL" sz="2000" dirty="0" smtClean="0"/>
              <a:t>Datum		Voor	</a:t>
            </a:r>
            <a:r>
              <a:rPr lang="nl-NL" sz="2000" dirty="0"/>
              <a:t>T</a:t>
            </a:r>
            <a:r>
              <a:rPr lang="nl-NL" sz="2000" dirty="0" smtClean="0"/>
              <a:t>egen	</a:t>
            </a:r>
          </a:p>
          <a:p>
            <a:pPr marL="469900" lvl="1" indent="0"/>
            <a:r>
              <a:rPr lang="nl-NL" sz="2000" dirty="0" smtClean="0"/>
              <a:t>13 nov. 1989	60 %	18 %</a:t>
            </a:r>
          </a:p>
          <a:p>
            <a:pPr marL="469900" lvl="1" indent="0"/>
            <a:r>
              <a:rPr lang="nl-NL" sz="2000" dirty="0"/>
              <a:t>f</a:t>
            </a:r>
            <a:r>
              <a:rPr lang="nl-NL" sz="2000" dirty="0" smtClean="0"/>
              <a:t>ebr. 1990	50 %	25 %</a:t>
            </a:r>
          </a:p>
          <a:p>
            <a:pPr marL="469900" lvl="1" indent="0"/>
            <a:r>
              <a:rPr lang="nl-NL" sz="2000" dirty="0" smtClean="0"/>
              <a:t>juli 1990		67 %	9 %</a:t>
            </a:r>
          </a:p>
          <a:p>
            <a:pPr marL="31750" indent="0"/>
            <a:r>
              <a:rPr lang="nl-NL" sz="2400" dirty="0" smtClean="0"/>
              <a:t>Grote steun en sympathie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9"/>
          <a:stretch/>
        </p:blipFill>
        <p:spPr>
          <a:xfrm>
            <a:off x="5240114" y="986318"/>
            <a:ext cx="3737917" cy="5437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3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 Haag en de eenwording: officieus en officieel</a:t>
            </a:r>
          </a:p>
        </p:txBody>
      </p:sp>
      <p:sp>
        <p:nvSpPr>
          <p:cNvPr id="28674" name="Tijdelijke aanduiding voor inhoud 2"/>
          <p:cNvSpPr>
            <a:spLocks noGrp="1"/>
          </p:cNvSpPr>
          <p:nvPr>
            <p:ph idx="1"/>
          </p:nvPr>
        </p:nvSpPr>
        <p:spPr>
          <a:xfrm>
            <a:off x="566739" y="1752599"/>
            <a:ext cx="4392535" cy="3787449"/>
          </a:xfrm>
        </p:spPr>
        <p:txBody>
          <a:bodyPr/>
          <a:lstStyle/>
          <a:p>
            <a:r>
              <a:rPr lang="nl-NL" sz="2800" dirty="0" smtClean="0"/>
              <a:t>Lubbers:</a:t>
            </a:r>
          </a:p>
          <a:p>
            <a:pPr lvl="1"/>
            <a:r>
              <a:rPr lang="nl-NL" sz="2400" dirty="0" smtClean="0"/>
              <a:t>Bedenkingen:</a:t>
            </a:r>
          </a:p>
          <a:p>
            <a:pPr lvl="2"/>
            <a:r>
              <a:rPr lang="nl-NL" sz="2100" dirty="0" smtClean="0"/>
              <a:t>Behoud van grenzen?</a:t>
            </a:r>
          </a:p>
          <a:p>
            <a:r>
              <a:rPr lang="nl-NL" sz="2800" dirty="0" smtClean="0"/>
              <a:t>Regering:</a:t>
            </a:r>
          </a:p>
          <a:p>
            <a:pPr lvl="1"/>
            <a:r>
              <a:rPr lang="nl-NL" sz="2400" dirty="0" smtClean="0"/>
              <a:t>Steun, mits Duitsland in:</a:t>
            </a:r>
          </a:p>
          <a:p>
            <a:pPr lvl="2"/>
            <a:r>
              <a:rPr lang="nl-NL" sz="2000" dirty="0" smtClean="0"/>
              <a:t>NAVO</a:t>
            </a:r>
          </a:p>
          <a:p>
            <a:pPr lvl="2"/>
            <a:r>
              <a:rPr lang="nl-NL" sz="2000" dirty="0" smtClean="0"/>
              <a:t>Europese Gemeenschap</a:t>
            </a:r>
            <a:endParaRPr lang="nl-NL" dirty="0" smtClean="0"/>
          </a:p>
        </p:txBody>
      </p:sp>
      <p:pic>
        <p:nvPicPr>
          <p:cNvPr id="4" name="Afbeelding 3" descr="VdBroe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41" y="1845002"/>
            <a:ext cx="3525134" cy="401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/>
          <p:cNvSpPr txBox="1"/>
          <p:nvPr/>
        </p:nvSpPr>
        <p:spPr>
          <a:xfrm>
            <a:off x="2014363" y="5655947"/>
            <a:ext cx="2944911" cy="707886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nl-NL" sz="2000" dirty="0" smtClean="0">
                <a:solidFill>
                  <a:schemeClr val="accent6"/>
                </a:solidFill>
              </a:rPr>
              <a:t>Min. BuZa</a:t>
            </a:r>
            <a:endParaRPr lang="nl-NL" sz="2000" dirty="0">
              <a:solidFill>
                <a:schemeClr val="accent6"/>
              </a:solidFill>
            </a:endParaRPr>
          </a:p>
          <a:p>
            <a:pPr algn="r">
              <a:defRPr/>
            </a:pPr>
            <a:r>
              <a:rPr lang="nl-NL" sz="2000" dirty="0">
                <a:solidFill>
                  <a:schemeClr val="accent6"/>
                </a:solidFill>
              </a:rPr>
              <a:t>Hans van den Broek</a:t>
            </a:r>
          </a:p>
        </p:txBody>
      </p:sp>
    </p:spTree>
    <p:extLst>
      <p:ext uri="{BB962C8B-B14F-4D97-AF65-F5344CB8AC3E}">
        <p14:creationId xmlns:p14="http://schemas.microsoft.com/office/powerpoint/2010/main" val="1027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510" y="1752599"/>
            <a:ext cx="4014722" cy="259953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Vijf structurele factoren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66738" y="1752599"/>
            <a:ext cx="5462476" cy="43995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Geografie</a:t>
            </a:r>
          </a:p>
          <a:p>
            <a:pPr marL="952500" lvl="1" indent="-514350"/>
            <a:r>
              <a:rPr lang="nl-NL" sz="2000" dirty="0" smtClean="0"/>
              <a:t>Nauwe banden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Asymmetrie</a:t>
            </a:r>
          </a:p>
          <a:p>
            <a:pPr marL="952500" lvl="1" indent="-514350"/>
            <a:r>
              <a:rPr lang="nl-NL" sz="2000" dirty="0" smtClean="0"/>
              <a:t>Afstand vs. aanklamping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 </a:t>
            </a:r>
            <a:r>
              <a:rPr lang="nl-NL" sz="2400" dirty="0" smtClean="0"/>
              <a:t>Culturele nabijheid</a:t>
            </a:r>
          </a:p>
          <a:p>
            <a:pPr marL="952500" lvl="1" indent="-514350"/>
            <a:r>
              <a:rPr lang="nl-NL" sz="2000" dirty="0" smtClean="0"/>
              <a:t>Nadruk op verschillen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 smtClean="0"/>
              <a:t>Geschiedbeeld</a:t>
            </a:r>
          </a:p>
          <a:p>
            <a:pPr marL="952500" lvl="1" indent="-514350"/>
            <a:r>
              <a:rPr lang="nl-NL" sz="2000" dirty="0" smtClean="0"/>
              <a:t>Groot verleden, </a:t>
            </a:r>
            <a:r>
              <a:rPr lang="nl-NL" sz="2000" dirty="0" err="1" smtClean="0"/>
              <a:t>Calimero</a:t>
            </a:r>
            <a:endParaRPr lang="nl-NL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B</a:t>
            </a:r>
            <a:r>
              <a:rPr lang="nl-NL" sz="2400" dirty="0" smtClean="0"/>
              <a:t>etrekkingen vs. beeldvorming</a:t>
            </a:r>
          </a:p>
          <a:p>
            <a:pPr marL="952500" lvl="1" indent="-514350"/>
            <a:r>
              <a:rPr lang="nl-NL" sz="2000" i="1" dirty="0" smtClean="0"/>
              <a:t>Lage </a:t>
            </a:r>
            <a:r>
              <a:rPr lang="nl-NL" sz="2000" i="1" dirty="0" err="1" smtClean="0"/>
              <a:t>besser</a:t>
            </a:r>
            <a:r>
              <a:rPr lang="nl-NL" sz="2000" i="1" dirty="0" smtClean="0"/>
              <a:t> als </a:t>
            </a:r>
            <a:r>
              <a:rPr lang="nl-NL" sz="2000" i="1" dirty="0" err="1" smtClean="0"/>
              <a:t>Stimmung</a:t>
            </a:r>
            <a:endParaRPr lang="nl-NL" sz="2000" i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" b="1251"/>
          <a:stretch/>
        </p:blipFill>
        <p:spPr>
          <a:xfrm>
            <a:off x="5032510" y="4321549"/>
            <a:ext cx="4014721" cy="1830615"/>
          </a:xfrm>
        </p:spPr>
      </p:pic>
    </p:spTree>
    <p:extLst>
      <p:ext uri="{BB962C8B-B14F-4D97-AF65-F5344CB8AC3E}">
        <p14:creationId xmlns:p14="http://schemas.microsoft.com/office/powerpoint/2010/main" val="35078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 descr="woedend01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7"/>
          <a:stretch/>
        </p:blipFill>
        <p:spPr>
          <a:xfrm>
            <a:off x="3491880" y="1052736"/>
            <a:ext cx="5518629" cy="327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66" y="3789040"/>
            <a:ext cx="377001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Begin jaren 1990:</a:t>
            </a:r>
            <a:br>
              <a:rPr lang="nl-NL" dirty="0" smtClean="0"/>
            </a:br>
            <a:r>
              <a:rPr lang="nl-NL" dirty="0" smtClean="0"/>
              <a:t>‘crisis’</a:t>
            </a:r>
          </a:p>
        </p:txBody>
      </p:sp>
      <p:pic>
        <p:nvPicPr>
          <p:cNvPr id="22531" name="Afbeelding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181714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3" descr="kohl lubb00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83019" cy="2676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5877272"/>
            <a:ext cx="4248472" cy="84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el">
  <a:themeElements>
    <a:clrScheme name="Profie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e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e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el">
  <a:themeElements>
    <a:clrScheme name="Profie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e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e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el">
  <a:themeElements>
    <a:clrScheme name="Profie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e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e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el">
  <a:themeElements>
    <a:clrScheme name="Profie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e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e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ofiel">
  <a:themeElements>
    <a:clrScheme name="Profie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e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e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e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e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On-screen Show (4:3)</PresentationFormat>
  <Paragraphs>141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Profiel</vt:lpstr>
      <vt:lpstr>1_Profiel</vt:lpstr>
      <vt:lpstr>2_Profiel</vt:lpstr>
      <vt:lpstr>3_Profiel</vt:lpstr>
      <vt:lpstr>4_Profiel</vt:lpstr>
      <vt:lpstr>De Nederlandse houding tegenover Duitsland na 1945</vt:lpstr>
      <vt:lpstr>Nederland-Duitsland actueel</vt:lpstr>
      <vt:lpstr>Gauck in Breda, 5 mei 2012, en  Maastricht, 30 augustus 2014</vt:lpstr>
      <vt:lpstr>Altijd koek en ei?</vt:lpstr>
      <vt:lpstr>Schade, Deutschland…</vt:lpstr>
      <vt:lpstr>Maar ook…</vt:lpstr>
      <vt:lpstr>Den Haag en de eenwording: officieus en officieel</vt:lpstr>
      <vt:lpstr>Vijf structurele factoren</vt:lpstr>
      <vt:lpstr>Begin jaren 1990: ‘crisis’</vt:lpstr>
      <vt:lpstr>Duitse reactie</vt:lpstr>
      <vt:lpstr>Onzekerheid over nieuwe ordening van Europa</vt:lpstr>
      <vt:lpstr>Regering Kok I</vt:lpstr>
      <vt:lpstr>Campagne, drieledig</vt:lpstr>
      <vt:lpstr>1. Bezoeken</vt:lpstr>
      <vt:lpstr>Knieval</vt:lpstr>
      <vt:lpstr>Lombok, Utrecht 1998</vt:lpstr>
      <vt:lpstr>2. Netwerken</vt:lpstr>
      <vt:lpstr>3. Onderwijs</vt:lpstr>
      <vt:lpstr>Nederlandbeeld in Duitsland</vt:lpstr>
      <vt:lpstr>Nederland en Duitsland in Europa</vt:lpstr>
      <vt:lpstr>Grensoverschrijdende samenwerking (GROS)</vt:lpstr>
      <vt:lpstr>Slotsom en toekomst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Jacco Pekelder</dc:creator>
  <cp:lastModifiedBy>Tuithof, J.I.G.M.</cp:lastModifiedBy>
  <cp:revision>23</cp:revision>
  <cp:lastPrinted>2015-10-30T15:48:04Z</cp:lastPrinted>
  <dcterms:created xsi:type="dcterms:W3CDTF">2014-03-05T08:07:17Z</dcterms:created>
  <dcterms:modified xsi:type="dcterms:W3CDTF">2015-11-24T13:01:43Z</dcterms:modified>
</cp:coreProperties>
</file>