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handoutMasterIdLst>
    <p:handoutMasterId r:id="rId13"/>
  </p:handoutMasterIdLst>
  <p:sldIdLst>
    <p:sldId id="256" r:id="rId2"/>
    <p:sldId id="261" r:id="rId3"/>
    <p:sldId id="265" r:id="rId4"/>
    <p:sldId id="263" r:id="rId5"/>
    <p:sldId id="264" r:id="rId6"/>
    <p:sldId id="271" r:id="rId7"/>
    <p:sldId id="268" r:id="rId8"/>
    <p:sldId id="267" r:id="rId9"/>
    <p:sldId id="266" r:id="rId10"/>
    <p:sldId id="269" r:id="rId11"/>
  </p:sldIdLst>
  <p:sldSz cx="9144000" cy="6858000" type="screen4x3"/>
  <p:notesSz cx="6805613" cy="99441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7" autoAdjust="0"/>
    <p:restoredTop sz="86881" autoAdjust="0"/>
  </p:normalViewPr>
  <p:slideViewPr>
    <p:cSldViewPr>
      <p:cViewPr varScale="1">
        <p:scale>
          <a:sx n="65" d="100"/>
          <a:sy n="65" d="100"/>
        </p:scale>
        <p:origin x="1500"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6051BC22-CE52-4644-8210-8A21CF68C367}" type="datetimeFigureOut">
              <a:rPr lang="en-US" smtClean="0"/>
              <a:t>7/14/2017</a:t>
            </a:fld>
            <a:endParaRPr lang="en-US"/>
          </a:p>
        </p:txBody>
      </p:sp>
      <p:sp>
        <p:nvSpPr>
          <p:cNvPr id="4" name="Footer Placeholder 3"/>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42D178A7-BBCD-4A44-9A8E-D7E1F5A1342E}" type="slidenum">
              <a:rPr lang="en-US" smtClean="0"/>
              <a:t>‹nr.›</a:t>
            </a:fld>
            <a:endParaRPr lang="en-US"/>
          </a:p>
        </p:txBody>
      </p:sp>
    </p:spTree>
    <p:extLst>
      <p:ext uri="{BB962C8B-B14F-4D97-AF65-F5344CB8AC3E}">
        <p14:creationId xmlns:p14="http://schemas.microsoft.com/office/powerpoint/2010/main" val="1799504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2F9F5261-17DE-4A8B-90F6-FCC1EADA842E}" type="datetimeFigureOut">
              <a:rPr lang="nl-NL" smtClean="0"/>
              <a:t>14-7-2017</a:t>
            </a:fld>
            <a:endParaRPr lang="nl-NL"/>
          </a:p>
        </p:txBody>
      </p:sp>
      <p:sp>
        <p:nvSpPr>
          <p:cNvPr id="4" name="Slide Image Placeholder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8325C338-BE66-4358-9835-87B2F92B28EF}" type="slidenum">
              <a:rPr lang="nl-NL" smtClean="0"/>
              <a:t>‹nr.›</a:t>
            </a:fld>
            <a:endParaRPr lang="nl-NL"/>
          </a:p>
        </p:txBody>
      </p:sp>
    </p:spTree>
    <p:extLst>
      <p:ext uri="{BB962C8B-B14F-4D97-AF65-F5344CB8AC3E}">
        <p14:creationId xmlns:p14="http://schemas.microsoft.com/office/powerpoint/2010/main" val="1344775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25C338-BE66-4358-9835-87B2F92B28EF}" type="slidenum">
              <a:rPr lang="nl-NL" smtClean="0"/>
              <a:t>1</a:t>
            </a:fld>
            <a:endParaRPr lang="nl-NL"/>
          </a:p>
        </p:txBody>
      </p:sp>
    </p:spTree>
    <p:extLst>
      <p:ext uri="{BB962C8B-B14F-4D97-AF65-F5344CB8AC3E}">
        <p14:creationId xmlns:p14="http://schemas.microsoft.com/office/powerpoint/2010/main" val="2208813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25C338-BE66-4358-9835-87B2F92B28EF}" type="slidenum">
              <a:rPr lang="nl-NL" smtClean="0"/>
              <a:t>2</a:t>
            </a:fld>
            <a:endParaRPr lang="nl-NL"/>
          </a:p>
        </p:txBody>
      </p:sp>
    </p:spTree>
    <p:extLst>
      <p:ext uri="{BB962C8B-B14F-4D97-AF65-F5344CB8AC3E}">
        <p14:creationId xmlns:p14="http://schemas.microsoft.com/office/powerpoint/2010/main" val="3408359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25C338-BE66-4358-9835-87B2F92B28EF}" type="slidenum">
              <a:rPr lang="nl-NL" smtClean="0"/>
              <a:t>3</a:t>
            </a:fld>
            <a:endParaRPr lang="nl-NL"/>
          </a:p>
        </p:txBody>
      </p:sp>
    </p:spTree>
    <p:extLst>
      <p:ext uri="{BB962C8B-B14F-4D97-AF65-F5344CB8AC3E}">
        <p14:creationId xmlns:p14="http://schemas.microsoft.com/office/powerpoint/2010/main" val="3878477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err="1" smtClean="0"/>
              <a:t>Lesdoel</a:t>
            </a:r>
            <a:r>
              <a:rPr lang="nl-NL" dirty="0" smtClean="0"/>
              <a:t> 3: sluit aan bij de visie</a:t>
            </a:r>
            <a:r>
              <a:rPr lang="nl-NL" baseline="0" dirty="0" smtClean="0"/>
              <a:t> van betrokkenheid creëren</a:t>
            </a:r>
          </a:p>
          <a:p>
            <a:r>
              <a:rPr lang="nl-NL" baseline="0" dirty="0" smtClean="0"/>
              <a:t>Lesontwerp sluit aan bij samenwerking en betrokkenheid </a:t>
            </a:r>
            <a:endParaRPr lang="nl-NL" dirty="0"/>
          </a:p>
        </p:txBody>
      </p:sp>
      <p:sp>
        <p:nvSpPr>
          <p:cNvPr id="4" name="Slide Number Placeholder 3"/>
          <p:cNvSpPr>
            <a:spLocks noGrp="1"/>
          </p:cNvSpPr>
          <p:nvPr>
            <p:ph type="sldNum" sz="quarter" idx="10"/>
          </p:nvPr>
        </p:nvSpPr>
        <p:spPr/>
        <p:txBody>
          <a:bodyPr/>
          <a:lstStyle/>
          <a:p>
            <a:fld id="{8325C338-BE66-4358-9835-87B2F92B28EF}" type="slidenum">
              <a:rPr lang="nl-NL" smtClean="0"/>
              <a:t>4</a:t>
            </a:fld>
            <a:endParaRPr lang="nl-NL"/>
          </a:p>
        </p:txBody>
      </p:sp>
    </p:spTree>
    <p:extLst>
      <p:ext uri="{BB962C8B-B14F-4D97-AF65-F5344CB8AC3E}">
        <p14:creationId xmlns:p14="http://schemas.microsoft.com/office/powerpoint/2010/main" val="1704106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Overheidsdoelen</a:t>
            </a:r>
            <a:r>
              <a:rPr lang="nl-NL" baseline="0" dirty="0" smtClean="0"/>
              <a:t> van kunst en cultuur erbij opnemen omdat het ook te maken heeft met de opdracht</a:t>
            </a:r>
            <a:endParaRPr lang="nl-NL" dirty="0"/>
          </a:p>
        </p:txBody>
      </p:sp>
      <p:sp>
        <p:nvSpPr>
          <p:cNvPr id="4" name="Slide Number Placeholder 3"/>
          <p:cNvSpPr>
            <a:spLocks noGrp="1"/>
          </p:cNvSpPr>
          <p:nvPr>
            <p:ph type="sldNum" sz="quarter" idx="10"/>
          </p:nvPr>
        </p:nvSpPr>
        <p:spPr/>
        <p:txBody>
          <a:bodyPr/>
          <a:lstStyle/>
          <a:p>
            <a:fld id="{8325C338-BE66-4358-9835-87B2F92B28EF}" type="slidenum">
              <a:rPr lang="nl-NL" smtClean="0"/>
              <a:t>5</a:t>
            </a:fld>
            <a:endParaRPr lang="nl-NL"/>
          </a:p>
        </p:txBody>
      </p:sp>
    </p:spTree>
    <p:extLst>
      <p:ext uri="{BB962C8B-B14F-4D97-AF65-F5344CB8AC3E}">
        <p14:creationId xmlns:p14="http://schemas.microsoft.com/office/powerpoint/2010/main" val="1746700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25C338-BE66-4358-9835-87B2F92B28EF}" type="slidenum">
              <a:rPr lang="nl-NL" smtClean="0"/>
              <a:t>7</a:t>
            </a:fld>
            <a:endParaRPr lang="nl-NL"/>
          </a:p>
        </p:txBody>
      </p:sp>
    </p:spTree>
    <p:extLst>
      <p:ext uri="{BB962C8B-B14F-4D97-AF65-F5344CB8AC3E}">
        <p14:creationId xmlns:p14="http://schemas.microsoft.com/office/powerpoint/2010/main" val="832342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dirty="0" smtClean="0"/>
              <a:t>De</a:t>
            </a:r>
            <a:r>
              <a:rPr lang="nl-NL" baseline="0" dirty="0" smtClean="0"/>
              <a:t> lessenreeks over het hoofdstuk van de Grieken moet erbij betrokken worden omdat dit een verdiepingsopdracht is</a:t>
            </a:r>
            <a:endParaRPr lang="nl-NL" dirty="0"/>
          </a:p>
        </p:txBody>
      </p:sp>
      <p:sp>
        <p:nvSpPr>
          <p:cNvPr id="4" name="Slide Number Placeholder 3"/>
          <p:cNvSpPr>
            <a:spLocks noGrp="1"/>
          </p:cNvSpPr>
          <p:nvPr>
            <p:ph type="sldNum" sz="quarter" idx="10"/>
          </p:nvPr>
        </p:nvSpPr>
        <p:spPr/>
        <p:txBody>
          <a:bodyPr/>
          <a:lstStyle/>
          <a:p>
            <a:fld id="{8325C338-BE66-4358-9835-87B2F92B28EF}" type="slidenum">
              <a:rPr lang="nl-NL" smtClean="0"/>
              <a:t>9</a:t>
            </a:fld>
            <a:endParaRPr lang="nl-NL"/>
          </a:p>
        </p:txBody>
      </p:sp>
    </p:spTree>
    <p:extLst>
      <p:ext uri="{BB962C8B-B14F-4D97-AF65-F5344CB8AC3E}">
        <p14:creationId xmlns:p14="http://schemas.microsoft.com/office/powerpoint/2010/main" val="2590402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27BDA41-AA48-4921-9675-C09D732D380A}" type="datetimeFigureOut">
              <a:rPr lang="nl-NL" smtClean="0"/>
              <a:t>14-7-2017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B3EF333-280E-4EEA-BD8A-A32EE101F22A}" type="slidenum">
              <a:rPr lang="nl-NL" smtClean="0"/>
              <a:t>‹nr.›</a:t>
            </a:fld>
            <a:endParaRPr lang="nl-NL"/>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BDA41-AA48-4921-9675-C09D732D380A}" type="datetimeFigureOut">
              <a:rPr lang="nl-NL" smtClean="0"/>
              <a:t>14-7-2017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B3EF333-280E-4EEA-BD8A-A32EE101F22A}"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7BDA41-AA48-4921-9675-C09D732D380A}" type="datetimeFigureOut">
              <a:rPr lang="nl-NL" smtClean="0"/>
              <a:t>14-7-2017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B3EF333-280E-4EEA-BD8A-A32EE101F22A}"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7BDA41-AA48-4921-9675-C09D732D380A}" type="datetimeFigureOut">
              <a:rPr lang="nl-NL" smtClean="0"/>
              <a:t>14-7-2017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B3EF333-280E-4EEA-BD8A-A32EE101F22A}"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7BDA41-AA48-4921-9675-C09D732D380A}" type="datetimeFigureOut">
              <a:rPr lang="nl-NL" smtClean="0"/>
              <a:t>14-7-2017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B3EF333-280E-4EEA-BD8A-A32EE101F22A}" type="slidenum">
              <a:rPr lang="nl-NL" smtClean="0"/>
              <a:t>‹nr.›</a:t>
            </a:fld>
            <a:endParaRPr lang="nl-NL"/>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7BDA41-AA48-4921-9675-C09D732D380A}" type="datetimeFigureOut">
              <a:rPr lang="nl-NL" smtClean="0"/>
              <a:t>14-7-2017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B3EF333-280E-4EEA-BD8A-A32EE101F22A}"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7BDA41-AA48-4921-9675-C09D732D380A}" type="datetimeFigureOut">
              <a:rPr lang="nl-NL" smtClean="0"/>
              <a:t>14-7-2017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6B3EF333-280E-4EEA-BD8A-A32EE101F22A}" type="slidenum">
              <a:rPr lang="nl-NL" smtClean="0"/>
              <a:t>‹nr.›</a:t>
            </a:fld>
            <a:endParaRPr lang="nl-NL"/>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7BDA41-AA48-4921-9675-C09D732D380A}" type="datetimeFigureOut">
              <a:rPr lang="nl-NL" smtClean="0"/>
              <a:t>14-7-2017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6B3EF333-280E-4EEA-BD8A-A32EE101F22A}"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BDA41-AA48-4921-9675-C09D732D380A}" type="datetimeFigureOut">
              <a:rPr lang="nl-NL" smtClean="0"/>
              <a:t>14-7-2017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6B3EF333-280E-4EEA-BD8A-A32EE101F22A}" type="slidenum">
              <a:rPr lang="nl-NL" smtClean="0"/>
              <a:t>‹nr.›</a:t>
            </a:fld>
            <a:endParaRPr lang="nl-NL"/>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7BDA41-AA48-4921-9675-C09D732D380A}" type="datetimeFigureOut">
              <a:rPr lang="nl-NL" smtClean="0"/>
              <a:t>14-7-2017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B3EF333-280E-4EEA-BD8A-A32EE101F22A}" type="slidenum">
              <a:rPr lang="nl-NL" smtClean="0"/>
              <a:t>‹nr.›</a:t>
            </a:fld>
            <a:endParaRPr lang="nl-NL"/>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7BDA41-AA48-4921-9675-C09D732D380A}" type="datetimeFigureOut">
              <a:rPr lang="nl-NL" smtClean="0"/>
              <a:t>14-7-2017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B3EF333-280E-4EEA-BD8A-A32EE101F22A}" type="slidenum">
              <a:rPr lang="nl-NL" smtClean="0"/>
              <a:t>‹nr.›</a:t>
            </a:fld>
            <a:endParaRPr lang="nl-NL"/>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27BDA41-AA48-4921-9675-C09D732D380A}" type="datetimeFigureOut">
              <a:rPr lang="nl-NL" smtClean="0"/>
              <a:t>14-7-2017</a:t>
            </a:fld>
            <a:endParaRPr lang="nl-NL"/>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nl-NL"/>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B3EF333-280E-4EEA-BD8A-A32EE101F22A}"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t>Paspoort </a:t>
            </a:r>
            <a:r>
              <a:rPr lang="nl-NL" dirty="0" err="1" smtClean="0"/>
              <a:t>griekse</a:t>
            </a:r>
            <a:r>
              <a:rPr lang="nl-NL" dirty="0" smtClean="0"/>
              <a:t> goden</a:t>
            </a:r>
            <a:endParaRPr lang="nl-NL" dirty="0"/>
          </a:p>
        </p:txBody>
      </p:sp>
      <p:sp>
        <p:nvSpPr>
          <p:cNvPr id="3" name="Subtitle 2"/>
          <p:cNvSpPr>
            <a:spLocks noGrp="1"/>
          </p:cNvSpPr>
          <p:nvPr>
            <p:ph type="subTitle" idx="1"/>
          </p:nvPr>
        </p:nvSpPr>
        <p:spPr/>
        <p:txBody>
          <a:bodyPr/>
          <a:lstStyle/>
          <a:p>
            <a:r>
              <a:rPr lang="nl-NL" dirty="0" smtClean="0"/>
              <a:t>Fine </a:t>
            </a:r>
            <a:r>
              <a:rPr lang="nl-NL" dirty="0" err="1" smtClean="0"/>
              <a:t>Bakx</a:t>
            </a:r>
            <a:endParaRPr lang="nl-NL" dirty="0" smtClean="0"/>
          </a:p>
          <a:p>
            <a:r>
              <a:rPr lang="nl-NL" dirty="0" smtClean="0"/>
              <a:t>15-6-2017</a:t>
            </a:r>
            <a:endParaRPr lang="nl-NL" dirty="0"/>
          </a:p>
        </p:txBody>
      </p:sp>
    </p:spTree>
    <p:extLst>
      <p:ext uri="{BB962C8B-B14F-4D97-AF65-F5344CB8AC3E}">
        <p14:creationId xmlns:p14="http://schemas.microsoft.com/office/powerpoint/2010/main" val="1931315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nl-NL" dirty="0" smtClean="0"/>
              <a:t>De opdracht (2)</a:t>
            </a:r>
            <a:endParaRPr lang="nl-NL" dirty="0"/>
          </a:p>
        </p:txBody>
      </p:sp>
      <p:sp>
        <p:nvSpPr>
          <p:cNvPr id="3" name="Content Placeholder 2"/>
          <p:cNvSpPr>
            <a:spLocks noGrp="1"/>
          </p:cNvSpPr>
          <p:nvPr>
            <p:ph idx="1"/>
          </p:nvPr>
        </p:nvSpPr>
        <p:spPr/>
        <p:txBody>
          <a:bodyPr>
            <a:normAutofit lnSpcReduction="10000"/>
          </a:bodyPr>
          <a:lstStyle/>
          <a:p>
            <a:r>
              <a:rPr lang="nl-NL" dirty="0" smtClean="0"/>
              <a:t>Differentiatie</a:t>
            </a:r>
          </a:p>
          <a:p>
            <a:pPr lvl="1"/>
            <a:r>
              <a:rPr lang="nl-NL" dirty="0" smtClean="0"/>
              <a:t>Indelen van groepen op basis van niveau en gedrag (in samenwerking met drama docent).</a:t>
            </a:r>
          </a:p>
          <a:p>
            <a:pPr lvl="1"/>
            <a:r>
              <a:rPr lang="nl-NL" dirty="0" smtClean="0"/>
              <a:t>Leerlingen hebben zelf keuze over de uitvoering</a:t>
            </a:r>
          </a:p>
          <a:p>
            <a:r>
              <a:rPr lang="nl-NL" dirty="0" smtClean="0"/>
              <a:t>ICT</a:t>
            </a:r>
          </a:p>
          <a:p>
            <a:pPr lvl="1"/>
            <a:r>
              <a:rPr lang="nl-NL" dirty="0" smtClean="0"/>
              <a:t>Gebruik van PowerPoint en beamer</a:t>
            </a:r>
          </a:p>
          <a:p>
            <a:pPr lvl="1"/>
            <a:r>
              <a:rPr lang="nl-NL" dirty="0" smtClean="0"/>
              <a:t>Leerlingen kunnen paspoort digitaal of analoog maken</a:t>
            </a:r>
          </a:p>
          <a:p>
            <a:pPr lvl="1"/>
            <a:r>
              <a:rPr lang="nl-NL" dirty="0" smtClean="0"/>
              <a:t>Film; Odysseus, </a:t>
            </a:r>
            <a:r>
              <a:rPr lang="nl-NL" dirty="0" err="1" smtClean="0"/>
              <a:t>schooltv</a:t>
            </a:r>
            <a:endParaRPr lang="nl-NL" dirty="0" smtClean="0"/>
          </a:p>
          <a:p>
            <a:r>
              <a:rPr lang="nl-NL" dirty="0" smtClean="0"/>
              <a:t>Activerende werkvormen</a:t>
            </a:r>
          </a:p>
          <a:p>
            <a:pPr lvl="1"/>
            <a:r>
              <a:rPr lang="nl-NL" dirty="0"/>
              <a:t>Verboden te zeggen eerder in het hoofdstuk (begrippen kennis)</a:t>
            </a:r>
          </a:p>
          <a:p>
            <a:pPr lvl="1"/>
            <a:r>
              <a:rPr lang="nl-NL" dirty="0"/>
              <a:t>Onderzoek</a:t>
            </a:r>
          </a:p>
          <a:p>
            <a:pPr lvl="1"/>
            <a:r>
              <a:rPr lang="nl-NL" dirty="0"/>
              <a:t>Toneelspel </a:t>
            </a:r>
            <a:endParaRPr lang="nl-NL" dirty="0" smtClean="0"/>
          </a:p>
          <a:p>
            <a:r>
              <a:rPr lang="nl-NL" dirty="0" smtClean="0"/>
              <a:t>Toetsing en beoordeling</a:t>
            </a:r>
          </a:p>
          <a:p>
            <a:pPr lvl="1"/>
            <a:endParaRPr lang="nl-NL" dirty="0" smtClean="0"/>
          </a:p>
          <a:p>
            <a:endParaRPr lang="nl-NL" dirty="0" smtClean="0"/>
          </a:p>
        </p:txBody>
      </p:sp>
    </p:spTree>
    <p:extLst>
      <p:ext uri="{BB962C8B-B14F-4D97-AF65-F5344CB8AC3E}">
        <p14:creationId xmlns:p14="http://schemas.microsoft.com/office/powerpoint/2010/main" val="855339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nl-NL" dirty="0" smtClean="0"/>
              <a:t>De opdracht (1)</a:t>
            </a:r>
            <a:endParaRPr lang="nl-NL" dirty="0"/>
          </a:p>
        </p:txBody>
      </p:sp>
      <p:sp>
        <p:nvSpPr>
          <p:cNvPr id="3" name="Content Placeholder 2"/>
          <p:cNvSpPr>
            <a:spLocks noGrp="1"/>
          </p:cNvSpPr>
          <p:nvPr>
            <p:ph idx="1"/>
          </p:nvPr>
        </p:nvSpPr>
        <p:spPr/>
        <p:txBody>
          <a:bodyPr/>
          <a:lstStyle/>
          <a:p>
            <a:r>
              <a:rPr lang="nl-NL" dirty="0" smtClean="0"/>
              <a:t>Basis uitleg opdracht</a:t>
            </a:r>
          </a:p>
          <a:p>
            <a:r>
              <a:rPr lang="nl-NL" dirty="0" smtClean="0"/>
              <a:t>Paspoort opdracht Griekse goden</a:t>
            </a:r>
          </a:p>
          <a:p>
            <a:r>
              <a:rPr lang="nl-NL" dirty="0" smtClean="0"/>
              <a:t>Klas verdeeld in </a:t>
            </a:r>
            <a:r>
              <a:rPr lang="nl-NL" dirty="0" smtClean="0"/>
              <a:t>6 à 7 </a:t>
            </a:r>
            <a:r>
              <a:rPr lang="nl-NL" dirty="0" smtClean="0"/>
              <a:t>groepen</a:t>
            </a:r>
          </a:p>
          <a:p>
            <a:r>
              <a:rPr lang="nl-NL" dirty="0" smtClean="0"/>
              <a:t>Leerlingen </a:t>
            </a:r>
            <a:r>
              <a:rPr lang="nl-NL" dirty="0" smtClean="0"/>
              <a:t>kiezen zelf hun god/godin uit</a:t>
            </a:r>
          </a:p>
          <a:p>
            <a:r>
              <a:rPr lang="nl-NL" dirty="0" smtClean="0"/>
              <a:t>Groepjes gemaakt door de leraar</a:t>
            </a:r>
          </a:p>
          <a:p>
            <a:endParaRPr lang="nl-NL" dirty="0" smtClean="0"/>
          </a:p>
          <a:p>
            <a:endParaRPr lang="nl-NL" dirty="0"/>
          </a:p>
        </p:txBody>
      </p:sp>
    </p:spTree>
    <p:extLst>
      <p:ext uri="{BB962C8B-B14F-4D97-AF65-F5344CB8AC3E}">
        <p14:creationId xmlns:p14="http://schemas.microsoft.com/office/powerpoint/2010/main" val="258504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nl-NL" dirty="0" smtClean="0"/>
              <a:t>Vernieuwende karakter</a:t>
            </a:r>
            <a:endParaRPr lang="nl-NL" dirty="0"/>
          </a:p>
        </p:txBody>
      </p:sp>
      <p:sp>
        <p:nvSpPr>
          <p:cNvPr id="3" name="Content Placeholder 2"/>
          <p:cNvSpPr>
            <a:spLocks noGrp="1"/>
          </p:cNvSpPr>
          <p:nvPr>
            <p:ph idx="1"/>
          </p:nvPr>
        </p:nvSpPr>
        <p:spPr/>
        <p:txBody>
          <a:bodyPr/>
          <a:lstStyle/>
          <a:p>
            <a:r>
              <a:rPr lang="nl-NL" dirty="0" smtClean="0"/>
              <a:t>School</a:t>
            </a:r>
          </a:p>
          <a:p>
            <a:pPr lvl="1"/>
            <a:r>
              <a:rPr lang="nl-NL" dirty="0" smtClean="0"/>
              <a:t>Vakoverstijgende opdracht</a:t>
            </a:r>
          </a:p>
          <a:p>
            <a:pPr lvl="1"/>
            <a:r>
              <a:rPr lang="nl-NL" dirty="0" smtClean="0"/>
              <a:t>Gebruik van APA (taalgericht vakonderwijs)</a:t>
            </a:r>
          </a:p>
          <a:p>
            <a:endParaRPr lang="nl-NL" dirty="0"/>
          </a:p>
        </p:txBody>
      </p:sp>
    </p:spTree>
    <p:extLst>
      <p:ext uri="{BB962C8B-B14F-4D97-AF65-F5344CB8AC3E}">
        <p14:creationId xmlns:p14="http://schemas.microsoft.com/office/powerpoint/2010/main" val="4163061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nl-NL" dirty="0" smtClean="0"/>
              <a:t>Lesdoelen</a:t>
            </a:r>
            <a:endParaRPr lang="nl-NL" dirty="0"/>
          </a:p>
        </p:txBody>
      </p:sp>
      <p:sp>
        <p:nvSpPr>
          <p:cNvPr id="3" name="Content Placeholder 2"/>
          <p:cNvSpPr>
            <a:spLocks noGrp="1"/>
          </p:cNvSpPr>
          <p:nvPr>
            <p:ph idx="1"/>
          </p:nvPr>
        </p:nvSpPr>
        <p:spPr/>
        <p:txBody>
          <a:bodyPr/>
          <a:lstStyle/>
          <a:p>
            <a:pPr marL="0" lvl="0" indent="0">
              <a:buNone/>
            </a:pPr>
            <a:r>
              <a:rPr lang="nl-NL" dirty="0" smtClean="0"/>
              <a:t>Aan het einde van de lessenreeks</a:t>
            </a:r>
          </a:p>
          <a:p>
            <a:pPr marL="0" lvl="0" indent="0">
              <a:buNone/>
            </a:pPr>
            <a:endParaRPr lang="nl-NL" dirty="0" smtClean="0"/>
          </a:p>
          <a:p>
            <a:pPr lvl="0"/>
            <a:r>
              <a:rPr lang="nl-NL" dirty="0" smtClean="0"/>
              <a:t>Hebben </a:t>
            </a:r>
            <a:r>
              <a:rPr lang="nl-NL" dirty="0"/>
              <a:t>de leerlingen inzicht verworven in de verschillende goden en mythefiguren die de </a:t>
            </a:r>
            <a:r>
              <a:rPr lang="nl-NL" dirty="0" smtClean="0"/>
              <a:t>oude Griekse </a:t>
            </a:r>
            <a:r>
              <a:rPr lang="nl-NL" dirty="0"/>
              <a:t>wereld rijk </a:t>
            </a:r>
            <a:r>
              <a:rPr lang="nl-NL" dirty="0" smtClean="0"/>
              <a:t>is?</a:t>
            </a:r>
            <a:endParaRPr lang="nl-NL" dirty="0"/>
          </a:p>
          <a:p>
            <a:pPr lvl="0"/>
            <a:r>
              <a:rPr lang="nl-NL" dirty="0"/>
              <a:t>Hebben de leerlingen geoefend met hun </a:t>
            </a:r>
            <a:r>
              <a:rPr lang="nl-NL" dirty="0" smtClean="0"/>
              <a:t>onderzoek </a:t>
            </a:r>
            <a:r>
              <a:rPr lang="nl-NL" dirty="0" smtClean="0"/>
              <a:t>vaardigheden?</a:t>
            </a:r>
            <a:endParaRPr lang="nl-NL" dirty="0"/>
          </a:p>
          <a:p>
            <a:pPr lvl="0"/>
            <a:r>
              <a:rPr lang="nl-NL" dirty="0"/>
              <a:t>Zijn de leerlingen geënthousiasmeerd </a:t>
            </a:r>
            <a:r>
              <a:rPr lang="nl-NL" dirty="0" smtClean="0"/>
              <a:t>voor het onderwerp ‘’De Grieken’’ en </a:t>
            </a:r>
            <a:r>
              <a:rPr lang="nl-NL" dirty="0"/>
              <a:t>het vak </a:t>
            </a:r>
            <a:r>
              <a:rPr lang="nl-NL" dirty="0" smtClean="0"/>
              <a:t>geschiedenis?</a:t>
            </a:r>
            <a:endParaRPr lang="nl-NL" dirty="0"/>
          </a:p>
        </p:txBody>
      </p:sp>
    </p:spTree>
    <p:extLst>
      <p:ext uri="{BB962C8B-B14F-4D97-AF65-F5344CB8AC3E}">
        <p14:creationId xmlns:p14="http://schemas.microsoft.com/office/powerpoint/2010/main" val="1702961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nl-NL" dirty="0" smtClean="0"/>
              <a:t>Overheidsdoelen </a:t>
            </a:r>
            <a:endParaRPr lang="nl-NL" dirty="0"/>
          </a:p>
        </p:txBody>
      </p:sp>
      <p:sp>
        <p:nvSpPr>
          <p:cNvPr id="3" name="Content Placeholder 2"/>
          <p:cNvSpPr>
            <a:spLocks noGrp="1"/>
          </p:cNvSpPr>
          <p:nvPr>
            <p:ph idx="1"/>
          </p:nvPr>
        </p:nvSpPr>
        <p:spPr/>
        <p:txBody>
          <a:bodyPr>
            <a:normAutofit fontScale="92500" lnSpcReduction="10000"/>
          </a:bodyPr>
          <a:lstStyle/>
          <a:p>
            <a:r>
              <a:rPr lang="nl-NL" dirty="0"/>
              <a:t>39. De leerling leert een eenvoudig onderzoek uit te voeren naar een actueel maatschappelijk verschijnsel en de uitkomsten daarvan te </a:t>
            </a:r>
            <a:r>
              <a:rPr lang="nl-NL" dirty="0" smtClean="0"/>
              <a:t>presenteren</a:t>
            </a:r>
            <a:endParaRPr lang="nl-NL" dirty="0"/>
          </a:p>
          <a:p>
            <a:r>
              <a:rPr lang="nl-NL" dirty="0"/>
              <a:t>40. De leerling leert historische bronnen te gebruiken om zich een beeld van een tijdvak te vormen of antwoorden te vinden op vragen, en hij leert daarbij ook de eigen cultuurhistorische omgeving te betrekken</a:t>
            </a:r>
          </a:p>
          <a:p>
            <a:pPr marL="0" indent="0">
              <a:buNone/>
            </a:pPr>
            <a:endParaRPr lang="nl-NL" dirty="0"/>
          </a:p>
          <a:p>
            <a:pPr marL="0" indent="0">
              <a:buNone/>
            </a:pPr>
            <a:r>
              <a:rPr lang="nl-NL" b="1" dirty="0" smtClean="0"/>
              <a:t>Overheidsdoelen van kunst &amp; cultuur </a:t>
            </a:r>
          </a:p>
          <a:p>
            <a:r>
              <a:rPr lang="nl-NL" dirty="0" smtClean="0"/>
              <a:t>49. De leerling leert eigen kunstzinnig werk, alleen of als deelnemer in een groep, aan derden te presenteren</a:t>
            </a:r>
          </a:p>
          <a:p>
            <a:r>
              <a:rPr lang="nl-NL" dirty="0" smtClean="0"/>
              <a:t>52. De leerling leert mondeling of schriftelijk te reflecteren op eigen werk en werk van anderen, waaronder dat van kunstenaars</a:t>
            </a:r>
          </a:p>
          <a:p>
            <a:pPr marL="0" indent="0">
              <a:buNone/>
            </a:pPr>
            <a:endParaRPr lang="nl-NL" dirty="0"/>
          </a:p>
          <a:p>
            <a:endParaRPr lang="nl-NL" dirty="0"/>
          </a:p>
        </p:txBody>
      </p:sp>
      <p:sp>
        <p:nvSpPr>
          <p:cNvPr id="4" name="TextBox 3"/>
          <p:cNvSpPr txBox="1"/>
          <p:nvPr/>
        </p:nvSpPr>
        <p:spPr>
          <a:xfrm>
            <a:off x="3635896" y="6237312"/>
            <a:ext cx="5400600" cy="430887"/>
          </a:xfrm>
          <a:prstGeom prst="rect">
            <a:avLst/>
          </a:prstGeom>
          <a:noFill/>
        </p:spPr>
        <p:txBody>
          <a:bodyPr wrap="square" rtlCol="0">
            <a:spAutoFit/>
          </a:bodyPr>
          <a:lstStyle/>
          <a:p>
            <a:pPr algn="r"/>
            <a:r>
              <a:rPr lang="nl-NL" sz="1100" i="1" dirty="0" smtClean="0">
                <a:solidFill>
                  <a:schemeClr val="tx2"/>
                </a:solidFill>
              </a:rPr>
              <a:t>Bron: https://www.rijksoverheid.nl/documenten/besluiten/2010/09/17/kerndoelen-onderbouw-voortgezet-onderwijs</a:t>
            </a:r>
            <a:endParaRPr lang="nl-NL" sz="1100" i="1" dirty="0">
              <a:solidFill>
                <a:schemeClr val="tx2"/>
              </a:solidFill>
            </a:endParaRPr>
          </a:p>
        </p:txBody>
      </p:sp>
    </p:spTree>
    <p:extLst>
      <p:ext uri="{BB962C8B-B14F-4D97-AF65-F5344CB8AC3E}">
        <p14:creationId xmlns:p14="http://schemas.microsoft.com/office/powerpoint/2010/main" val="2147592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nl-NL" dirty="0" smtClean="0"/>
              <a:t>Tijdvak plaatsing</a:t>
            </a:r>
            <a:endParaRPr lang="en-US" dirty="0"/>
          </a:p>
        </p:txBody>
      </p:sp>
      <p:sp>
        <p:nvSpPr>
          <p:cNvPr id="3" name="Content Placeholder 2"/>
          <p:cNvSpPr>
            <a:spLocks noGrp="1"/>
          </p:cNvSpPr>
          <p:nvPr>
            <p:ph idx="1"/>
          </p:nvPr>
        </p:nvSpPr>
        <p:spPr/>
        <p:txBody>
          <a:bodyPr/>
          <a:lstStyle/>
          <a:p>
            <a:r>
              <a:rPr lang="nl-NL" dirty="0" smtClean="0"/>
              <a:t>Tijdvak 2 – Tijd van de Grieken en Romeinen</a:t>
            </a:r>
          </a:p>
          <a:p>
            <a:endParaRPr lang="nl-NL" dirty="0" smtClean="0"/>
          </a:p>
          <a:p>
            <a:r>
              <a:rPr lang="nl-NL" dirty="0" err="1" smtClean="0"/>
              <a:t>KA’s</a:t>
            </a:r>
            <a:endParaRPr lang="nl-NL" dirty="0" smtClean="0"/>
          </a:p>
          <a:p>
            <a:pPr lvl="1"/>
            <a:r>
              <a:rPr lang="nl-NL" dirty="0" smtClean="0"/>
              <a:t>Klassieke vormtaal van de Grieks-Romeinse cultuur</a:t>
            </a:r>
          </a:p>
          <a:p>
            <a:pPr lvl="1"/>
            <a:endParaRPr lang="nl-NL" dirty="0"/>
          </a:p>
        </p:txBody>
      </p:sp>
    </p:spTree>
    <p:extLst>
      <p:ext uri="{BB962C8B-B14F-4D97-AF65-F5344CB8AC3E}">
        <p14:creationId xmlns:p14="http://schemas.microsoft.com/office/powerpoint/2010/main" val="13947658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nl-NL" dirty="0" smtClean="0"/>
              <a:t>Historisch denken</a:t>
            </a:r>
            <a:endParaRPr lang="nl-NL" dirty="0"/>
          </a:p>
        </p:txBody>
      </p:sp>
      <p:sp>
        <p:nvSpPr>
          <p:cNvPr id="3" name="Content Placeholder 2"/>
          <p:cNvSpPr>
            <a:spLocks noGrp="1"/>
          </p:cNvSpPr>
          <p:nvPr>
            <p:ph idx="1"/>
          </p:nvPr>
        </p:nvSpPr>
        <p:spPr/>
        <p:txBody>
          <a:bodyPr/>
          <a:lstStyle/>
          <a:p>
            <a:r>
              <a:rPr lang="nl-NL" dirty="0" smtClean="0"/>
              <a:t>Historische vragen stellen</a:t>
            </a:r>
            <a:endParaRPr lang="nl-NL" dirty="0"/>
          </a:p>
          <a:p>
            <a:r>
              <a:rPr lang="nl-NL" dirty="0" smtClean="0"/>
              <a:t>Gebruik van historische bronnen</a:t>
            </a:r>
          </a:p>
          <a:p>
            <a:r>
              <a:rPr lang="nl-NL" dirty="0" smtClean="0"/>
              <a:t>Contextualiseren</a:t>
            </a:r>
          </a:p>
          <a:p>
            <a:r>
              <a:rPr lang="nl-NL" dirty="0" smtClean="0"/>
              <a:t>Argumenteren</a:t>
            </a:r>
          </a:p>
          <a:p>
            <a:r>
              <a:rPr lang="nl-NL" dirty="0" smtClean="0"/>
              <a:t>Gebruik historische begrippen</a:t>
            </a:r>
          </a:p>
          <a:p>
            <a:r>
              <a:rPr lang="nl-NL" dirty="0" smtClean="0"/>
              <a:t>Gebruik van </a:t>
            </a:r>
            <a:r>
              <a:rPr lang="nl-NL" dirty="0" err="1" smtClean="0"/>
              <a:t>metacocepten</a:t>
            </a:r>
            <a:endParaRPr lang="nl-NL" dirty="0" smtClean="0"/>
          </a:p>
          <a:p>
            <a:r>
              <a:rPr lang="nl-NL" dirty="0" smtClean="0"/>
              <a:t>Historische empathie</a:t>
            </a:r>
            <a:endParaRPr lang="nl-NL" dirty="0"/>
          </a:p>
        </p:txBody>
      </p:sp>
      <p:sp>
        <p:nvSpPr>
          <p:cNvPr id="7" name="TextBox 6"/>
          <p:cNvSpPr txBox="1"/>
          <p:nvPr/>
        </p:nvSpPr>
        <p:spPr>
          <a:xfrm>
            <a:off x="5364088" y="6455189"/>
            <a:ext cx="3600400" cy="261610"/>
          </a:xfrm>
          <a:prstGeom prst="rect">
            <a:avLst/>
          </a:prstGeom>
          <a:noFill/>
        </p:spPr>
        <p:txBody>
          <a:bodyPr wrap="square" rtlCol="0">
            <a:spAutoFit/>
          </a:bodyPr>
          <a:lstStyle/>
          <a:p>
            <a:r>
              <a:rPr lang="nl-NL" sz="1100" i="1" dirty="0" smtClean="0">
                <a:solidFill>
                  <a:schemeClr val="tx2"/>
                </a:solidFill>
              </a:rPr>
              <a:t>Bron: Historisch denken, basisboek voor de vakdocent. </a:t>
            </a:r>
            <a:endParaRPr lang="en-US" sz="1100" i="1" dirty="0">
              <a:solidFill>
                <a:schemeClr val="tx2"/>
              </a:solidFill>
            </a:endParaRPr>
          </a:p>
        </p:txBody>
      </p:sp>
    </p:spTree>
    <p:extLst>
      <p:ext uri="{BB962C8B-B14F-4D97-AF65-F5344CB8AC3E}">
        <p14:creationId xmlns:p14="http://schemas.microsoft.com/office/powerpoint/2010/main" val="34788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nl-NL" dirty="0" smtClean="0"/>
              <a:t>Oriëntatiekennis</a:t>
            </a:r>
            <a:endParaRPr lang="nl-NL" dirty="0"/>
          </a:p>
        </p:txBody>
      </p:sp>
      <p:sp>
        <p:nvSpPr>
          <p:cNvPr id="3" name="Content Placeholder 2"/>
          <p:cNvSpPr>
            <a:spLocks noGrp="1"/>
          </p:cNvSpPr>
          <p:nvPr>
            <p:ph idx="1"/>
          </p:nvPr>
        </p:nvSpPr>
        <p:spPr/>
        <p:txBody>
          <a:bodyPr>
            <a:normAutofit/>
          </a:bodyPr>
          <a:lstStyle/>
          <a:p>
            <a:r>
              <a:rPr lang="nl-NL" dirty="0" smtClean="0"/>
              <a:t>Structuurbegrippen</a:t>
            </a:r>
          </a:p>
          <a:p>
            <a:pPr lvl="1"/>
            <a:r>
              <a:rPr lang="nl-NL" dirty="0" smtClean="0"/>
              <a:t>Analyseren </a:t>
            </a:r>
          </a:p>
          <a:p>
            <a:pPr lvl="1"/>
            <a:r>
              <a:rPr lang="nl-NL" dirty="0" smtClean="0"/>
              <a:t>Bron</a:t>
            </a:r>
          </a:p>
          <a:p>
            <a:pPr lvl="1"/>
            <a:r>
              <a:rPr lang="nl-NL" dirty="0" smtClean="0"/>
              <a:t>Betrouwbaar </a:t>
            </a:r>
          </a:p>
          <a:p>
            <a:r>
              <a:rPr lang="nl-NL" dirty="0" smtClean="0"/>
              <a:t>Sleutelbegrippen </a:t>
            </a:r>
          </a:p>
          <a:p>
            <a:pPr lvl="1"/>
            <a:r>
              <a:rPr lang="nl-NL" dirty="0" smtClean="0"/>
              <a:t>Burger, christendom, Grieks-Romeinse cultuur, klassiek, monotheïsme, politiek, stadstaat, wetenschap, aristocratie, democratie, dictator, filosoof, keizerrijk, monarchie, oligarchie, oudheid, rationeel, republiek, senaat, tijd </a:t>
            </a:r>
            <a:r>
              <a:rPr lang="nl-NL" dirty="0"/>
              <a:t>van Grieken en </a:t>
            </a:r>
            <a:r>
              <a:rPr lang="nl-NL" dirty="0" smtClean="0"/>
              <a:t>Romeinen, tiran, volksverhuizing</a:t>
            </a:r>
            <a:endParaRPr lang="nl-NL" dirty="0"/>
          </a:p>
        </p:txBody>
      </p:sp>
    </p:spTree>
    <p:extLst>
      <p:ext uri="{BB962C8B-B14F-4D97-AF65-F5344CB8AC3E}">
        <p14:creationId xmlns:p14="http://schemas.microsoft.com/office/powerpoint/2010/main" val="2524722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nl-NL" dirty="0" smtClean="0"/>
              <a:t>De lessenreeks</a:t>
            </a:r>
            <a:endParaRPr lang="nl-NL" dirty="0"/>
          </a:p>
        </p:txBody>
      </p:sp>
      <p:sp>
        <p:nvSpPr>
          <p:cNvPr id="3" name="Content Placeholder 2"/>
          <p:cNvSpPr>
            <a:spLocks noGrp="1"/>
          </p:cNvSpPr>
          <p:nvPr>
            <p:ph idx="1"/>
          </p:nvPr>
        </p:nvSpPr>
        <p:spPr/>
        <p:txBody>
          <a:bodyPr/>
          <a:lstStyle/>
          <a:p>
            <a:r>
              <a:rPr lang="nl-NL" dirty="0" smtClean="0"/>
              <a:t>Hoofdstuk 2 – De oude Grieken is uitgebreid behandeld</a:t>
            </a:r>
          </a:p>
          <a:p>
            <a:pPr marL="457200" lvl="2"/>
            <a:r>
              <a:rPr lang="nl-NL" dirty="0"/>
              <a:t>In het midden van het hoofdstuk een verboden te zeggen (taalgericht vakonderwijs</a:t>
            </a:r>
            <a:r>
              <a:rPr lang="nl-NL" dirty="0" smtClean="0"/>
              <a:t>)</a:t>
            </a:r>
          </a:p>
          <a:p>
            <a:r>
              <a:rPr lang="nl-NL" dirty="0" smtClean="0"/>
              <a:t>Opdracht vindt plaats aan het einde van het hoofdstuk</a:t>
            </a:r>
          </a:p>
          <a:p>
            <a:r>
              <a:rPr lang="nl-NL" dirty="0" smtClean="0"/>
              <a:t>Opdracht </a:t>
            </a:r>
            <a:r>
              <a:rPr lang="nl-NL" dirty="0" smtClean="0"/>
              <a:t>bestaat uit 4 lessen</a:t>
            </a:r>
          </a:p>
          <a:p>
            <a:pPr lvl="1"/>
            <a:r>
              <a:rPr lang="nl-NL" dirty="0"/>
              <a:t>Twee lessen aan paspoort werken (geschiedenis)</a:t>
            </a:r>
          </a:p>
          <a:p>
            <a:pPr lvl="2"/>
            <a:r>
              <a:rPr lang="nl-NL" dirty="0"/>
              <a:t>In mediatheek</a:t>
            </a:r>
          </a:p>
          <a:p>
            <a:pPr lvl="1"/>
            <a:r>
              <a:rPr lang="nl-NL" dirty="0"/>
              <a:t>Twee lessen aan toneelstuk werken (drama)</a:t>
            </a:r>
          </a:p>
          <a:p>
            <a:pPr lvl="2"/>
            <a:r>
              <a:rPr lang="nl-NL" dirty="0"/>
              <a:t>Een les oefenen, een les </a:t>
            </a:r>
            <a:r>
              <a:rPr lang="nl-NL" dirty="0" smtClean="0"/>
              <a:t>uitvoeren</a:t>
            </a:r>
          </a:p>
          <a:p>
            <a:r>
              <a:rPr lang="nl-NL" dirty="0" smtClean="0"/>
              <a:t>Reflectie thuis en via mail inleveren</a:t>
            </a:r>
          </a:p>
        </p:txBody>
      </p:sp>
    </p:spTree>
    <p:extLst>
      <p:ext uri="{BB962C8B-B14F-4D97-AF65-F5344CB8AC3E}">
        <p14:creationId xmlns:p14="http://schemas.microsoft.com/office/powerpoint/2010/main" val="20536689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164</TotalTime>
  <Words>505</Words>
  <Application>Microsoft Office PowerPoint</Application>
  <PresentationFormat>Diavoorstelling (4:3)</PresentationFormat>
  <Paragraphs>82</Paragraphs>
  <Slides>10</Slides>
  <Notes>7</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Arial</vt:lpstr>
      <vt:lpstr>Calibri</vt:lpstr>
      <vt:lpstr>Clarity</vt:lpstr>
      <vt:lpstr>Paspoort griekse goden</vt:lpstr>
      <vt:lpstr>De opdracht (1)</vt:lpstr>
      <vt:lpstr>Vernieuwende karakter</vt:lpstr>
      <vt:lpstr>Lesdoelen</vt:lpstr>
      <vt:lpstr>Overheidsdoelen </vt:lpstr>
      <vt:lpstr>Tijdvak plaatsing</vt:lpstr>
      <vt:lpstr>Historisch denken</vt:lpstr>
      <vt:lpstr>Oriëntatiekennis</vt:lpstr>
      <vt:lpstr>De lessenreeks</vt:lpstr>
      <vt:lpstr>De opdracht (2)</vt:lpstr>
    </vt:vector>
  </TitlesOfParts>
  <Company>Utrecht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Vakdidactiek 3</dc:title>
  <dc:creator>Truijen, L.M. (Loes)</dc:creator>
  <cp:lastModifiedBy>Joyce</cp:lastModifiedBy>
  <cp:revision>33</cp:revision>
  <cp:lastPrinted>2017-06-15T09:01:12Z</cp:lastPrinted>
  <dcterms:created xsi:type="dcterms:W3CDTF">2017-06-11T09:43:07Z</dcterms:created>
  <dcterms:modified xsi:type="dcterms:W3CDTF">2017-07-14T18:41:03Z</dcterms:modified>
</cp:coreProperties>
</file>