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85" r:id="rId4"/>
    <p:sldId id="280" r:id="rId5"/>
    <p:sldId id="282" r:id="rId6"/>
    <p:sldId id="283" r:id="rId7"/>
    <p:sldId id="284" r:id="rId8"/>
    <p:sldId id="287" r:id="rId9"/>
    <p:sldId id="286" r:id="rId10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74" d="100"/>
          <a:sy n="74" d="100"/>
        </p:scale>
        <p:origin x="540" y="7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en-US"/>
              <a:t>7/14/2017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en-US"/>
              <a:t>7/14/2017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5" name="Freeform 4"/>
          <p:cNvSpPr>
            <a:spLocks noEditPoints="1"/>
          </p:cNvSpPr>
          <p:nvPr/>
        </p:nvSpPr>
        <p:spPr bwMode="auto">
          <a:xfrm>
            <a:off x="3805238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en-US"/>
              <a:t>7/14/2017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en-US"/>
              <a:pPr/>
              <a:t>7/14/2017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Sam van der Pijl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712168"/>
          </a:xfrm>
        </p:spPr>
        <p:txBody>
          <a:bodyPr/>
          <a:lstStyle/>
          <a:p>
            <a:r>
              <a:rPr lang="nl-NL" dirty="0" smtClean="0"/>
              <a:t>Napoleon Bonaparte en zijn daden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endParaRPr lang="nl-NL" sz="1100" i="1" dirty="0"/>
          </a:p>
          <a:p>
            <a:endParaRPr lang="nl-NL" dirty="0" smtClean="0"/>
          </a:p>
        </p:txBody>
      </p:sp>
      <p:pic>
        <p:nvPicPr>
          <p:cNvPr id="4" name="Picture 3" descr="https://static1.squarespace.com/static/50adfa2ae4b0cc1d786569eb/t/550b518ee4b0312fe85d82a2/1426805143300/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884" y="476672"/>
            <a:ext cx="2592288" cy="31457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260648"/>
            <a:ext cx="9753600" cy="808113"/>
          </a:xfrm>
        </p:spPr>
        <p:txBody>
          <a:bodyPr/>
          <a:lstStyle/>
          <a:p>
            <a:r>
              <a:rPr lang="nl-NL" dirty="0" smtClean="0"/>
              <a:t>Uitleg product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17614" y="1844824"/>
            <a:ext cx="9845350" cy="432737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Het leven van Napoleon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Wat heeft Napoleon bereikt?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Hoe reageren hij en Alexander I daarop?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nl-NL" sz="24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37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260648"/>
            <a:ext cx="9753600" cy="808113"/>
          </a:xfrm>
        </p:spPr>
        <p:txBody>
          <a:bodyPr/>
          <a:lstStyle/>
          <a:p>
            <a:r>
              <a:rPr lang="nl-NL" dirty="0" smtClean="0"/>
              <a:t>Overheids- en lesdoelen</a:t>
            </a:r>
            <a:endParaRPr lang="nl-NL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17614" y="1820562"/>
            <a:ext cx="4708734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b="1" u="sng" dirty="0" smtClean="0"/>
              <a:t>Overheidsdoelen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i="1" dirty="0" smtClean="0"/>
              <a:t>37. De leerling leert een kader van tien tijdvakken te gebruiken om gebeurtenissen, ontwikkelingen en personen in hun tijd te plaatsen.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i="1" dirty="0" smtClean="0"/>
              <a:t>40. De leerling leert historische bronnen te gebruiken […]en hij leert daarbij ook de eigen cultuurhistorisch omgeving te betrekken.</a:t>
            </a:r>
            <a:endParaRPr lang="nl-NL" i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4414" y="1820562"/>
            <a:ext cx="4708734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b="1" u="sng" dirty="0" smtClean="0"/>
              <a:t>Lesdoelen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i="1" dirty="0" smtClean="0"/>
              <a:t>De leerlingen kennen verschillende gebeurtenissen die van invloed zijn geweest op Napoleons leven.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i="1" dirty="0" smtClean="0"/>
              <a:t>De leerlingen kunnen beargumenteren waarom deze gebeurtenissen van belang zijn geweest.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i="1" dirty="0" smtClean="0"/>
              <a:t>De leerlingen kunnen zich inleven in Napoleon en zijn tegenspelers en hun reacties beargumenteren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146695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260648"/>
            <a:ext cx="9753600" cy="808113"/>
          </a:xfrm>
        </p:spPr>
        <p:txBody>
          <a:bodyPr>
            <a:normAutofit/>
          </a:bodyPr>
          <a:lstStyle/>
          <a:p>
            <a:r>
              <a:rPr lang="nl-NL" dirty="0" smtClean="0"/>
              <a:t>Componenten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17614" y="1844824"/>
            <a:ext cx="7848600" cy="432737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Historische vragen </a:t>
            </a:r>
            <a:r>
              <a:rPr lang="nl-NL" sz="3600" dirty="0" smtClean="0">
                <a:solidFill>
                  <a:schemeClr val="accent3">
                    <a:lumMod val="75000"/>
                  </a:schemeClr>
                </a:solidFill>
              </a:rPr>
              <a:t>√</a:t>
            </a:r>
            <a:endParaRPr lang="nl-NL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Bronnengebruik </a:t>
            </a:r>
            <a:r>
              <a:rPr lang="nl-NL" sz="3600" dirty="0">
                <a:solidFill>
                  <a:schemeClr val="accent3">
                    <a:lumMod val="75000"/>
                  </a:schemeClr>
                </a:solidFill>
              </a:rPr>
              <a:t>√</a:t>
            </a:r>
            <a:endParaRPr lang="nl-NL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Contextualiseren </a:t>
            </a:r>
            <a:r>
              <a:rPr lang="nl-NL" sz="3600" dirty="0">
                <a:solidFill>
                  <a:schemeClr val="accent3">
                    <a:lumMod val="75000"/>
                  </a:schemeClr>
                </a:solidFill>
              </a:rPr>
              <a:t>√</a:t>
            </a:r>
            <a:endParaRPr lang="nl-NL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Argumenteren </a:t>
            </a:r>
            <a:r>
              <a:rPr lang="nl-NL" sz="3600" dirty="0">
                <a:solidFill>
                  <a:schemeClr val="accent3">
                    <a:lumMod val="75000"/>
                  </a:schemeClr>
                </a:solidFill>
              </a:rPr>
              <a:t>√</a:t>
            </a:r>
            <a:endParaRPr lang="nl-NL" sz="28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Historische begrippen </a:t>
            </a:r>
            <a:r>
              <a:rPr lang="nl-NL" sz="3600" dirty="0" smtClean="0">
                <a:solidFill>
                  <a:schemeClr val="accent2"/>
                </a:solidFill>
              </a:rPr>
              <a:t>~</a:t>
            </a:r>
            <a:endParaRPr lang="nl-NL" sz="2400" dirty="0" smtClean="0">
              <a:solidFill>
                <a:schemeClr val="accent2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Structuurbegrippen </a:t>
            </a:r>
            <a:r>
              <a:rPr lang="nl-NL" sz="3600" dirty="0">
                <a:solidFill>
                  <a:schemeClr val="accent2"/>
                </a:solidFill>
              </a:rPr>
              <a:t>~</a:t>
            </a:r>
            <a:endParaRPr lang="nl-NL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92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260648"/>
            <a:ext cx="9753600" cy="808113"/>
          </a:xfrm>
        </p:spPr>
        <p:txBody>
          <a:bodyPr/>
          <a:lstStyle/>
          <a:p>
            <a:r>
              <a:rPr lang="nl-NL" dirty="0" smtClean="0"/>
              <a:t>Differentiatie door ICT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17614" y="1844824"/>
            <a:ext cx="7848600" cy="568863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Toevoeging extra laag ICT?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Toevoeging differentiatie?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b="1" u="sng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u="sng" dirty="0" err="1" smtClean="0"/>
              <a:t>Aurasma</a:t>
            </a:r>
            <a:r>
              <a:rPr lang="nl-NL" sz="2400" b="1" u="sng" dirty="0" smtClean="0"/>
              <a:t>: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Verstoppen van hints achter de kaart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Leerlingen die vastlopen krijgen informatie over de app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pic>
        <p:nvPicPr>
          <p:cNvPr id="1026" name="Picture 2" descr="http://p4.zdassets.com/hc/settings_assets/242470/200126865/xJ4YxfpEK5DsQlQClC2Whg-Aurasma_Primary_Logo_Co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894" y="1068761"/>
            <a:ext cx="2390640" cy="2072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671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260648"/>
            <a:ext cx="9753600" cy="808113"/>
          </a:xfrm>
        </p:spPr>
        <p:txBody>
          <a:bodyPr/>
          <a:lstStyle/>
          <a:p>
            <a:r>
              <a:rPr lang="nl-NL" dirty="0" smtClean="0"/>
              <a:t>Toetsing en </a:t>
            </a:r>
            <a:r>
              <a:rPr lang="nl-NL" dirty="0" err="1" smtClean="0"/>
              <a:t>Rubric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17614" y="1844824"/>
            <a:ext cx="7848600" cy="432737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Taxonomie van </a:t>
            </a:r>
            <a:r>
              <a:rPr lang="nl-NL" sz="2400" dirty="0" err="1" smtClean="0"/>
              <a:t>Bloom</a:t>
            </a:r>
            <a:r>
              <a:rPr lang="nl-NL" sz="2400" dirty="0" smtClean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 smtClean="0"/>
              <a:t>Doel: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nl-NL" sz="2400" dirty="0" smtClean="0">
                <a:solidFill>
                  <a:schemeClr val="tx1"/>
                </a:solidFill>
              </a:rPr>
              <a:t>Bereiken van Evalueren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364" y="1844824"/>
            <a:ext cx="6267790" cy="43267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946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260648"/>
            <a:ext cx="9753600" cy="808113"/>
          </a:xfrm>
        </p:spPr>
        <p:txBody>
          <a:bodyPr/>
          <a:lstStyle/>
          <a:p>
            <a:r>
              <a:rPr lang="nl-NL" dirty="0" smtClean="0"/>
              <a:t>Toetsing en </a:t>
            </a:r>
            <a:r>
              <a:rPr lang="nl-NL" dirty="0" err="1" smtClean="0"/>
              <a:t>Rubric</a:t>
            </a:r>
            <a:endParaRPr lang="nl-NL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884720"/>
              </p:ext>
            </p:extLst>
          </p:nvPr>
        </p:nvGraphicFramePr>
        <p:xfrm>
          <a:off x="1217614" y="1286609"/>
          <a:ext cx="8908415" cy="415861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167130"/>
                <a:gridCol w="2580005"/>
                <a:gridCol w="2580640"/>
                <a:gridCol w="2580640"/>
              </a:tblGrid>
              <a:tr h="173990"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u="sng" dirty="0">
                          <a:effectLst/>
                        </a:rPr>
                        <a:t>Toets 1 Opdracht gebeurtenissen in Europa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22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Beoordelings-aspect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0 punten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 punt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 punten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Gebeurtenis: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18-12-1793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De gebeurtenis is verkeerd en uitleg van betekenis mist.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De gebeurtenis is juist, maar uitleg van betekenis is verkeerd of niet goed onderbouwd.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juist en de uitleg van betekenis is compleet en goed onderbouwd met eventuele voorbeelden.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Gebeurtenis: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9-11-1799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verkeerd en uitleg van betekenis mist.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juist, maar uitleg van betekenis is verkeerd of niet goed onderbouwd.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juist en de uitleg van betekenis is compleet en goed onderbouwd met eventuele voorbeelden.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Gebeurtenis: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2-12-1804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verkeerd en uitleg van betekenis mist.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juist, maar uitleg van betekenis is verkeerd of niet goed onderbouwd.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juist en de uitleg van betekenis is compleet en goed onderbouwd met eventuele voorbeelden.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Gebeurtenis: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2-12-1805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verkeerd en uitleg van betekenis mist.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juist, maar uitleg van betekenis is verkeerd of niet goed onderbouwd.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juist en de uitleg van betekenis is compleet en goed onderbouwd met eventuele voorbeelden.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Gebeurtenis:</a:t>
                      </a:r>
                      <a:endParaRPr lang="en-US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11-03-1810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verkeerd en uitleg van betekenis mist.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gebeurtenis is juist, maar uitleg van betekenis is verkeerd of niet goed onderbouwd.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De gebeurtenis is juist en de uitleg van betekenis is compleet en goed onderbouwd met eventuele voorbeelden.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76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4" y="260648"/>
            <a:ext cx="9753600" cy="808113"/>
          </a:xfrm>
        </p:spPr>
        <p:txBody>
          <a:bodyPr/>
          <a:lstStyle/>
          <a:p>
            <a:r>
              <a:rPr lang="nl-NL" dirty="0" smtClean="0"/>
              <a:t>Toetsing en </a:t>
            </a:r>
            <a:r>
              <a:rPr lang="nl-NL" dirty="0" err="1" smtClean="0"/>
              <a:t>Rubric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17614" y="1844824"/>
            <a:ext cx="7848600" cy="4536504"/>
          </a:xfrm>
        </p:spPr>
        <p:txBody>
          <a:bodyPr>
            <a:normAutofit fontScale="92500" lnSpcReduction="10000"/>
          </a:bodyPr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1800" b="1" u="sng" dirty="0" err="1" smtClean="0"/>
              <a:t>Eindcijfer</a:t>
            </a:r>
            <a:r>
              <a:rPr lang="en-US" sz="1800" b="1" u="sng" dirty="0" smtClean="0"/>
              <a:t>: </a:t>
            </a:r>
            <a:r>
              <a:rPr lang="en-US" sz="1800" b="1" u="sng" dirty="0" err="1" smtClean="0"/>
              <a:t>Cijfer</a:t>
            </a:r>
            <a:r>
              <a:rPr lang="en-US" sz="1800" b="1" u="sng" dirty="0" smtClean="0"/>
              <a:t> </a:t>
            </a:r>
            <a:r>
              <a:rPr lang="en-US" sz="1800" b="1" u="sng" dirty="0" err="1" smtClean="0"/>
              <a:t>toets</a:t>
            </a:r>
            <a:r>
              <a:rPr lang="en-US" sz="1800" b="1" u="sng" dirty="0" smtClean="0"/>
              <a:t> 1 + </a:t>
            </a:r>
            <a:r>
              <a:rPr lang="en-US" sz="1800" b="1" u="sng" dirty="0" err="1" smtClean="0"/>
              <a:t>Cijfers</a:t>
            </a:r>
            <a:r>
              <a:rPr lang="en-US" sz="1800" b="1" u="sng" dirty="0" smtClean="0"/>
              <a:t> </a:t>
            </a:r>
            <a:r>
              <a:rPr lang="en-US" sz="1800" b="1" u="sng" dirty="0" err="1" smtClean="0"/>
              <a:t>toets</a:t>
            </a:r>
            <a:r>
              <a:rPr lang="en-US" sz="1800" b="1" u="sng" dirty="0" smtClean="0"/>
              <a:t> 2 / 2 </a:t>
            </a:r>
            <a:endParaRPr lang="en-US" sz="1800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585398"/>
              </p:ext>
            </p:extLst>
          </p:nvPr>
        </p:nvGraphicFramePr>
        <p:xfrm>
          <a:off x="1217614" y="1276573"/>
          <a:ext cx="8550275" cy="438467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257300"/>
                <a:gridCol w="1405255"/>
                <a:gridCol w="1862455"/>
                <a:gridCol w="1863090"/>
                <a:gridCol w="2162175"/>
              </a:tblGrid>
              <a:tr h="288290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u="sng" dirty="0">
                          <a:effectLst/>
                        </a:rPr>
                        <a:t>Toets 2 Levenslijn opdracht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622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Beoordelings-aspect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0 punten</a:t>
                      </a:r>
                      <a:endParaRPr lang="en-US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1 punt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3 punten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5 punten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Gekozen reactie vanuit Napoleon (Rood)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gekozen reacties passen totaal niet bij Napoleon op deze gebeurtenis.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gekozen reacties passen bij Napoleon, maar er is geen balans tussen de mate van de reacties.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gekozen reacties passen goed bij Napoleon en er is rekening gehouden met de balans tussen de mate van reacties.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De gekozen reacties passen goed bij Napoleon en er is een goede </a:t>
                      </a:r>
                      <a:r>
                        <a:rPr lang="nl-NL" sz="1100" dirty="0" smtClean="0">
                          <a:effectLst/>
                        </a:rPr>
                        <a:t>verhouding tussen </a:t>
                      </a:r>
                      <a:r>
                        <a:rPr lang="nl-NL" sz="1100" smtClean="0">
                          <a:effectLst/>
                        </a:rPr>
                        <a:t>de verschillende reacties</a:t>
                      </a:r>
                      <a:r>
                        <a:rPr lang="nl-NL" sz="1100" dirty="0">
                          <a:effectLst/>
                        </a:rPr>
                        <a:t>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Gekozen reactie vanuit Alexander I (Blauw)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gekozen reacties passen totaal niet bij Alexander I op deze gebeurtenis.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gekozen reacties passen bij Alexander I, maar er is geen balans tussen de mate van de reacties.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gekozen reacties passen goed bij Alexander I en er is rekening gehouden met de balans tussen de mate van reacties.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De gekozen reacties passen goed bij Alexander I en er is een goede </a:t>
                      </a:r>
                      <a:r>
                        <a:rPr lang="nl-NL" sz="1100" dirty="0" smtClean="0">
                          <a:effectLst/>
                        </a:rPr>
                        <a:t>verhouding tussen de verschillende reacties</a:t>
                      </a:r>
                      <a:r>
                        <a:rPr lang="nl-NL" sz="1100" dirty="0">
                          <a:effectLst/>
                        </a:rPr>
                        <a:t>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667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Verklaringen voor reacties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verklaring ontbreekt of is erg beknopt.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verklaring maakt redelijk duidelijk waarom de reactie gekozen is. Argumentatie ontbreekt.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verklaring is duidelijk in het kiezen van de reactie. Argumentatie is aanwezig maar er wordt weinig vanuit de personen geredeneerd.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De verklaring is duidelijk en er wordt beargumenteerd waarom de reacties gekozen zijn vanuit betreffende personen. Voor- en nadelen van gebeurtenissen worden hier bij betrokken.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8290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</a:rPr>
                        <a:t>Cijfer toets 2 </a:t>
                      </a:r>
                      <a:r>
                        <a:rPr lang="nl-NL" sz="1000" dirty="0">
                          <a:effectLst/>
                        </a:rPr>
                        <a:t>(aantal punten gedeeld door 1,5)</a:t>
                      </a:r>
                      <a:r>
                        <a:rPr lang="nl-NL" sz="1200" dirty="0">
                          <a:effectLst/>
                        </a:rPr>
                        <a:t>: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175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inental Europe 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ECDB7D7-727B-44D4-8100-B4DA40A1A1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World maps series, European continent presentation (widescreen)</Template>
  <TotalTime>0</TotalTime>
  <Words>694</Words>
  <Application>Microsoft Office PowerPoint</Application>
  <PresentationFormat>Aangepast</PresentationFormat>
  <Paragraphs>115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Continental Europe 16x9</vt:lpstr>
      <vt:lpstr>Sam van der Pijl</vt:lpstr>
      <vt:lpstr>Uitleg product</vt:lpstr>
      <vt:lpstr>Overheids- en lesdoelen</vt:lpstr>
      <vt:lpstr>Componenten</vt:lpstr>
      <vt:lpstr>Differentiatie door ICT</vt:lpstr>
      <vt:lpstr>Toetsing en Rubric</vt:lpstr>
      <vt:lpstr>Toetsing en Rubric</vt:lpstr>
      <vt:lpstr>Toetsing en Rubric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2017-06-19T09:15:10Z</dcterms:created>
  <dcterms:modified xsi:type="dcterms:W3CDTF">2017-07-14T17:49:13Z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