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60" r:id="rId3"/>
    <p:sldId id="264" r:id="rId4"/>
    <p:sldId id="265" r:id="rId5"/>
    <p:sldId id="266" r:id="rId6"/>
    <p:sldId id="261" r:id="rId7"/>
    <p:sldId id="262"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autoAdjust="0"/>
  </p:normalViewPr>
  <p:slideViewPr>
    <p:cSldViewPr snapToGrid="0">
      <p:cViewPr varScale="1">
        <p:scale>
          <a:sx n="74" d="100"/>
          <a:sy n="74" d="100"/>
        </p:scale>
        <p:origin x="57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nl-NL" smtClean="0"/>
              <a:t>Klik om de stijl te bewerken</a:t>
            </a:r>
            <a:endParaRPr lang="en-US"/>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A2907B5A-0314-4C65-BD01-2C98AA4E97B4}" type="datetimeFigureOut">
              <a:rPr lang="nl-NL" smtClean="0"/>
              <a:t>14-7-2017</a:t>
            </a:fld>
            <a:endParaRPr lang="nl-NL"/>
          </a:p>
        </p:txBody>
      </p:sp>
      <p:sp>
        <p:nvSpPr>
          <p:cNvPr id="5" name="Footer Placeholder 4"/>
          <p:cNvSpPr>
            <a:spLocks noGrp="1"/>
          </p:cNvSpPr>
          <p:nvPr>
            <p:ph type="ftr" sz="quarter" idx="11"/>
          </p:nvPr>
        </p:nvSpPr>
        <p:spPr>
          <a:xfrm>
            <a:off x="1565393" y="5357593"/>
            <a:ext cx="6713127" cy="365125"/>
          </a:xfrm>
        </p:spPr>
        <p:txBody>
          <a:bodyPr/>
          <a:lstStyle/>
          <a:p>
            <a:endParaRPr lang="nl-NL"/>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08741F64-7823-41EA-8936-42AA484A1122}"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nchor="ct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A2907B5A-0314-4C65-BD01-2C98AA4E97B4}" type="datetimeFigureOut">
              <a:rPr lang="nl-NL" smtClean="0"/>
              <a:t>14-7-2017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8741F64-7823-41EA-8936-42AA484A1122}"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A2907B5A-0314-4C65-BD01-2C98AA4E97B4}" type="datetimeFigureOut">
              <a:rPr lang="nl-NL" smtClean="0"/>
              <a:t>14-7-2017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8741F64-7823-41EA-8936-42AA484A1122}"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A2907B5A-0314-4C65-BD01-2C98AA4E97B4}" type="datetimeFigureOut">
              <a:rPr lang="nl-NL" smtClean="0"/>
              <a:t>14-7-2017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8741F64-7823-41EA-8936-42AA484A1122}"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nl-NL" smtClean="0"/>
              <a:t>Klik om de stijl te bewerken</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A2907B5A-0314-4C65-BD01-2C98AA4E97B4}" type="datetimeFigureOut">
              <a:rPr lang="nl-NL" smtClean="0"/>
              <a:t>14-7-2017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8741F64-7823-41EA-8936-42AA484A1122}"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5" name="Date Placeholder 4"/>
          <p:cNvSpPr>
            <a:spLocks noGrp="1"/>
          </p:cNvSpPr>
          <p:nvPr>
            <p:ph type="dt" sz="half" idx="10"/>
          </p:nvPr>
        </p:nvSpPr>
        <p:spPr/>
        <p:txBody>
          <a:bodyPr/>
          <a:lstStyle/>
          <a:p>
            <a:fld id="{A2907B5A-0314-4C65-BD01-2C98AA4E97B4}" type="datetimeFigureOut">
              <a:rPr lang="nl-NL" smtClean="0"/>
              <a:t>14-7-2017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8741F64-7823-41EA-8936-42AA484A1122}" type="slidenum">
              <a:rPr lang="nl-NL" smtClean="0"/>
              <a:t>‹nr.›</a:t>
            </a:fld>
            <a:endParaRPr lang="nl-NL"/>
          </a:p>
        </p:txBody>
      </p:sp>
      <p:sp>
        <p:nvSpPr>
          <p:cNvPr id="9" name="Content Placeholder 8"/>
          <p:cNvSpPr>
            <a:spLocks noGrp="1"/>
          </p:cNvSpPr>
          <p:nvPr>
            <p:ph sz="quarter" idx="13"/>
          </p:nvPr>
        </p:nvSpPr>
        <p:spPr>
          <a:xfrm>
            <a:off x="1731264" y="2121407"/>
            <a:ext cx="4267200" cy="3602736"/>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7" name="Date Placeholder 6"/>
          <p:cNvSpPr>
            <a:spLocks noGrp="1"/>
          </p:cNvSpPr>
          <p:nvPr>
            <p:ph type="dt" sz="half" idx="10"/>
          </p:nvPr>
        </p:nvSpPr>
        <p:spPr/>
        <p:txBody>
          <a:bodyPr/>
          <a:lstStyle/>
          <a:p>
            <a:fld id="{A2907B5A-0314-4C65-BD01-2C98AA4E97B4}" type="datetimeFigureOut">
              <a:rPr lang="nl-NL" smtClean="0"/>
              <a:t>14-7-2017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8741F64-7823-41EA-8936-42AA484A1122}" type="slidenum">
              <a:rPr lang="nl-NL" smtClean="0"/>
              <a:t>‹nr.›</a:t>
            </a:fld>
            <a:endParaRPr lang="nl-NL"/>
          </a:p>
        </p:txBody>
      </p:sp>
      <p:sp>
        <p:nvSpPr>
          <p:cNvPr id="11" name="Content Placeholder 10"/>
          <p:cNvSpPr>
            <a:spLocks noGrp="1"/>
          </p:cNvSpPr>
          <p:nvPr>
            <p:ph sz="quarter" idx="13"/>
          </p:nvPr>
        </p:nvSpPr>
        <p:spPr>
          <a:xfrm>
            <a:off x="1731264" y="2944368"/>
            <a:ext cx="4303776" cy="2779776"/>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A2907B5A-0314-4C65-BD01-2C98AA4E97B4}" type="datetimeFigureOut">
              <a:rPr lang="nl-NL" smtClean="0"/>
              <a:t>14-7-2017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8741F64-7823-41EA-8936-42AA484A1122}"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07B5A-0314-4C65-BD01-2C98AA4E97B4}" type="datetimeFigureOut">
              <a:rPr lang="nl-NL" smtClean="0"/>
              <a:t>14-7-2017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8741F64-7823-41EA-8936-42AA484A1122}"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nl-NL" smtClean="0"/>
              <a:t>Klik om de stijl te bewerken</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rot="60000">
            <a:off x="8455598" y="5885673"/>
            <a:ext cx="1618428" cy="365125"/>
          </a:xfrm>
        </p:spPr>
        <p:txBody>
          <a:bodyPr/>
          <a:lstStyle/>
          <a:p>
            <a:fld id="{A2907B5A-0314-4C65-BD01-2C98AA4E97B4}" type="datetimeFigureOut">
              <a:rPr lang="nl-NL" smtClean="0"/>
              <a:t>14-7-2017</a:t>
            </a:fld>
            <a:endParaRPr lang="nl-NL"/>
          </a:p>
        </p:txBody>
      </p:sp>
      <p:sp>
        <p:nvSpPr>
          <p:cNvPr id="6" name="Footer Placeholder 5"/>
          <p:cNvSpPr>
            <a:spLocks noGrp="1"/>
          </p:cNvSpPr>
          <p:nvPr>
            <p:ph type="ftr" sz="quarter" idx="11"/>
          </p:nvPr>
        </p:nvSpPr>
        <p:spPr>
          <a:xfrm rot="-60000">
            <a:off x="1219406" y="5829262"/>
            <a:ext cx="4696809" cy="365125"/>
          </a:xfrm>
        </p:spPr>
        <p:txBody>
          <a:bodyPr/>
          <a:lstStyle/>
          <a:p>
            <a:endParaRPr lang="nl-NL"/>
          </a:p>
        </p:txBody>
      </p:sp>
      <p:sp>
        <p:nvSpPr>
          <p:cNvPr id="7" name="Slide Number Placeholder 6"/>
          <p:cNvSpPr>
            <a:spLocks noGrp="1"/>
          </p:cNvSpPr>
          <p:nvPr>
            <p:ph type="sldNum" sz="quarter" idx="12"/>
          </p:nvPr>
        </p:nvSpPr>
        <p:spPr>
          <a:xfrm rot="60000">
            <a:off x="10076418" y="5896962"/>
            <a:ext cx="738697" cy="365125"/>
          </a:xfrm>
        </p:spPr>
        <p:txBody>
          <a:bodyPr/>
          <a:lstStyle/>
          <a:p>
            <a:fld id="{08741F64-7823-41EA-8936-42AA484A1122}"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rot="60000">
            <a:off x="8461249" y="5888738"/>
            <a:ext cx="1618428" cy="365125"/>
          </a:xfrm>
        </p:spPr>
        <p:txBody>
          <a:bodyPr/>
          <a:lstStyle/>
          <a:p>
            <a:fld id="{A2907B5A-0314-4C65-BD01-2C98AA4E97B4}" type="datetimeFigureOut">
              <a:rPr lang="nl-NL" smtClean="0"/>
              <a:t>14-7-2017</a:t>
            </a:fld>
            <a:endParaRPr lang="nl-NL"/>
          </a:p>
        </p:txBody>
      </p:sp>
      <p:sp>
        <p:nvSpPr>
          <p:cNvPr id="6" name="Footer Placeholder 5"/>
          <p:cNvSpPr>
            <a:spLocks noGrp="1"/>
          </p:cNvSpPr>
          <p:nvPr>
            <p:ph type="ftr" sz="quarter" idx="11"/>
          </p:nvPr>
        </p:nvSpPr>
        <p:spPr>
          <a:xfrm rot="-60000">
            <a:off x="1219426" y="5831038"/>
            <a:ext cx="4425391" cy="365125"/>
          </a:xfrm>
        </p:spPr>
        <p:txBody>
          <a:bodyPr/>
          <a:lstStyle/>
          <a:p>
            <a:endParaRPr lang="nl-NL"/>
          </a:p>
        </p:txBody>
      </p:sp>
      <p:sp>
        <p:nvSpPr>
          <p:cNvPr id="7" name="Slide Number Placeholder 6"/>
          <p:cNvSpPr>
            <a:spLocks noGrp="1"/>
          </p:cNvSpPr>
          <p:nvPr>
            <p:ph type="sldNum" sz="quarter" idx="12"/>
          </p:nvPr>
        </p:nvSpPr>
        <p:spPr>
          <a:xfrm rot="60000">
            <a:off x="10082786" y="5900027"/>
            <a:ext cx="738697" cy="365125"/>
          </a:xfrm>
        </p:spPr>
        <p:txBody>
          <a:bodyPr/>
          <a:lstStyle/>
          <a:p>
            <a:fld id="{08741F64-7823-41EA-8936-42AA484A1122}"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2907B5A-0314-4C65-BD01-2C98AA4E97B4}" type="datetimeFigureOut">
              <a:rPr lang="nl-NL" smtClean="0"/>
              <a:t>14-7-2017</a:t>
            </a:fld>
            <a:endParaRPr lang="nl-NL"/>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nl-NL"/>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8741F64-7823-41EA-8936-42AA484A1122}"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Een </a:t>
            </a:r>
            <a:r>
              <a:rPr lang="nl-NL" dirty="0" smtClean="0"/>
              <a:t>tijdlijn </a:t>
            </a:r>
            <a:r>
              <a:rPr lang="nl-NL" dirty="0" smtClean="0"/>
              <a:t>maken met ICT</a:t>
            </a:r>
            <a:endParaRPr lang="nl-NL" dirty="0"/>
          </a:p>
        </p:txBody>
      </p:sp>
      <p:sp>
        <p:nvSpPr>
          <p:cNvPr id="3" name="Ondertitel 2"/>
          <p:cNvSpPr>
            <a:spLocks noGrp="1"/>
          </p:cNvSpPr>
          <p:nvPr>
            <p:ph type="subTitle" idx="1"/>
          </p:nvPr>
        </p:nvSpPr>
        <p:spPr/>
        <p:txBody>
          <a:bodyPr/>
          <a:lstStyle/>
          <a:p>
            <a:r>
              <a:rPr lang="nl-NL" dirty="0" smtClean="0">
                <a:solidFill>
                  <a:schemeClr val="bg1"/>
                </a:solidFill>
              </a:rPr>
              <a:t>Praktische opdracht: het bouwen van een website</a:t>
            </a:r>
            <a:endParaRPr lang="nl-NL" dirty="0">
              <a:solidFill>
                <a:schemeClr val="bg1"/>
              </a:solidFill>
            </a:endParaRPr>
          </a:p>
        </p:txBody>
      </p:sp>
    </p:spTree>
    <p:extLst>
      <p:ext uri="{BB962C8B-B14F-4D97-AF65-F5344CB8AC3E}">
        <p14:creationId xmlns:p14="http://schemas.microsoft.com/office/powerpoint/2010/main" val="2151802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0031" y="431218"/>
            <a:ext cx="9286993" cy="1202485"/>
          </a:xfrm>
        </p:spPr>
        <p:txBody>
          <a:bodyPr/>
          <a:lstStyle/>
          <a:p>
            <a:r>
              <a:rPr lang="nl-NL" dirty="0" smtClean="0"/>
              <a:t>Kerndoelen</a:t>
            </a:r>
            <a:endParaRPr lang="nl-NL" dirty="0"/>
          </a:p>
        </p:txBody>
      </p:sp>
      <p:sp>
        <p:nvSpPr>
          <p:cNvPr id="3" name="Tijdelijke aanduiding voor inhoud 2"/>
          <p:cNvSpPr>
            <a:spLocks noGrp="1"/>
          </p:cNvSpPr>
          <p:nvPr>
            <p:ph idx="1"/>
          </p:nvPr>
        </p:nvSpPr>
        <p:spPr>
          <a:xfrm>
            <a:off x="986435" y="1343052"/>
            <a:ext cx="10292200" cy="4694830"/>
          </a:xfrm>
        </p:spPr>
        <p:txBody>
          <a:bodyPr>
            <a:noAutofit/>
          </a:bodyPr>
          <a:lstStyle/>
          <a:p>
            <a:pPr marL="0" indent="0">
              <a:buNone/>
            </a:pPr>
            <a:r>
              <a:rPr lang="nl-NL" sz="1600" b="1" dirty="0" smtClean="0"/>
              <a:t>Overheidsdoelen:</a:t>
            </a:r>
          </a:p>
          <a:p>
            <a:r>
              <a:rPr lang="nl-NL" sz="1600" dirty="0" smtClean="0"/>
              <a:t>De leerling kan in </a:t>
            </a:r>
            <a:r>
              <a:rPr lang="nl-NL" sz="1600" dirty="0"/>
              <a:t>historische processen de samenhang tussen veranderingen en continuïteit </a:t>
            </a:r>
            <a:r>
              <a:rPr lang="nl-NL" sz="1600" dirty="0" smtClean="0"/>
              <a:t>beschrijven.</a:t>
            </a:r>
          </a:p>
          <a:p>
            <a:r>
              <a:rPr lang="nl-NL" sz="1600" dirty="0" smtClean="0"/>
              <a:t>De leerling kan </a:t>
            </a:r>
            <a:r>
              <a:rPr lang="nl-NL" sz="1600" dirty="0"/>
              <a:t>betekenis van historische gebeurtenissen, verschijnselen en ontwikkelingen voor het heden </a:t>
            </a:r>
            <a:r>
              <a:rPr lang="nl-NL" sz="1600" dirty="0" smtClean="0"/>
              <a:t>aangeven.</a:t>
            </a:r>
          </a:p>
          <a:p>
            <a:r>
              <a:rPr lang="nl-NL" sz="1600" dirty="0" smtClean="0"/>
              <a:t>De leerling kan voor </a:t>
            </a:r>
            <a:r>
              <a:rPr lang="nl-NL" sz="1600" dirty="0"/>
              <a:t>een vraag bruikbaar bronnenmateriaal verwerven en gegevens eruit selecteren. </a:t>
            </a:r>
            <a:endParaRPr lang="nl-NL" sz="1600" dirty="0" smtClean="0"/>
          </a:p>
          <a:p>
            <a:r>
              <a:rPr lang="nl-NL" sz="1600" dirty="0" smtClean="0"/>
              <a:t>De leerling kan in </a:t>
            </a:r>
            <a:r>
              <a:rPr lang="nl-NL" sz="1600" dirty="0"/>
              <a:t>het kader van een historische vraagstelling verklaringen geven voor historische gebeurtenissen, verschijnselen en </a:t>
            </a:r>
            <a:r>
              <a:rPr lang="nl-NL" sz="1600" dirty="0" smtClean="0"/>
              <a:t>ontwikkelingen.</a:t>
            </a:r>
          </a:p>
          <a:p>
            <a:r>
              <a:rPr lang="nl-NL" sz="1600" dirty="0" smtClean="0"/>
              <a:t>De leerling kan onderscheid </a:t>
            </a:r>
            <a:r>
              <a:rPr lang="nl-NL" sz="1600" dirty="0"/>
              <a:t>maken tussen verschillende soorten oorzaken en gevolgen</a:t>
            </a:r>
            <a:r>
              <a:rPr lang="nl-NL" sz="1600" dirty="0" smtClean="0"/>
              <a:t>.</a:t>
            </a:r>
          </a:p>
          <a:p>
            <a:r>
              <a:rPr lang="nl-NL" sz="1600" dirty="0" smtClean="0"/>
              <a:t>De leerling kan de tijd- </a:t>
            </a:r>
            <a:r>
              <a:rPr lang="nl-NL" sz="1600" dirty="0"/>
              <a:t>en plaatsgebondenheid van interpretaties en oordelen afkomstig van personen uit het verleden en afkomstig van hedendaagse personen, onder wie hij </a:t>
            </a:r>
            <a:r>
              <a:rPr lang="nl-NL" sz="1600" dirty="0" smtClean="0"/>
              <a:t>zelf.</a:t>
            </a:r>
          </a:p>
          <a:p>
            <a:r>
              <a:rPr lang="nl-NL" sz="1600" dirty="0" smtClean="0"/>
              <a:t>De leerling kent de </a:t>
            </a:r>
            <a:r>
              <a:rPr lang="nl-NL" sz="1600" dirty="0"/>
              <a:t>rol van waardepatronen in heden en </a:t>
            </a:r>
            <a:r>
              <a:rPr lang="nl-NL" sz="1600" dirty="0" smtClean="0"/>
              <a:t>verleden.</a:t>
            </a:r>
          </a:p>
          <a:p>
            <a:r>
              <a:rPr lang="nl-NL" sz="1600" dirty="0" smtClean="0"/>
              <a:t>De leerling kan uitspraken ondersteunen met </a:t>
            </a:r>
            <a:r>
              <a:rPr lang="nl-NL" sz="1600" dirty="0"/>
              <a:t>behulp van argumenten. </a:t>
            </a:r>
            <a:endParaRPr lang="nl-NL" sz="1600" dirty="0" smtClean="0"/>
          </a:p>
          <a:p>
            <a:r>
              <a:rPr lang="nl-NL" sz="1600" dirty="0" smtClean="0"/>
              <a:t>De leerling </a:t>
            </a:r>
            <a:r>
              <a:rPr lang="nl-NL" sz="1600" dirty="0"/>
              <a:t>kan voor </a:t>
            </a:r>
            <a:r>
              <a:rPr lang="nl-NL" sz="1600" dirty="0" smtClean="0"/>
              <a:t>tijdvak </a:t>
            </a:r>
            <a:r>
              <a:rPr lang="nl-NL" sz="1600" dirty="0" smtClean="0"/>
              <a:t>5 t/m 10 die </a:t>
            </a:r>
            <a:r>
              <a:rPr lang="nl-NL" sz="1600" dirty="0"/>
              <a:t>genoemd zijn in eindterm 2: Examenprogramma geschiedenis havo van CE 2018 3 - de kenmerkende aspecten voor ieder tijdvak noemen; - bij elk kenmerkend aspect van een tijdvak een passend voorbeeld geven van een gebeurtenis, ontwikkeling, verschijnsel of handeling dan wel gedachtegang van een persoon en dit voorbeeld gebruiken om het betreffende aspect te </a:t>
            </a:r>
            <a:r>
              <a:rPr lang="nl-NL" sz="1600" dirty="0" smtClean="0"/>
              <a:t>verduidelijken.</a:t>
            </a:r>
          </a:p>
          <a:p>
            <a:r>
              <a:rPr lang="nl-NL" sz="1600" dirty="0" smtClean="0"/>
              <a:t>De leerling kan op </a:t>
            </a:r>
            <a:r>
              <a:rPr lang="nl-NL" sz="1600" dirty="0"/>
              <a:t>grond van situaties in de verschillende tijdvakken ontwikkelingen op langere termijn beschrijven. </a:t>
            </a:r>
            <a:endParaRPr lang="nl-NL" sz="1600" dirty="0" smtClean="0"/>
          </a:p>
          <a:p>
            <a:endParaRPr lang="nl-NL" sz="1600" b="1" dirty="0" smtClean="0"/>
          </a:p>
          <a:p>
            <a:pPr marL="0" indent="0">
              <a:buNone/>
            </a:pPr>
            <a:endParaRPr lang="nl-NL" sz="1600" b="1" dirty="0"/>
          </a:p>
          <a:p>
            <a:pPr marL="0" indent="0">
              <a:buNone/>
            </a:pPr>
            <a:endParaRPr lang="nl-NL" sz="1600" b="1" dirty="0" smtClean="0"/>
          </a:p>
          <a:p>
            <a:pPr marL="0" indent="0">
              <a:buNone/>
            </a:pPr>
            <a:endParaRPr lang="nl-NL" sz="1600" dirty="0" smtClean="0"/>
          </a:p>
        </p:txBody>
      </p:sp>
    </p:spTree>
    <p:extLst>
      <p:ext uri="{BB962C8B-B14F-4D97-AF65-F5344CB8AC3E}">
        <p14:creationId xmlns:p14="http://schemas.microsoft.com/office/powerpoint/2010/main" val="2912564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Tijdvak tijdbalk maken</a:t>
            </a:r>
            <a:endParaRPr lang="nl-NL" dirty="0"/>
          </a:p>
        </p:txBody>
      </p:sp>
      <p:sp>
        <p:nvSpPr>
          <p:cNvPr id="3" name="Tijdelijke aanduiding voor inhoud 2"/>
          <p:cNvSpPr>
            <a:spLocks noGrp="1"/>
          </p:cNvSpPr>
          <p:nvPr>
            <p:ph idx="1"/>
          </p:nvPr>
        </p:nvSpPr>
        <p:spPr/>
        <p:txBody>
          <a:bodyPr/>
          <a:lstStyle/>
          <a:p>
            <a:r>
              <a:rPr lang="nl-NL" dirty="0" smtClean="0"/>
              <a:t>Leerlingen ontfermen zich in groepjes over een tijdvak en maken per tijdvak een tijdlijn.</a:t>
            </a:r>
            <a:br>
              <a:rPr lang="nl-NL" dirty="0" smtClean="0"/>
            </a:br>
            <a:r>
              <a:rPr lang="nl-NL" dirty="0" smtClean="0"/>
              <a:t>- Belangrijke personen</a:t>
            </a:r>
            <a:br>
              <a:rPr lang="nl-NL" dirty="0" smtClean="0"/>
            </a:br>
            <a:r>
              <a:rPr lang="nl-NL" dirty="0" smtClean="0"/>
              <a:t>- Gebeurtenissen</a:t>
            </a:r>
            <a:br>
              <a:rPr lang="nl-NL" dirty="0" smtClean="0"/>
            </a:br>
            <a:r>
              <a:rPr lang="nl-NL" dirty="0" smtClean="0"/>
              <a:t>- Kenmerkende aspecten</a:t>
            </a:r>
          </a:p>
        </p:txBody>
      </p:sp>
    </p:spTree>
    <p:extLst>
      <p:ext uri="{BB962C8B-B14F-4D97-AF65-F5344CB8AC3E}">
        <p14:creationId xmlns:p14="http://schemas.microsoft.com/office/powerpoint/2010/main" val="3794837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Aurasma</a:t>
            </a:r>
            <a:endParaRPr lang="nl-NL" dirty="0"/>
          </a:p>
        </p:txBody>
      </p:sp>
      <p:sp>
        <p:nvSpPr>
          <p:cNvPr id="3" name="Tijdelijke aanduiding voor inhoud 2"/>
          <p:cNvSpPr>
            <a:spLocks noGrp="1"/>
          </p:cNvSpPr>
          <p:nvPr>
            <p:ph idx="1"/>
          </p:nvPr>
        </p:nvSpPr>
        <p:spPr/>
        <p:txBody>
          <a:bodyPr/>
          <a:lstStyle/>
          <a:p>
            <a:r>
              <a:rPr lang="nl-NL" dirty="0" smtClean="0"/>
              <a:t>Download de app</a:t>
            </a:r>
          </a:p>
          <a:p>
            <a:r>
              <a:rPr lang="nl-NL" dirty="0" smtClean="0"/>
              <a:t>Volg </a:t>
            </a:r>
            <a:r>
              <a:rPr lang="nl-NL" dirty="0" err="1" smtClean="0"/>
              <a:t>Wschuiling</a:t>
            </a:r>
            <a:endParaRPr lang="nl-NL" dirty="0" smtClean="0"/>
          </a:p>
          <a:p>
            <a:r>
              <a:rPr lang="nl-NL" dirty="0" smtClean="0"/>
              <a:t>Scan de afbeelding voor je neus</a:t>
            </a:r>
          </a:p>
          <a:p>
            <a:pPr marL="0" indent="0">
              <a:buNone/>
            </a:pPr>
            <a:endParaRPr lang="nl-NL" dirty="0"/>
          </a:p>
          <a:p>
            <a:pPr marL="0" indent="0">
              <a:buNone/>
            </a:pPr>
            <a:endParaRPr lang="nl-NL" dirty="0" smtClean="0"/>
          </a:p>
          <a:p>
            <a:pPr marL="0" indent="0">
              <a:buNone/>
            </a:pPr>
            <a:endParaRPr lang="nl-NL" dirty="0"/>
          </a:p>
        </p:txBody>
      </p:sp>
      <p:pic>
        <p:nvPicPr>
          <p:cNvPr id="3074" name="Picture 2" descr="Afbeeldingsresultaat voor auras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7729" y="3631043"/>
            <a:ext cx="2833541" cy="24580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content.xx.fbcdn.net/v/t34.0-12/19369654_1369637623126645_284161212_n.png?oh=858d54a76ef745ed979e728a580c1af2&amp;oe=5949EE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123" y="297093"/>
            <a:ext cx="3456714" cy="61452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content.xx.fbcdn.net/v/t34.0-12/19369853_1369637576459983_386431291_n.jpg?oh=eb3a277cd741dc10c7d79b35228a1adf&amp;oe=594938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3123" y="297093"/>
            <a:ext cx="3456714" cy="614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2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Rubric</a:t>
            </a:r>
            <a:endParaRPr lang="nl-NL"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742" y="689994"/>
            <a:ext cx="8746864" cy="552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332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Drie voorbereidende lessen</a:t>
            </a:r>
            <a:endParaRPr lang="nl-NL" dirty="0"/>
          </a:p>
        </p:txBody>
      </p:sp>
      <p:sp>
        <p:nvSpPr>
          <p:cNvPr id="3" name="Tijdelijke aanduiding voor inhoud 2"/>
          <p:cNvSpPr>
            <a:spLocks noGrp="1"/>
          </p:cNvSpPr>
          <p:nvPr>
            <p:ph idx="1"/>
          </p:nvPr>
        </p:nvSpPr>
        <p:spPr>
          <a:xfrm>
            <a:off x="1154954" y="2083954"/>
            <a:ext cx="10567354" cy="4052133"/>
          </a:xfrm>
        </p:spPr>
        <p:txBody>
          <a:bodyPr>
            <a:normAutofit fontScale="77500" lnSpcReduction="20000"/>
          </a:bodyPr>
          <a:lstStyle/>
          <a:p>
            <a:r>
              <a:rPr lang="nl-NL" dirty="0" smtClean="0"/>
              <a:t>Les 1:</a:t>
            </a:r>
          </a:p>
          <a:p>
            <a:pPr>
              <a:buFontTx/>
              <a:buChar char="-"/>
            </a:pPr>
            <a:r>
              <a:rPr lang="nl-NL" dirty="0" smtClean="0"/>
              <a:t>Leerlingen krijgen uitleg over de opdracht</a:t>
            </a:r>
            <a:endParaRPr lang="nl-NL" dirty="0"/>
          </a:p>
          <a:p>
            <a:pPr>
              <a:buFontTx/>
              <a:buChar char="-"/>
            </a:pPr>
            <a:r>
              <a:rPr lang="nl-NL" dirty="0" smtClean="0"/>
              <a:t>Worden verdeeld in groepjes</a:t>
            </a:r>
          </a:p>
          <a:p>
            <a:pPr>
              <a:buFontTx/>
              <a:buChar char="-"/>
            </a:pPr>
            <a:r>
              <a:rPr lang="nl-NL" dirty="0" smtClean="0"/>
              <a:t>Gaan aan de slag met een plan van aanpak</a:t>
            </a:r>
          </a:p>
          <a:p>
            <a:pPr>
              <a:buFontTx/>
              <a:buChar char="-"/>
            </a:pPr>
            <a:endParaRPr lang="nl-NL" dirty="0"/>
          </a:p>
          <a:p>
            <a:pPr>
              <a:buFontTx/>
              <a:buChar char="-"/>
            </a:pPr>
            <a:r>
              <a:rPr lang="nl-NL" dirty="0" smtClean="0"/>
              <a:t>Les 2: </a:t>
            </a:r>
          </a:p>
          <a:p>
            <a:pPr>
              <a:buFontTx/>
              <a:buChar char="-"/>
            </a:pPr>
            <a:r>
              <a:rPr lang="nl-NL" dirty="0" smtClean="0"/>
              <a:t>Leerlingen werken aan hun onderzoek </a:t>
            </a:r>
            <a:br>
              <a:rPr lang="nl-NL" dirty="0" smtClean="0"/>
            </a:br>
            <a:r>
              <a:rPr lang="nl-NL" dirty="0" smtClean="0"/>
              <a:t>(evt. naar buiten om filmpjes te maken).</a:t>
            </a:r>
          </a:p>
          <a:p>
            <a:pPr>
              <a:buFontTx/>
              <a:buChar char="-"/>
            </a:pPr>
            <a:r>
              <a:rPr lang="nl-NL" dirty="0" smtClean="0"/>
              <a:t> Leerlingen stellen vragen</a:t>
            </a:r>
          </a:p>
          <a:p>
            <a:pPr>
              <a:buFontTx/>
              <a:buChar char="-"/>
            </a:pPr>
            <a:endParaRPr lang="nl-NL" dirty="0"/>
          </a:p>
          <a:p>
            <a:pPr>
              <a:buFontTx/>
              <a:buChar char="-"/>
            </a:pPr>
            <a:r>
              <a:rPr lang="nl-NL" dirty="0" smtClean="0"/>
              <a:t>Les 3 (plus doorloop in opvolgend studie uur, anders eventueel deel les 4):</a:t>
            </a:r>
            <a:endParaRPr lang="nl-NL" dirty="0"/>
          </a:p>
          <a:p>
            <a:pPr>
              <a:buFontTx/>
              <a:buChar char="-"/>
            </a:pPr>
            <a:r>
              <a:rPr lang="nl-NL" dirty="0" smtClean="0"/>
              <a:t>De tijdbalken worden aan elkaar gelegd. Er zijn presentaties over elk onderdeel.</a:t>
            </a:r>
          </a:p>
          <a:p>
            <a:pPr>
              <a:buFontTx/>
              <a:buChar char="-"/>
            </a:pPr>
            <a:r>
              <a:rPr lang="nl-NL" dirty="0" smtClean="0"/>
              <a:t>Leerlingen scannen de afbeeldingen.</a:t>
            </a:r>
          </a:p>
          <a:p>
            <a:pPr>
              <a:buFontTx/>
              <a:buChar char="-"/>
            </a:pPr>
            <a:r>
              <a:rPr lang="nl-NL" dirty="0" smtClean="0"/>
              <a:t>Beoordeling. </a:t>
            </a:r>
          </a:p>
        </p:txBody>
      </p:sp>
    </p:spTree>
    <p:extLst>
      <p:ext uri="{BB962C8B-B14F-4D97-AF65-F5344CB8AC3E}">
        <p14:creationId xmlns:p14="http://schemas.microsoft.com/office/powerpoint/2010/main" val="2093786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Doelen</a:t>
            </a:r>
            <a:endParaRPr lang="nl-NL" dirty="0"/>
          </a:p>
        </p:txBody>
      </p:sp>
      <p:sp>
        <p:nvSpPr>
          <p:cNvPr id="3" name="Tijdelijke aanduiding voor inhoud 2"/>
          <p:cNvSpPr>
            <a:spLocks noGrp="1"/>
          </p:cNvSpPr>
          <p:nvPr>
            <p:ph idx="1"/>
          </p:nvPr>
        </p:nvSpPr>
        <p:spPr>
          <a:xfrm>
            <a:off x="893698" y="1766619"/>
            <a:ext cx="11298302" cy="3906817"/>
          </a:xfrm>
        </p:spPr>
        <p:txBody>
          <a:bodyPr>
            <a:normAutofit lnSpcReduction="10000"/>
          </a:bodyPr>
          <a:lstStyle/>
          <a:p>
            <a:r>
              <a:rPr lang="nl-NL" dirty="0" smtClean="0"/>
              <a:t>Doelen van de opdracht:</a:t>
            </a:r>
          </a:p>
          <a:p>
            <a:pPr lvl="1">
              <a:buFont typeface="Arial" panose="020B0604020202020204" pitchFamily="34" charset="0"/>
              <a:buChar char="•"/>
            </a:pPr>
            <a:r>
              <a:rPr lang="nl-NL" sz="1900" dirty="0" smtClean="0"/>
              <a:t>Leerlingen </a:t>
            </a:r>
            <a:r>
              <a:rPr lang="nl-NL" sz="1900" dirty="0"/>
              <a:t>kunnen kritisch omgaan met </a:t>
            </a:r>
            <a:r>
              <a:rPr lang="nl-NL" sz="1900" dirty="0" smtClean="0"/>
              <a:t>feiten </a:t>
            </a:r>
            <a:r>
              <a:rPr lang="nl-NL" sz="1900" dirty="0"/>
              <a:t>van het verleden</a:t>
            </a:r>
            <a:r>
              <a:rPr lang="nl-NL" sz="1900" dirty="0" smtClean="0"/>
              <a:t>.</a:t>
            </a:r>
          </a:p>
          <a:p>
            <a:pPr lvl="1">
              <a:buFont typeface="Arial" panose="020B0604020202020204" pitchFamily="34" charset="0"/>
              <a:buChar char="•"/>
            </a:pPr>
            <a:r>
              <a:rPr lang="nl-NL" sz="1900" dirty="0" smtClean="0"/>
              <a:t>Leerlingen beheersen tijdvak 5 t/m 10 met de bijbehorende kenmerkende aspecten </a:t>
            </a:r>
            <a:br>
              <a:rPr lang="nl-NL" sz="1900" dirty="0" smtClean="0"/>
            </a:br>
            <a:r>
              <a:rPr lang="nl-NL" sz="1900" dirty="0" smtClean="0"/>
              <a:t>en kernbegrippen.</a:t>
            </a:r>
            <a:endParaRPr lang="nl-NL" sz="1900" dirty="0"/>
          </a:p>
          <a:p>
            <a:pPr lvl="1">
              <a:buFont typeface="Arial" panose="020B0604020202020204" pitchFamily="34" charset="0"/>
              <a:buChar char="•"/>
            </a:pPr>
            <a:r>
              <a:rPr lang="nl-NL" sz="1900" dirty="0" smtClean="0"/>
              <a:t>De leerlingen leren hoofd- en bijzaken onderscheiden met betrekking tot hun tijdvak.</a:t>
            </a:r>
          </a:p>
          <a:p>
            <a:pPr lvl="1">
              <a:buFont typeface="Arial" panose="020B0604020202020204" pitchFamily="34" charset="0"/>
              <a:buChar char="•"/>
            </a:pPr>
            <a:r>
              <a:rPr lang="nl-NL" sz="1900" dirty="0" smtClean="0"/>
              <a:t>De </a:t>
            </a:r>
            <a:r>
              <a:rPr lang="nl-NL" sz="1900" dirty="0"/>
              <a:t>leerling kan de (dis)continuïteit uitleggen </a:t>
            </a:r>
            <a:r>
              <a:rPr lang="nl-NL" sz="1900" dirty="0" smtClean="0"/>
              <a:t>tussen en binnen </a:t>
            </a:r>
            <a:r>
              <a:rPr lang="nl-NL" sz="1900" dirty="0"/>
              <a:t>de verschillende </a:t>
            </a:r>
            <a:r>
              <a:rPr lang="nl-NL" sz="1900" dirty="0" smtClean="0"/>
              <a:t>tijdvakken.</a:t>
            </a:r>
            <a:endParaRPr lang="nl-NL" sz="1900" dirty="0"/>
          </a:p>
          <a:p>
            <a:pPr lvl="1">
              <a:buFont typeface="Arial" panose="020B0604020202020204" pitchFamily="34" charset="0"/>
              <a:buChar char="•"/>
            </a:pPr>
            <a:r>
              <a:rPr lang="nl-NL" sz="1900" dirty="0" smtClean="0"/>
              <a:t>Leerlingen </a:t>
            </a:r>
            <a:r>
              <a:rPr lang="nl-NL" sz="1900" dirty="0"/>
              <a:t>maken vooruitgang in de hogere stappen van de taxonomie van </a:t>
            </a:r>
            <a:r>
              <a:rPr lang="nl-NL" sz="1900" dirty="0" smtClean="0"/>
              <a:t>Bloom </a:t>
            </a:r>
            <a:r>
              <a:rPr lang="nl-NL" sz="1900" dirty="0"/>
              <a:t> </a:t>
            </a:r>
            <a:r>
              <a:rPr lang="nl-NL" sz="1900" dirty="0" smtClean="0"/>
              <a:t/>
            </a:r>
            <a:br>
              <a:rPr lang="nl-NL" sz="1900" dirty="0" smtClean="0"/>
            </a:br>
            <a:r>
              <a:rPr lang="nl-NL" sz="1900" dirty="0" smtClean="0"/>
              <a:t>(SLO, 2017)</a:t>
            </a:r>
          </a:p>
          <a:p>
            <a:pPr lvl="1">
              <a:buFont typeface="Arial" panose="020B0604020202020204" pitchFamily="34" charset="0"/>
              <a:buChar char="•"/>
            </a:pPr>
            <a:r>
              <a:rPr lang="nl-NL" sz="1900" dirty="0" smtClean="0"/>
              <a:t>Leerlingen kunnen samenwerken met leerlingen uit een andere differentiatiegroep.</a:t>
            </a:r>
          </a:p>
          <a:p>
            <a:pPr lvl="1">
              <a:buFont typeface="Arial" panose="020B0604020202020204" pitchFamily="34" charset="0"/>
              <a:buChar char="•"/>
            </a:pPr>
            <a:r>
              <a:rPr lang="nl-NL" sz="1900" dirty="0" smtClean="0"/>
              <a:t>Leerlingen gebruiken hun taalvaardigheden om de informatie duidelijk </a:t>
            </a:r>
            <a:br>
              <a:rPr lang="nl-NL" sz="1900" dirty="0" smtClean="0"/>
            </a:br>
            <a:r>
              <a:rPr lang="nl-NL" sz="1900" dirty="0" smtClean="0"/>
              <a:t>over te brengen.</a:t>
            </a:r>
          </a:p>
          <a:p>
            <a:pPr lvl="1">
              <a:buFont typeface="Arial" panose="020B0604020202020204" pitchFamily="34" charset="0"/>
              <a:buChar char="•"/>
            </a:pPr>
            <a:r>
              <a:rPr lang="nl-NL" sz="1900" dirty="0" smtClean="0"/>
              <a:t>Leerlingen kunnen een </a:t>
            </a:r>
            <a:r>
              <a:rPr lang="nl-NL" sz="1900" dirty="0" err="1" smtClean="0"/>
              <a:t>Aurasma</a:t>
            </a:r>
            <a:r>
              <a:rPr lang="nl-NL" sz="1900" dirty="0" smtClean="0"/>
              <a:t> maken. </a:t>
            </a:r>
          </a:p>
        </p:txBody>
      </p:sp>
    </p:spTree>
    <p:extLst>
      <p:ext uri="{BB962C8B-B14F-4D97-AF65-F5344CB8AC3E}">
        <p14:creationId xmlns:p14="http://schemas.microsoft.com/office/powerpoint/2010/main" val="14927991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aise">
  <a:themeElements>
    <a:clrScheme name="Punais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nais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nais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14585</TotalTime>
  <Words>319</Words>
  <Application>Microsoft Office PowerPoint</Application>
  <PresentationFormat>Breedbeeld</PresentationFormat>
  <Paragraphs>48</Paragraphs>
  <Slides>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Arial</vt:lpstr>
      <vt:lpstr>Brush Script MT</vt:lpstr>
      <vt:lpstr>Constantia</vt:lpstr>
      <vt:lpstr>Franklin Gothic Book</vt:lpstr>
      <vt:lpstr>Rage Italic</vt:lpstr>
      <vt:lpstr>Punaise</vt:lpstr>
      <vt:lpstr>Een tijdlijn maken met ICT</vt:lpstr>
      <vt:lpstr>Kerndoelen</vt:lpstr>
      <vt:lpstr>Tijdvak tijdbalk maken</vt:lpstr>
      <vt:lpstr>Aurasma</vt:lpstr>
      <vt:lpstr>Rubric</vt:lpstr>
      <vt:lpstr>Drie voorbereidende lessen</vt:lpstr>
      <vt:lpstr>Doelen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 tijdlijn maken met ICT</dc:title>
  <dc:creator>Willemijn Schuiling</dc:creator>
  <cp:lastModifiedBy>Joyce</cp:lastModifiedBy>
  <cp:revision>47</cp:revision>
  <dcterms:created xsi:type="dcterms:W3CDTF">2017-05-31T13:09:49Z</dcterms:created>
  <dcterms:modified xsi:type="dcterms:W3CDTF">2017-07-14T17:31:52Z</dcterms:modified>
</cp:coreProperties>
</file>