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9" r:id="rId5"/>
    <p:sldId id="262" r:id="rId6"/>
    <p:sldId id="264" r:id="rId7"/>
    <p:sldId id="257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en van Riel" initials="RvR" lastIdx="1" clrIdx="0">
    <p:extLst>
      <p:ext uri="{19B8F6BF-5375-455C-9EA6-DF929625EA0E}">
        <p15:presenceInfo xmlns:p15="http://schemas.microsoft.com/office/powerpoint/2012/main" userId="af4103b39be816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C909213-622B-49C3-8531-F39AF9F96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84E413B-0E77-4FB9-8180-6A2F82C0B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2360CFB-5EF9-4530-887F-98E94217C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01B3608-F42D-44B7-BD75-AD9A7205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D296573-716A-4E29-A8C5-2ADD419C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99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9A20AA-8EB5-4A56-8F20-F7DAAFC2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E6B8048-2B62-4AC7-A98D-4F9BE3346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DDFE611-589B-447A-BDD9-8A3F8E8D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E4EDBDD-9A8B-4F5E-B3F6-2AD9A69A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075E124-F925-4BCB-811F-A1878446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55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10CFFF6D-CC27-4F56-8180-E4CA937E9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D44175A-CDC7-4B04-A3B9-ED65D1741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CC2E9BE-E922-4FB5-BC15-B924FB98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A84DFDF-0D13-4F56-A9D8-A74C7104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ECDF6B1-3187-4693-9805-BF4EB972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5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52973E6-F9E0-48A6-8D1A-E5DD34AC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8586EBB-3D66-4A87-AC6C-40D144E11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C26A240-DA72-4473-AFFF-4A656533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71A05E1-8FDD-40B9-9660-5C512954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5C516DB-B4C3-4D4D-9553-3ADCD53C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49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703DC1D-DC4A-4622-B71B-B677147A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FEF14BD-2A06-4C8F-AF43-6616EB709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7340AF0-5636-4EE9-BAD3-9C5BDE48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2F0597F-FADF-4216-9EB4-82F131D3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ED80C04-EC21-4D1B-ADCC-5BAF42D2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49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627173-DFC3-4050-856B-5ABAC8C4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B967318-A9E7-4663-9AC7-0727BC394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430FE2FB-2A92-434F-AB07-B264A429B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67A7A4E-B1D5-4E4F-ABE4-754471A5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9C240657-D3D4-454B-BCD7-F0009ADB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5CDFA206-C5A8-44C3-B6E2-8FC0C2D8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45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F6578C0-D050-4AD8-BF1D-C80D48A56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1E39BD9F-8594-4DDA-94F1-A3761F96D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AC54838-3E26-47B6-8CC3-8E6DA90C8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38BF1868-FF6C-411B-B247-11CBE2B8E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AFB01878-7D84-434B-B5D5-4049885BD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57F46159-39F5-49A1-9F72-DCE9810E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63DC084D-45E5-4935-9317-C69BBE39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272965EA-D2C1-4302-9F45-B423A64D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13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68D4F7A-6183-4950-8B28-4A3BF070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811F4072-DD5A-4E97-9944-FF8C9CA0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7B9455BA-238D-4197-AAB2-A28E0FC8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82FADF00-E0B9-4684-9828-117616DE7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2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B27C2ABD-C5EB-4CAB-ADAB-AB474065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12F7CDA2-1C96-4D7F-9266-7B138B6D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50558892-591C-4B97-AC2D-685BA8E6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01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EA3C4D1-5F1B-4BAB-8B53-54AF2F60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72BC267-1DEF-4922-B675-C10CF3BE8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E9939972-110F-4C42-9B86-7EC2C2A02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E3CFC7E-EEC5-43E3-9378-EADFDDD0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0D9D3638-4689-430B-B619-50BCF7C1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1C89D3CA-4A8C-4630-9F31-C90413A5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4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F91E4E7-99F7-47BF-BE6F-A2EAC4F0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34EC1C72-8CF9-4580-AFE1-E4C5BB93B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2AA9FCE-7483-409D-88E5-CE344DB61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40B852A1-9857-4B2A-A24A-0E662F44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06891730-B18E-4AF5-9EB6-33787552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5353EEAB-A762-42FB-BE13-4BBDC9FE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44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EFDE31B3-0874-4C25-A717-90901725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94D92EE9-F3E1-4AC1-9306-4CB0B8259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F7017E4-B302-4BCE-AF9C-9A34A790A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331A1-1498-4A75-B240-A7893E64E709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2E06DE9-EEC3-4343-8186-7E53FA1F7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D2AA058-2881-4AD8-9575-E0A68C714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42FF-BD1D-43FE-A58A-D2897F6EDB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9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9AB3391-91D1-4E7F-9916-FC9EBDF3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Syllabus, eindterm 17: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F09B350-C4E7-435D-B2BF-34E9F3443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“De kandidaat kan uitleggen aan de hand van concrete voorbeelden of broninterpretaties dat geschiedverhalen een constructie zijn van het verleden.”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Doel van de opdracht:</a:t>
            </a:r>
          </a:p>
          <a:p>
            <a:r>
              <a:rPr lang="nl-NL" dirty="0"/>
              <a:t>Narratief vormt de geschiedschrijving; en</a:t>
            </a:r>
          </a:p>
          <a:p>
            <a:r>
              <a:rPr lang="nl-NL" dirty="0"/>
              <a:t>Hoe deze kennis over geschiedenis beïnvloedt</a:t>
            </a:r>
          </a:p>
        </p:txBody>
      </p:sp>
    </p:spTree>
    <p:extLst>
      <p:ext uri="{BB962C8B-B14F-4D97-AF65-F5344CB8AC3E}">
        <p14:creationId xmlns:p14="http://schemas.microsoft.com/office/powerpoint/2010/main" val="99843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360E8C2-9051-4A33-8EE0-2909CFB1B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Hierna volgt de eigenlijke PowerPoint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7F48E20-CFF2-42B4-A29A-AB5BC4684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11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023010B-39B4-4518-913B-865080A7C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Grand </a:t>
            </a:r>
            <a:r>
              <a:rPr lang="nl-NL" b="1" dirty="0" err="1"/>
              <a:t>Narrative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Grote Vertelling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0FDE5C25-8921-4422-8DA4-7F56361FE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nl-NL" dirty="0"/>
              <a:t>De 19</a:t>
            </a:r>
            <a:r>
              <a:rPr lang="nl-NL" baseline="30000" dirty="0"/>
              <a:t>de</a:t>
            </a:r>
            <a:r>
              <a:rPr lang="nl-NL" dirty="0"/>
              <a:t> eeuw als komedie of tragedie</a:t>
            </a:r>
          </a:p>
          <a:p>
            <a:endParaRPr lang="nl-NL" dirty="0"/>
          </a:p>
          <a:p>
            <a:r>
              <a:rPr lang="nl-NL" dirty="0"/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80485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07E4DAD-96B9-47D1-BC76-0411C789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862E7D8-4661-41FF-AA51-9E3A5284B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einde van de les kunt je uitleggen:</a:t>
            </a:r>
          </a:p>
          <a:p>
            <a:r>
              <a:rPr lang="nl-NL" dirty="0"/>
              <a:t>Dat geschiedenis of ‘geschiedverhalen’ een constructie van het verleden zijn</a:t>
            </a:r>
          </a:p>
          <a:p>
            <a:r>
              <a:rPr lang="nl-NL" dirty="0"/>
              <a:t>Hoe een komedie en tragedie geschiedverhalen vormt</a:t>
            </a:r>
          </a:p>
          <a:p>
            <a:r>
              <a:rPr lang="nl-NL" dirty="0"/>
              <a:t>Hoe deze verhaalvormen onze kennis over geschiedenis beïnvloedt</a:t>
            </a:r>
          </a:p>
        </p:txBody>
      </p:sp>
    </p:spTree>
    <p:extLst>
      <p:ext uri="{BB962C8B-B14F-4D97-AF65-F5344CB8AC3E}">
        <p14:creationId xmlns:p14="http://schemas.microsoft.com/office/powerpoint/2010/main" val="129342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xmlns="" id="{251388CF-B4F9-42DA-812F-84D8CAF9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268287"/>
            <a:ext cx="7112000" cy="803275"/>
          </a:xfrm>
        </p:spPr>
        <p:txBody>
          <a:bodyPr/>
          <a:lstStyle/>
          <a:p>
            <a:r>
              <a:rPr lang="nl-NL" dirty="0"/>
              <a:t>Verhaalstructuren of opbouw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1F9211EB-10C6-4944-9304-71B6E5945852}"/>
              </a:ext>
            </a:extLst>
          </p:cNvPr>
          <p:cNvSpPr txBox="1">
            <a:spLocks/>
          </p:cNvSpPr>
          <p:nvPr/>
        </p:nvSpPr>
        <p:spPr>
          <a:xfrm>
            <a:off x="2622550" y="943629"/>
            <a:ext cx="6946900" cy="981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dirty="0"/>
              <a:t>Begin	-&gt;	middenstuk		-&gt;	einde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8CB2CECF-2E2D-4D8C-882F-34CB0E8AB57B}"/>
              </a:ext>
            </a:extLst>
          </p:cNvPr>
          <p:cNvSpPr txBox="1"/>
          <p:nvPr/>
        </p:nvSpPr>
        <p:spPr>
          <a:xfrm>
            <a:off x="4343400" y="2222500"/>
            <a:ext cx="5080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Begin:</a:t>
            </a:r>
          </a:p>
          <a:p>
            <a:endParaRPr lang="nl-NL" sz="2200" dirty="0"/>
          </a:p>
          <a:p>
            <a:r>
              <a:rPr lang="nl-NL" sz="2200" dirty="0"/>
              <a:t>Middenstuk:</a:t>
            </a:r>
          </a:p>
          <a:p>
            <a:endParaRPr lang="nl-NL" sz="2200" dirty="0"/>
          </a:p>
          <a:p>
            <a:r>
              <a:rPr lang="nl-NL" sz="2200" dirty="0"/>
              <a:t>Einde:</a:t>
            </a:r>
          </a:p>
          <a:p>
            <a:endParaRPr lang="nl-NL" sz="2200" dirty="0"/>
          </a:p>
          <a:p>
            <a:endParaRPr lang="nl-NL" sz="2200" dirty="0"/>
          </a:p>
          <a:p>
            <a:r>
              <a:rPr lang="nl-NL" sz="2200" dirty="0"/>
              <a:t>-&gt; Komedie</a:t>
            </a:r>
          </a:p>
        </p:txBody>
      </p:sp>
      <p:pic>
        <p:nvPicPr>
          <p:cNvPr id="1028" name="Picture 4" descr="Gerelateerde afbeelding">
            <a:extLst>
              <a:ext uri="{FF2B5EF4-FFF2-40B4-BE49-F238E27FC236}">
                <a16:creationId xmlns:a16="http://schemas.microsoft.com/office/drawing/2014/main" xmlns="" id="{9CD42C61-E734-4E32-BCA9-6CE9CE456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71" y="1751318"/>
            <a:ext cx="3099858" cy="464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1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xmlns="" id="{251388CF-B4F9-42DA-812F-84D8CAF9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268287"/>
            <a:ext cx="7112000" cy="803275"/>
          </a:xfrm>
        </p:spPr>
        <p:txBody>
          <a:bodyPr/>
          <a:lstStyle/>
          <a:p>
            <a:r>
              <a:rPr lang="nl-NL" dirty="0"/>
              <a:t>Verhaalstructuren of opbouw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1F9211EB-10C6-4944-9304-71B6E5945852}"/>
              </a:ext>
            </a:extLst>
          </p:cNvPr>
          <p:cNvSpPr txBox="1">
            <a:spLocks/>
          </p:cNvSpPr>
          <p:nvPr/>
        </p:nvSpPr>
        <p:spPr>
          <a:xfrm>
            <a:off x="2622550" y="943629"/>
            <a:ext cx="6946900" cy="981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dirty="0"/>
              <a:t>Begin	-&gt;	middenstuk		-&gt;	einde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8CB2CECF-2E2D-4D8C-882F-34CB0E8AB57B}"/>
              </a:ext>
            </a:extLst>
          </p:cNvPr>
          <p:cNvSpPr txBox="1"/>
          <p:nvPr/>
        </p:nvSpPr>
        <p:spPr>
          <a:xfrm>
            <a:off x="5105400" y="2159000"/>
            <a:ext cx="5080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Begin:</a:t>
            </a:r>
          </a:p>
          <a:p>
            <a:endParaRPr lang="nl-NL" sz="2200" dirty="0"/>
          </a:p>
          <a:p>
            <a:r>
              <a:rPr lang="nl-NL" sz="2200" dirty="0"/>
              <a:t>Middenstuk:</a:t>
            </a:r>
          </a:p>
          <a:p>
            <a:endParaRPr lang="nl-NL" sz="2200" dirty="0"/>
          </a:p>
          <a:p>
            <a:r>
              <a:rPr lang="nl-NL" sz="2200" dirty="0"/>
              <a:t>Einde:</a:t>
            </a:r>
          </a:p>
          <a:p>
            <a:endParaRPr lang="nl-NL" sz="2200" dirty="0"/>
          </a:p>
          <a:p>
            <a:endParaRPr lang="nl-NL" sz="2200" dirty="0"/>
          </a:p>
          <a:p>
            <a:r>
              <a:rPr lang="nl-NL" sz="2200" dirty="0"/>
              <a:t>-&gt; Tragedie</a:t>
            </a:r>
          </a:p>
        </p:txBody>
      </p:sp>
      <p:pic>
        <p:nvPicPr>
          <p:cNvPr id="2050" name="Picture 2" descr="Afbeeldingsresultaat voor titanic">
            <a:extLst>
              <a:ext uri="{FF2B5EF4-FFF2-40B4-BE49-F238E27FC236}">
                <a16:creationId xmlns:a16="http://schemas.microsoft.com/office/drawing/2014/main" xmlns="" id="{E7C45019-F87D-402C-B10B-17B067266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8727"/>
            <a:ext cx="3314700" cy="488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67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CCDBD50-6C45-4A4F-B8FB-B5292C28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26" y="243740"/>
            <a:ext cx="9563100" cy="614589"/>
          </a:xfrm>
        </p:spPr>
        <p:txBody>
          <a:bodyPr>
            <a:normAutofit/>
          </a:bodyPr>
          <a:lstStyle/>
          <a:p>
            <a:r>
              <a:rPr lang="nl-NL" sz="3600" dirty="0"/>
              <a:t>Historisch voorbeeld met drie bronnen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692ADCEA-940E-4399-B4FE-DE6CA6098EEE}"/>
              </a:ext>
            </a:extLst>
          </p:cNvPr>
          <p:cNvSpPr/>
          <p:nvPr/>
        </p:nvSpPr>
        <p:spPr>
          <a:xfrm>
            <a:off x="4153684" y="1570393"/>
            <a:ext cx="52025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reiziger Jager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Costerus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noteerde in zijn dagboek: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“Tot Waalwijk was de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 tamelijk bruikbaar,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maar van hier en vooral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Loon op Zand, waar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 door de woeste heide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loopt, tot Tilburg is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Dezelve in één woord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slecht. Wij konden niet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 dan stapvoets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rijden en meermalen</a:t>
            </a:r>
          </a:p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stonden wij op het punt van omver te tuimelen.”</a:t>
            </a:r>
          </a:p>
          <a:p>
            <a:pPr indent="449580"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de oprichting van het Koninkrijk der Nederlanden was er minder dan 500 kilometer straatweg. In de provincies Limburg, Overijssel, Drenthe, Groningen en Friesland ontbrak bestrating geheel.</a:t>
            </a:r>
          </a:p>
        </p:txBody>
      </p:sp>
      <p:pic>
        <p:nvPicPr>
          <p:cNvPr id="6" name="Afbeelding 5" descr="Gerelateerde afbeelding">
            <a:extLst>
              <a:ext uri="{FF2B5EF4-FFF2-40B4-BE49-F238E27FC236}">
                <a16:creationId xmlns:a16="http://schemas.microsoft.com/office/drawing/2014/main" xmlns="" id="{C48F0B8C-AB83-4009-9B85-C1600D790D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931" b="1"/>
          <a:stretch/>
        </p:blipFill>
        <p:spPr bwMode="auto">
          <a:xfrm>
            <a:off x="293895" y="1544475"/>
            <a:ext cx="3728973" cy="43338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 descr="Gerelateerde afbeelding">
            <a:extLst>
              <a:ext uri="{FF2B5EF4-FFF2-40B4-BE49-F238E27FC236}">
                <a16:creationId xmlns:a16="http://schemas.microsoft.com/office/drawing/2014/main" xmlns="" id="{5CEE3812-371B-4E02-87BC-EFD5D9964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05" y="1196994"/>
            <a:ext cx="4991590" cy="35219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87736408-7E6D-467A-95D7-2773C5245881}"/>
              </a:ext>
            </a:extLst>
          </p:cNvPr>
          <p:cNvSpPr txBox="1"/>
          <p:nvPr/>
        </p:nvSpPr>
        <p:spPr>
          <a:xfrm>
            <a:off x="424543" y="1045029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Bron 1: Spoorwegongeluk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92F8AACA-0F69-49E9-A542-DFA6F766EA51}"/>
              </a:ext>
            </a:extLst>
          </p:cNvPr>
          <p:cNvSpPr txBox="1"/>
          <p:nvPr/>
        </p:nvSpPr>
        <p:spPr>
          <a:xfrm>
            <a:off x="4310743" y="1196994"/>
            <a:ext cx="20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Bron 2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8AF13DDC-D969-4350-8B37-27B75C5E791B}"/>
              </a:ext>
            </a:extLst>
          </p:cNvPr>
          <p:cNvSpPr txBox="1"/>
          <p:nvPr/>
        </p:nvSpPr>
        <p:spPr>
          <a:xfrm>
            <a:off x="7106705" y="767013"/>
            <a:ext cx="329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Bron 3</a:t>
            </a:r>
          </a:p>
        </p:txBody>
      </p:sp>
    </p:spTree>
    <p:extLst>
      <p:ext uri="{BB962C8B-B14F-4D97-AF65-F5344CB8AC3E}">
        <p14:creationId xmlns:p14="http://schemas.microsoft.com/office/powerpoint/2010/main" val="144020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C46E97-F8A4-41B9-B63E-0D7EB8EA8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362"/>
            <a:ext cx="10515600" cy="1325563"/>
          </a:xfrm>
        </p:spPr>
        <p:txBody>
          <a:bodyPr/>
          <a:lstStyle/>
          <a:p>
            <a:r>
              <a:rPr lang="nl-NL" dirty="0"/>
              <a:t>Opdracht: Komedie of tragedie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6917C64-BDB4-4EA4-82A0-B71FEF674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444625"/>
            <a:ext cx="10515600" cy="4803774"/>
          </a:xfrm>
        </p:spPr>
        <p:txBody>
          <a:bodyPr>
            <a:normAutofit/>
          </a:bodyPr>
          <a:lstStyle/>
          <a:p>
            <a:r>
              <a:rPr lang="nl-NL" dirty="0"/>
              <a:t>Bronomschrijving:</a:t>
            </a:r>
          </a:p>
          <a:p>
            <a:pPr lvl="1"/>
            <a:r>
              <a:rPr lang="nl-NL" dirty="0"/>
              <a:t>Plaatsen in de tijd</a:t>
            </a:r>
          </a:p>
          <a:p>
            <a:pPr lvl="1"/>
            <a:r>
              <a:rPr lang="nl-NL" dirty="0"/>
              <a:t>Korte omschrijving van wat je ziet</a:t>
            </a:r>
          </a:p>
          <a:p>
            <a:r>
              <a:rPr lang="nl-NL" dirty="0"/>
              <a:t>Chronologie: komedie of tragedie</a:t>
            </a:r>
          </a:p>
          <a:p>
            <a:pPr lvl="1"/>
            <a:r>
              <a:rPr lang="nl-NL" dirty="0"/>
              <a:t>6 of 7 bronnen</a:t>
            </a:r>
          </a:p>
          <a:p>
            <a:r>
              <a:rPr lang="nl-NL" dirty="0"/>
              <a:t>Constructie: verhaal in essay-vorm</a:t>
            </a:r>
          </a:p>
          <a:p>
            <a:pPr lvl="1"/>
            <a:r>
              <a:rPr lang="nl-NL" dirty="0"/>
              <a:t>Minimaal half </a:t>
            </a:r>
            <a:r>
              <a:rPr lang="nl-NL" dirty="0" smtClean="0"/>
              <a:t>A4-tje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Komedie: neutraal begin -&gt; tegenslag/uitdaging -&gt; positief einde</a:t>
            </a:r>
          </a:p>
          <a:p>
            <a:pPr marL="0" indent="0">
              <a:buNone/>
            </a:pPr>
            <a:r>
              <a:rPr lang="nl-NL" dirty="0"/>
              <a:t>Tragedie: neutraal begin -&gt; voorspoed/vreugde -&gt; slecht einde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43819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285</Words>
  <Application>Microsoft Office PowerPoint</Application>
  <PresentationFormat>Breedbeeld</PresentationFormat>
  <Paragraphs>65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Kantoorthema</vt:lpstr>
      <vt:lpstr>Syllabus, eindterm 17:</vt:lpstr>
      <vt:lpstr>Hierna volgt de eigenlijke PowerPoint</vt:lpstr>
      <vt:lpstr>Grand Narrative  Grote Vertelling</vt:lpstr>
      <vt:lpstr>Lesdoel</vt:lpstr>
      <vt:lpstr>Verhaalstructuren of opbouw</vt:lpstr>
      <vt:lpstr>Verhaalstructuren of opbouw</vt:lpstr>
      <vt:lpstr>Historisch voorbeeld met drie bronnen</vt:lpstr>
      <vt:lpstr>Opdracht: Komedie of tragedie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Narrative  Grote Vertelling</dc:title>
  <dc:creator>Ruben van Riel</dc:creator>
  <cp:lastModifiedBy>Joyce</cp:lastModifiedBy>
  <cp:revision>40</cp:revision>
  <dcterms:created xsi:type="dcterms:W3CDTF">2018-05-21T13:08:51Z</dcterms:created>
  <dcterms:modified xsi:type="dcterms:W3CDTF">2018-10-12T15:40:22Z</dcterms:modified>
</cp:coreProperties>
</file>