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7/3/2019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B490A4-0B18-459C-955E-395D491E03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Geschiedenis. </a:t>
            </a:r>
            <a:br>
              <a:rPr lang="nl-NL" dirty="0"/>
            </a:br>
            <a:r>
              <a:rPr lang="nl-NL" dirty="0"/>
              <a:t>Slavernij in Azië.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C2AAE6-511C-4802-8BF1-93FCFBCC5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Niels </a:t>
            </a:r>
            <a:r>
              <a:rPr lang="nl-NL" dirty="0" err="1"/>
              <a:t>reessink</a:t>
            </a:r>
            <a:r>
              <a:rPr lang="nl-NL" dirty="0"/>
              <a:t>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BDD4B1-6F21-4C11-AD79-8D40F0D9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361" y="1552250"/>
            <a:ext cx="28575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39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087A3AFB-89FD-4349-969A-F16C3877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Afsluiting. 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404BFA43-DC24-415B-BECE-02E9F729F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Mysterie ‘de slavernij in Azië’. </a:t>
            </a:r>
          </a:p>
          <a:p>
            <a:r>
              <a:rPr lang="nl-NL" b="1" dirty="0"/>
              <a:t>Stap 6. </a:t>
            </a:r>
          </a:p>
          <a:p>
            <a:r>
              <a:rPr lang="nl-NL" dirty="0"/>
              <a:t>Lever de werkbladen en de </a:t>
            </a:r>
            <a:br>
              <a:rPr lang="nl-NL" dirty="0"/>
            </a:br>
            <a:r>
              <a:rPr lang="nl-NL" dirty="0"/>
              <a:t>gevulde enveloppen in bij je docent!</a:t>
            </a:r>
          </a:p>
          <a:p>
            <a:endParaRPr lang="nl-NL" dirty="0"/>
          </a:p>
          <a:p>
            <a:r>
              <a:rPr lang="nl-NL" dirty="0"/>
              <a:t>Geef je mening over deze werkvorm. </a:t>
            </a:r>
            <a:br>
              <a:rPr lang="nl-NL" dirty="0"/>
            </a:br>
            <a:r>
              <a:rPr lang="nl-NL" dirty="0"/>
              <a:t>Wat vinden jullie wel of niet fijn aan </a:t>
            </a:r>
            <a:br>
              <a:rPr lang="nl-NL" dirty="0"/>
            </a:br>
            <a:r>
              <a:rPr lang="nl-NL" dirty="0"/>
              <a:t>deze manier van werken? 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0255D74-0E8C-44A7-9584-1287F5AB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539" y="3429000"/>
            <a:ext cx="56673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63A9DF-EDD2-44F6-A735-F2951246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53D8F2-F9ED-4060-A12D-ADAEB6AAE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Programma. </a:t>
            </a:r>
          </a:p>
          <a:p>
            <a:r>
              <a:rPr lang="nl-NL" dirty="0"/>
              <a:t>Instructie werkvorm. </a:t>
            </a:r>
          </a:p>
          <a:p>
            <a:r>
              <a:rPr lang="nl-NL" dirty="0"/>
              <a:t>Werken aan mysterie.</a:t>
            </a:r>
          </a:p>
          <a:p>
            <a:r>
              <a:rPr lang="nl-NL" dirty="0"/>
              <a:t>Afsluiting.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3513F1-2AE9-43AD-95B4-6A1903307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955" y="2603500"/>
            <a:ext cx="3968840" cy="39688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9FDF97-9BD9-460C-B51E-601F4A565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041" y="2460231"/>
            <a:ext cx="1420491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1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4745B-251A-4E48-91C3-5455ABA9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Mysterie ‘de slavernij in Azië’.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86424-3999-40D4-88CF-3DE3933CC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Stap 1: instructie. </a:t>
            </a:r>
          </a:p>
          <a:p>
            <a:r>
              <a:rPr lang="nl-NL" dirty="0"/>
              <a:t>Weinig aandacht voor de slavenhandel in Azië onder de VOC.</a:t>
            </a:r>
          </a:p>
          <a:p>
            <a:r>
              <a:rPr lang="nl-NL" dirty="0"/>
              <a:t>Jullie gaan dat in een mysterie</a:t>
            </a:r>
            <a:br>
              <a:rPr lang="nl-NL" dirty="0"/>
            </a:br>
            <a:r>
              <a:rPr lang="nl-NL" dirty="0"/>
              <a:t>-opdracht onderzoeken. </a:t>
            </a:r>
          </a:p>
          <a:p>
            <a:r>
              <a:rPr lang="nl-NL" dirty="0"/>
              <a:t>Met kaartjes/bronnen </a:t>
            </a:r>
            <a:br>
              <a:rPr lang="nl-NL" dirty="0"/>
            </a:br>
            <a:r>
              <a:rPr lang="nl-NL" dirty="0"/>
              <a:t>verschillende vragen </a:t>
            </a:r>
            <a:br>
              <a:rPr lang="nl-NL" dirty="0"/>
            </a:br>
            <a:r>
              <a:rPr lang="nl-NL" dirty="0"/>
              <a:t>beantwoorden.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95E2D0-15BA-4DF0-B7B4-F36A438CC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14518"/>
            <a:ext cx="6096000" cy="34434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5AA994-2DB2-4190-A002-45DF44828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12" y="4964319"/>
            <a:ext cx="2520683" cy="189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3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213BD-274D-4C9D-AB27-3FCBFCA5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Mysterie ‘de slavernij in Azië’.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8C5CAE-4D05-4871-A116-903ABF125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Doelen: </a:t>
            </a:r>
            <a:br>
              <a:rPr lang="nl-NL" b="1" dirty="0"/>
            </a:br>
            <a:br>
              <a:rPr lang="nl-NL" b="1" dirty="0"/>
            </a:br>
            <a:r>
              <a:rPr lang="nl-NL" dirty="0"/>
              <a:t>-	De leerlingen krijgen een beter begrip van de complexe werking van de slavenhandel.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-De leerlingen begrijpen dat niet</a:t>
            </a:r>
            <a:br>
              <a:rPr lang="nl-NL" dirty="0"/>
            </a:br>
            <a:r>
              <a:rPr lang="nl-NL" dirty="0"/>
              <a:t>alleen de WIC in het trans-</a:t>
            </a:r>
            <a:br>
              <a:rPr lang="nl-NL" dirty="0"/>
            </a:br>
            <a:r>
              <a:rPr lang="nl-NL" dirty="0"/>
              <a:t>Atlantische gebied actief was </a:t>
            </a:r>
            <a:br>
              <a:rPr lang="nl-NL" dirty="0"/>
            </a:br>
            <a:r>
              <a:rPr lang="nl-NL" dirty="0"/>
              <a:t>in de slavenhandel maar dat </a:t>
            </a:r>
            <a:br>
              <a:rPr lang="nl-NL" dirty="0"/>
            </a:br>
            <a:r>
              <a:rPr lang="nl-NL" dirty="0"/>
              <a:t>ook de VOC in Azië in</a:t>
            </a:r>
            <a:br>
              <a:rPr lang="nl-NL" dirty="0"/>
            </a:br>
            <a:r>
              <a:rPr lang="nl-NL" dirty="0"/>
              <a:t>personen handelden. </a:t>
            </a:r>
          </a:p>
          <a:p>
            <a:endParaRPr lang="nl-NL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9E12F0-A4A5-4BF3-9405-8C8E9FAF8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852" y="3533174"/>
            <a:ext cx="6448148" cy="332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7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CD6E0-BD40-4FB9-98A6-257AB81B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Mysterie ‘de slavernij in Azië’.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373515-E5F5-48CF-887B-9F2CBEC53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Groepjes van 3: </a:t>
            </a:r>
            <a:br>
              <a:rPr lang="nl-NL" dirty="0"/>
            </a:br>
            <a:r>
              <a:rPr lang="nl-NL" dirty="0"/>
              <a:t>-1 vragen-</a:t>
            </a:r>
            <a:r>
              <a:rPr lang="nl-NL" dirty="0" err="1"/>
              <a:t>beantwoorder</a:t>
            </a:r>
            <a:r>
              <a:rPr lang="nl-NL" dirty="0"/>
              <a:t>  </a:t>
            </a:r>
            <a:r>
              <a:rPr lang="nl-NL" dirty="0">
                <a:sym typeface="Wingdings" panose="05000000000000000000" pitchFamily="2" charset="2"/>
              </a:rPr>
              <a:t> beantwoord vragen docent.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-</a:t>
            </a:r>
            <a:r>
              <a:rPr lang="nl-NL" dirty="0"/>
              <a:t>1 schrijver </a:t>
            </a:r>
            <a:r>
              <a:rPr lang="nl-NL" dirty="0">
                <a:sym typeface="Wingdings" panose="05000000000000000000" pitchFamily="2" charset="2"/>
              </a:rPr>
              <a:t> jullie leveren één werkblad samen in. 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-1</a:t>
            </a:r>
            <a:r>
              <a:rPr lang="nl-NL" dirty="0"/>
              <a:t> presentator </a:t>
            </a:r>
            <a:r>
              <a:rPr lang="nl-NL" dirty="0">
                <a:sym typeface="Wingdings" panose="05000000000000000000" pitchFamily="2" charset="2"/>
              </a:rPr>
              <a:t> antwoorden vergelijken met andere groepjes</a:t>
            </a:r>
            <a:r>
              <a:rPr lang="nl-NL" dirty="0"/>
              <a:t>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51EFAC-1DD6-4911-BF77-1A00542DB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034" y="3991283"/>
            <a:ext cx="6687845" cy="286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D79A5-43A7-482C-8EC3-0C551D4D8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Mysterie ‘de slavernij in Azië’.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82FB37-D222-4FB9-98B1-99FDDB3FB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Stap 2. </a:t>
            </a:r>
          </a:p>
          <a:p>
            <a:r>
              <a:rPr lang="nl-NL" dirty="0"/>
              <a:t>Jullie maken ronde 1 op jullie werkbladen. </a:t>
            </a:r>
          </a:p>
          <a:p>
            <a:r>
              <a:rPr lang="nl-NL" dirty="0"/>
              <a:t>Alle groepsgenoten moeten alle kaartjes</a:t>
            </a:r>
            <a:br>
              <a:rPr lang="nl-NL" dirty="0"/>
            </a:br>
            <a:r>
              <a:rPr lang="nl-NL" dirty="0"/>
              <a:t>/bronnen bestuderen.  </a:t>
            </a:r>
          </a:p>
          <a:p>
            <a:r>
              <a:rPr lang="nl-NL" dirty="0"/>
              <a:t>Verdeel de kaartjes/bronnen onder de </a:t>
            </a:r>
            <a:br>
              <a:rPr lang="nl-NL" dirty="0"/>
            </a:br>
            <a:r>
              <a:rPr lang="nl-NL" dirty="0"/>
              <a:t>deelvragen. Met welk kaartje denken jullie </a:t>
            </a:r>
            <a:br>
              <a:rPr lang="nl-NL" dirty="0"/>
            </a:br>
            <a:r>
              <a:rPr lang="nl-NL" dirty="0"/>
              <a:t>de vraag te kunnen beantwoorden? </a:t>
            </a:r>
          </a:p>
          <a:p>
            <a:r>
              <a:rPr lang="nl-NL" b="1" dirty="0"/>
              <a:t>10 minuten!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C1FC67-4C6C-4A80-A7E1-BE333582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526" y="2849732"/>
            <a:ext cx="5662474" cy="40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0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EEBC1-58A4-43FE-8723-7E446265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Mysterie ‘de slavernij in Azië’.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BBE486-3946-4EBB-A13E-ED816E3C9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Stap 3. </a:t>
            </a:r>
          </a:p>
          <a:p>
            <a:r>
              <a:rPr lang="nl-NL" dirty="0"/>
              <a:t>Ronde 1 klassikaal bespreken. </a:t>
            </a:r>
          </a:p>
          <a:p>
            <a:r>
              <a:rPr lang="nl-NL" dirty="0"/>
              <a:t>Welke verdeling hebben jullie gemaakt en waarom? </a:t>
            </a:r>
          </a:p>
          <a:p>
            <a:r>
              <a:rPr lang="nl-NL" b="1" dirty="0"/>
              <a:t>5 minuten!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D37893-CFB5-44ED-B87B-FE32786B4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040" y="3998421"/>
            <a:ext cx="9146959" cy="28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1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87FD2-0B3A-48AE-B32E-ACAF2486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Mysterie ‘de slavernij in Azië’.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BDE58-1605-4D2A-97C1-A426F06E0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Stap 4.</a:t>
            </a:r>
          </a:p>
          <a:p>
            <a:r>
              <a:rPr lang="nl-NL" dirty="0"/>
              <a:t>Jullie gaan nu ronde 2 maken. Klaar? Ga vergelijken met groepjes! </a:t>
            </a:r>
          </a:p>
          <a:p>
            <a:r>
              <a:rPr lang="nl-NL" dirty="0"/>
              <a:t>Geef antwoord op de deelvragen en tot slot op de hoofdvraag. </a:t>
            </a:r>
          </a:p>
          <a:p>
            <a:r>
              <a:rPr lang="nl-NL" dirty="0"/>
              <a:t>Maak een definitieve keuze met welke bronnen jullie je antwoorden willen onderbouwen. Let op: sommige kaartjes zijn voor meerdere deelvragen te gebruiken. </a:t>
            </a:r>
          </a:p>
          <a:p>
            <a:r>
              <a:rPr lang="nl-NL" b="1" dirty="0"/>
              <a:t>20 minuten!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09016F-630F-4253-BDA9-A57B1A383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173" y="4597905"/>
            <a:ext cx="7229383" cy="226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6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F8179-D76C-43A5-BF40-1DB5B6E4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Mysterie ‘de slavernij in Azië’.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2B40CF-ED36-43DC-B317-1DF8435F3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Stap 5.</a:t>
            </a:r>
          </a:p>
          <a:p>
            <a:r>
              <a:rPr lang="nl-NL" dirty="0"/>
              <a:t>Antwoorden klassikaal bespreken met de docent.</a:t>
            </a:r>
          </a:p>
          <a:p>
            <a:r>
              <a:rPr lang="nl-NL" dirty="0"/>
              <a:t>Wat hebben jullie van deze opdracht geleerd? </a:t>
            </a:r>
          </a:p>
          <a:p>
            <a:r>
              <a:rPr lang="nl-NL" dirty="0"/>
              <a:t>Hoe vonden jullie het om met een mysterie-</a:t>
            </a:r>
            <a:br>
              <a:rPr lang="nl-NL" dirty="0"/>
            </a:br>
            <a:r>
              <a:rPr lang="nl-NL" dirty="0"/>
              <a:t>opdracht te werken? Wat kan beter? </a:t>
            </a:r>
          </a:p>
          <a:p>
            <a:r>
              <a:rPr lang="nl-NL" b="1" dirty="0"/>
              <a:t>10 minuten!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3F6884-64FF-407F-B778-CFFCB5B5A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445" y="3051380"/>
            <a:ext cx="4894555" cy="38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47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directiekamer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899</TotalTime>
  <Words>230</Words>
  <Application>Microsoft Office PowerPoint</Application>
  <PresentationFormat>Breedbeeld</PresentationFormat>
  <Paragraphs>45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Ion-directiekamer</vt:lpstr>
      <vt:lpstr>Geschiedenis.  Slavernij in Azië.</vt:lpstr>
      <vt:lpstr>Programma. </vt:lpstr>
      <vt:lpstr>Mysterie ‘de slavernij in Azië’. </vt:lpstr>
      <vt:lpstr>Mysterie ‘de slavernij in Azië’. </vt:lpstr>
      <vt:lpstr>Mysterie ‘de slavernij in Azië’. </vt:lpstr>
      <vt:lpstr>Mysterie ‘de slavernij in Azië’. </vt:lpstr>
      <vt:lpstr>Mysterie ‘de slavernij in Azië’. </vt:lpstr>
      <vt:lpstr>Mysterie ‘de slavernij in Azië’. </vt:lpstr>
      <vt:lpstr>Mysterie ‘de slavernij in Azië’. </vt:lpstr>
      <vt:lpstr>Afsluiting.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Geschiedenis h4d.  1.1 De Nederlandse Opstand</dc:title>
  <dc:creator>Niels Reessink</dc:creator>
  <cp:lastModifiedBy>Niels Reessink</cp:lastModifiedBy>
  <cp:revision>115</cp:revision>
  <dcterms:created xsi:type="dcterms:W3CDTF">2019-01-28T12:07:40Z</dcterms:created>
  <dcterms:modified xsi:type="dcterms:W3CDTF">2019-07-03T16:19:15Z</dcterms:modified>
</cp:coreProperties>
</file>