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Comfortaa" panose="020B0604020202020204" charset="0"/>
      <p:regular r:id="rId14"/>
      <p:bold r:id="rId15"/>
    </p:embeddedFont>
    <p:embeddedFont>
      <p:font typeface="Comic Sans MS" panose="030F0702030302020204" pitchFamily="66"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van Os" userId="6992c8ac-4e71-49ea-a690-abdae866a5c3" providerId="ADAL" clId="{84839062-D5BC-4AA4-907F-C0A3A3E28808}"/>
    <pc:docChg chg="modSld">
      <pc:chgData name="Joyce van Os" userId="6992c8ac-4e71-49ea-a690-abdae866a5c3" providerId="ADAL" clId="{84839062-D5BC-4AA4-907F-C0A3A3E28808}" dt="2019-10-16T14:09:08.483" v="93" actId="20577"/>
      <pc:docMkLst>
        <pc:docMk/>
      </pc:docMkLst>
      <pc:sldChg chg="modSp">
        <pc:chgData name="Joyce van Os" userId="6992c8ac-4e71-49ea-a690-abdae866a5c3" providerId="ADAL" clId="{84839062-D5BC-4AA4-907F-C0A3A3E28808}" dt="2019-10-16T14:09:08.483" v="93" actId="20577"/>
        <pc:sldMkLst>
          <pc:docMk/>
          <pc:sldMk cId="0" sldId="256"/>
        </pc:sldMkLst>
        <pc:spChg chg="mod">
          <ac:chgData name="Joyce van Os" userId="6992c8ac-4e71-49ea-a690-abdae866a5c3" providerId="ADAL" clId="{84839062-D5BC-4AA4-907F-C0A3A3E28808}" dt="2019-10-16T14:09:08.483" v="93" actId="20577"/>
          <ac:spMkLst>
            <pc:docMk/>
            <pc:sldMk cId="0" sldId="256"/>
            <ac:spMk id="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6a2893f2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6a2893f2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1beae20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1beae20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6a2893f2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6a2893f2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6a2893f2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6a2893f2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6a2893f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6a2893f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6a2893f2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6a2893f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6a2893f2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6a2893f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6a2893f2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6a2893f2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6a2893f2f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6a2893f2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dirty="0"/>
              <a:t>Welke Egyptische god is</a:t>
            </a:r>
            <a:r>
              <a:rPr lang="nl-NL" dirty="0"/>
              <a:t> de</a:t>
            </a:r>
            <a:r>
              <a:rPr lang="nl" dirty="0"/>
              <a:t> best</a:t>
            </a:r>
            <a:r>
              <a:rPr lang="nl-NL" dirty="0"/>
              <a:t>e</a:t>
            </a:r>
            <a:r>
              <a:rPr lang="nl" dirty="0"/>
              <a:t>?</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dirty="0"/>
              <a:t>Maak reclame voor je favoriete Egyptische godheid!</a:t>
            </a:r>
          </a:p>
          <a:p>
            <a:pPr marL="0" lvl="0" indent="0" algn="ctr" rtl="0">
              <a:spcBef>
                <a:spcPts val="0"/>
              </a:spcBef>
              <a:spcAft>
                <a:spcPts val="0"/>
              </a:spcAft>
              <a:buNone/>
            </a:pPr>
            <a:endParaRPr lang="nl" dirty="0"/>
          </a:p>
          <a:p>
            <a:pPr marL="0" lvl="0" indent="0" algn="ctr" rtl="0">
              <a:spcBef>
                <a:spcPts val="0"/>
              </a:spcBef>
              <a:spcAft>
                <a:spcPts val="0"/>
              </a:spcAft>
              <a:buNone/>
            </a:pPr>
            <a:endParaRPr lang="nl" dirty="0"/>
          </a:p>
          <a:p>
            <a:pPr marL="0" lvl="0" indent="0" algn="ctr" rtl="0">
              <a:spcBef>
                <a:spcPts val="0"/>
              </a:spcBef>
              <a:spcAft>
                <a:spcPts val="0"/>
              </a:spcAft>
              <a:buNone/>
            </a:pPr>
            <a:r>
              <a:rPr lang="nl" dirty="0"/>
              <a:t>*Deze opdracht is eenvoudig t</a:t>
            </a:r>
            <a:r>
              <a:rPr lang="nl-NL" dirty="0"/>
              <a:t>oe te </a:t>
            </a:r>
            <a:r>
              <a:rPr lang="nl-NL"/>
              <a:t>passen op Griekse </a:t>
            </a:r>
            <a:r>
              <a:rPr lang="nl-NL" dirty="0"/>
              <a:t>en Romeinse goden.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1"/>
          <p:cNvPicPr preferRelativeResize="0"/>
          <p:nvPr/>
        </p:nvPicPr>
        <p:blipFill>
          <a:blip r:embed="rId3">
            <a:alphaModFix/>
          </a:blip>
          <a:stretch>
            <a:fillRect/>
          </a:stretch>
        </p:blipFill>
        <p:spPr>
          <a:xfrm>
            <a:off x="6239175" y="288275"/>
            <a:ext cx="2756900" cy="3667950"/>
          </a:xfrm>
          <a:prstGeom prst="rect">
            <a:avLst/>
          </a:prstGeom>
          <a:noFill/>
          <a:ln>
            <a:noFill/>
          </a:ln>
        </p:spPr>
      </p:pic>
      <p:sp>
        <p:nvSpPr>
          <p:cNvPr id="123" name="Google Shape;123;p21"/>
          <p:cNvSpPr txBox="1">
            <a:spLocks noGrp="1"/>
          </p:cNvSpPr>
          <p:nvPr>
            <p:ph type="title"/>
          </p:nvPr>
        </p:nvSpPr>
        <p:spPr>
          <a:xfrm>
            <a:off x="311700" y="144664"/>
            <a:ext cx="8520600" cy="5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Ra de grote</a:t>
            </a:r>
            <a:endParaRPr/>
          </a:p>
        </p:txBody>
      </p:sp>
      <p:sp>
        <p:nvSpPr>
          <p:cNvPr id="124" name="Google Shape;124;p21"/>
          <p:cNvSpPr txBox="1">
            <a:spLocks noGrp="1"/>
          </p:cNvSpPr>
          <p:nvPr>
            <p:ph type="body" idx="1"/>
          </p:nvPr>
        </p:nvSpPr>
        <p:spPr>
          <a:xfrm>
            <a:off x="230675" y="853150"/>
            <a:ext cx="4822500" cy="24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i="1"/>
              <a:t>Hij is de zonnegod en heeft alles geschapen</a:t>
            </a:r>
            <a:endParaRPr i="1"/>
          </a:p>
          <a:p>
            <a:pPr marL="0" lvl="0" indent="0" algn="l" rtl="0">
              <a:spcBef>
                <a:spcPts val="1600"/>
              </a:spcBef>
              <a:spcAft>
                <a:spcPts val="0"/>
              </a:spcAft>
              <a:buNone/>
            </a:pPr>
            <a:r>
              <a:rPr lang="nl"/>
              <a:t>1: </a:t>
            </a:r>
            <a:r>
              <a:rPr lang="nl" i="1"/>
              <a:t>zonder hem was er niks</a:t>
            </a:r>
            <a:endParaRPr i="1"/>
          </a:p>
          <a:p>
            <a:pPr marL="0" lvl="0" indent="0" algn="l" rtl="0">
              <a:spcBef>
                <a:spcPts val="1600"/>
              </a:spcBef>
              <a:spcAft>
                <a:spcPts val="0"/>
              </a:spcAft>
              <a:buNone/>
            </a:pPr>
            <a:r>
              <a:rPr lang="nl"/>
              <a:t>2: </a:t>
            </a:r>
            <a:r>
              <a:rPr lang="nl" i="1"/>
              <a:t>hij maakt alles lekker warm</a:t>
            </a:r>
            <a:endParaRPr i="1"/>
          </a:p>
          <a:p>
            <a:pPr marL="0" lvl="0" indent="0" algn="l" rtl="0">
              <a:spcBef>
                <a:spcPts val="1600"/>
              </a:spcBef>
              <a:spcAft>
                <a:spcPts val="0"/>
              </a:spcAft>
              <a:buNone/>
            </a:pPr>
            <a:r>
              <a:rPr lang="nl"/>
              <a:t>3: </a:t>
            </a:r>
            <a:r>
              <a:rPr lang="nl" i="1"/>
              <a:t>hij is heerser van alles</a:t>
            </a:r>
            <a:endParaRPr i="1"/>
          </a:p>
          <a:p>
            <a:pPr marL="0" lvl="0" indent="0" algn="l" rtl="0">
              <a:spcBef>
                <a:spcPts val="1600"/>
              </a:spcBef>
              <a:spcAft>
                <a:spcPts val="1600"/>
              </a:spcAft>
              <a:buNone/>
            </a:pPr>
            <a:endParaRPr i="1"/>
          </a:p>
        </p:txBody>
      </p:sp>
      <p:pic>
        <p:nvPicPr>
          <p:cNvPr id="125" name="Google Shape;125;p21"/>
          <p:cNvPicPr preferRelativeResize="0"/>
          <p:nvPr/>
        </p:nvPicPr>
        <p:blipFill>
          <a:blip r:embed="rId4">
            <a:alphaModFix/>
          </a:blip>
          <a:stretch>
            <a:fillRect/>
          </a:stretch>
        </p:blipFill>
        <p:spPr>
          <a:xfrm>
            <a:off x="-5" y="3086102"/>
            <a:ext cx="1393976" cy="205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413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Ra de beste </a:t>
            </a:r>
            <a:endParaRPr/>
          </a:p>
          <a:p>
            <a:pPr marL="0" lvl="0" indent="0" algn="l" rtl="0">
              <a:spcBef>
                <a:spcPts val="0"/>
              </a:spcBef>
              <a:spcAft>
                <a:spcPts val="0"/>
              </a:spcAft>
              <a:buNone/>
            </a:pPr>
            <a:endParaRPr/>
          </a:p>
        </p:txBody>
      </p:sp>
      <p:sp>
        <p:nvSpPr>
          <p:cNvPr id="131" name="Google Shape;131;p22"/>
          <p:cNvSpPr txBox="1">
            <a:spLocks noGrp="1"/>
          </p:cNvSpPr>
          <p:nvPr>
            <p:ph type="body" idx="1"/>
          </p:nvPr>
        </p:nvSpPr>
        <p:spPr>
          <a:xfrm>
            <a:off x="229700" y="985975"/>
            <a:ext cx="7689600" cy="41574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 i="1"/>
              <a:t>Hij is beter dan alle andere, </a:t>
            </a:r>
            <a:endParaRPr i="1"/>
          </a:p>
          <a:p>
            <a:pPr marL="0" lvl="0" indent="0" algn="l" rtl="0">
              <a:spcBef>
                <a:spcPts val="1600"/>
              </a:spcBef>
              <a:spcAft>
                <a:spcPts val="0"/>
              </a:spcAft>
              <a:buNone/>
            </a:pPr>
            <a:r>
              <a:rPr lang="nl" i="1"/>
              <a:t>omdat hij ze allemaal heeft geschapen</a:t>
            </a:r>
            <a:endParaRPr/>
          </a:p>
          <a:p>
            <a:pPr marL="0" lvl="0" indent="0" algn="l" rtl="0">
              <a:spcBef>
                <a:spcPts val="1600"/>
              </a:spcBef>
              <a:spcAft>
                <a:spcPts val="0"/>
              </a:spcAft>
              <a:buNone/>
            </a:pPr>
            <a:r>
              <a:rPr lang="nl" i="1"/>
              <a:t>Hij heeft ook de hemel en de onderwereld. </a:t>
            </a:r>
            <a:endParaRPr i="1"/>
          </a:p>
          <a:p>
            <a:pPr marL="0" lvl="0" indent="0" algn="l" rtl="0">
              <a:spcBef>
                <a:spcPts val="1600"/>
              </a:spcBef>
              <a:spcAft>
                <a:spcPts val="0"/>
              </a:spcAft>
              <a:buNone/>
            </a:pPr>
            <a:r>
              <a:rPr lang="nl" i="1"/>
              <a:t>Zonder zon kan mens niet leven.</a:t>
            </a:r>
            <a:endParaRPr i="1"/>
          </a:p>
          <a:p>
            <a:pPr marL="0" lvl="0" indent="0" algn="l" rtl="0">
              <a:spcBef>
                <a:spcPts val="1600"/>
              </a:spcBef>
              <a:spcAft>
                <a:spcPts val="1600"/>
              </a:spcAft>
              <a:buNone/>
            </a:pPr>
            <a:endParaRPr/>
          </a:p>
        </p:txBody>
      </p:sp>
      <p:pic>
        <p:nvPicPr>
          <p:cNvPr id="132" name="Google Shape;132;p22"/>
          <p:cNvPicPr preferRelativeResize="0"/>
          <p:nvPr/>
        </p:nvPicPr>
        <p:blipFill>
          <a:blip r:embed="rId3">
            <a:alphaModFix/>
          </a:blip>
          <a:stretch>
            <a:fillRect/>
          </a:stretch>
        </p:blipFill>
        <p:spPr>
          <a:xfrm>
            <a:off x="5478912" y="658224"/>
            <a:ext cx="3041202" cy="1955999"/>
          </a:xfrm>
          <a:prstGeom prst="rect">
            <a:avLst/>
          </a:prstGeom>
          <a:noFill/>
          <a:ln>
            <a:noFill/>
          </a:ln>
        </p:spPr>
      </p:pic>
      <p:pic>
        <p:nvPicPr>
          <p:cNvPr id="133" name="Google Shape;133;p22"/>
          <p:cNvPicPr preferRelativeResize="0"/>
          <p:nvPr/>
        </p:nvPicPr>
        <p:blipFill>
          <a:blip r:embed="rId4">
            <a:alphaModFix/>
          </a:blip>
          <a:stretch>
            <a:fillRect/>
          </a:stretch>
        </p:blipFill>
        <p:spPr>
          <a:xfrm>
            <a:off x="4093363" y="2834572"/>
            <a:ext cx="4288976" cy="195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Opdracht:</a:t>
            </a:r>
            <a:endParaRPr dirty="0"/>
          </a:p>
        </p:txBody>
      </p:sp>
      <p:sp>
        <p:nvSpPr>
          <p:cNvPr id="61" name="Google Shape;61;p14"/>
          <p:cNvSpPr txBox="1"/>
          <p:nvPr/>
        </p:nvSpPr>
        <p:spPr>
          <a:xfrm>
            <a:off x="517175" y="1241200"/>
            <a:ext cx="7945500" cy="3554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sz="1800" dirty="0"/>
              <a:t>Maak in groepjes reclame voor j</a:t>
            </a:r>
            <a:r>
              <a:rPr lang="nl-NL" sz="1800" dirty="0" err="1"/>
              <a:t>ullie</a:t>
            </a:r>
            <a:r>
              <a:rPr lang="nl" sz="1800" dirty="0"/>
              <a:t> god;</a:t>
            </a:r>
            <a:endParaRPr sz="1800" dirty="0"/>
          </a:p>
          <a:p>
            <a:pPr marL="457200" lvl="0" indent="-342900" algn="l" rtl="0">
              <a:spcBef>
                <a:spcPts val="0"/>
              </a:spcBef>
              <a:spcAft>
                <a:spcPts val="0"/>
              </a:spcAft>
              <a:buSzPts val="1800"/>
              <a:buChar char="-"/>
            </a:pPr>
            <a:r>
              <a:rPr lang="nl" sz="1800" dirty="0"/>
              <a:t>Zoek op </a:t>
            </a:r>
            <a:r>
              <a:rPr lang="nl-NL" sz="1800" dirty="0"/>
              <a:t>W</a:t>
            </a:r>
            <a:r>
              <a:rPr lang="nl" sz="1800" dirty="0"/>
              <a:t>ikipedia informatie over j</a:t>
            </a:r>
            <a:r>
              <a:rPr lang="nl-NL" sz="1800" dirty="0" err="1"/>
              <a:t>ullie</a:t>
            </a:r>
            <a:r>
              <a:rPr lang="nl" sz="1800" dirty="0"/>
              <a:t> god;</a:t>
            </a:r>
          </a:p>
          <a:p>
            <a:pPr marL="114300" lvl="4">
              <a:buSzPts val="1800"/>
            </a:pPr>
            <a:r>
              <a:rPr lang="nl" sz="1800" dirty="0"/>
              <a:t>	- Waar zorgt de godheid voor? </a:t>
            </a:r>
          </a:p>
          <a:p>
            <a:pPr marL="114300" lvl="4">
              <a:buSzPts val="1800"/>
            </a:pPr>
            <a:r>
              <a:rPr lang="nl" sz="1800" dirty="0"/>
              <a:t>	- Wat zijn de kenmerken van de god? </a:t>
            </a:r>
          </a:p>
          <a:p>
            <a:pPr marL="114300" lvl="4">
              <a:buSzPts val="1800"/>
            </a:pPr>
            <a:r>
              <a:rPr lang="nl" sz="1800" dirty="0"/>
              <a:t>	- Hoe ziet de god eruit?</a:t>
            </a:r>
            <a:endParaRPr sz="1800" dirty="0"/>
          </a:p>
          <a:p>
            <a:pPr marL="457200" lvl="0" indent="-342900" algn="l" rtl="0">
              <a:spcBef>
                <a:spcPts val="0"/>
              </a:spcBef>
              <a:spcAft>
                <a:spcPts val="0"/>
              </a:spcAft>
              <a:buSzPts val="1800"/>
              <a:buChar char="-"/>
            </a:pPr>
            <a:r>
              <a:rPr lang="nl" sz="1800" dirty="0"/>
              <a:t>Werk op een slide in deze </a:t>
            </a:r>
            <a:r>
              <a:rPr lang="nl-NL" sz="1800" dirty="0"/>
              <a:t>G</a:t>
            </a:r>
            <a:r>
              <a:rPr lang="nl" sz="1800" dirty="0"/>
              <a:t>oogle-presentatie uit wat j</a:t>
            </a:r>
            <a:r>
              <a:rPr lang="nl-NL" sz="1800" dirty="0" err="1"/>
              <a:t>ullie</a:t>
            </a:r>
            <a:r>
              <a:rPr lang="nl" sz="1800" dirty="0"/>
              <a:t> gevonden heb</a:t>
            </a:r>
            <a:r>
              <a:rPr lang="nl-NL" sz="1800" dirty="0"/>
              <a:t>ben;</a:t>
            </a:r>
            <a:endParaRPr sz="1800" dirty="0"/>
          </a:p>
          <a:p>
            <a:pPr marL="457200" lvl="0" indent="-342900" algn="l" rtl="0">
              <a:spcBef>
                <a:spcPts val="0"/>
              </a:spcBef>
              <a:spcAft>
                <a:spcPts val="0"/>
              </a:spcAft>
              <a:buSzPts val="1800"/>
              <a:buChar char="-"/>
            </a:pPr>
            <a:r>
              <a:rPr lang="nl" sz="1800" dirty="0"/>
              <a:t>Presenteer het op zo’n manier dat iedereen in de klas snapt dat jouw god eigenlijk de belangrijkste god is;</a:t>
            </a:r>
          </a:p>
          <a:p>
            <a:pPr marL="114300" lvl="0" algn="l" rtl="0">
              <a:spcBef>
                <a:spcPts val="0"/>
              </a:spcBef>
              <a:spcAft>
                <a:spcPts val="0"/>
              </a:spcAft>
              <a:buSzPts val="1800"/>
            </a:pPr>
            <a:endParaRPr sz="1800" dirty="0"/>
          </a:p>
          <a:p>
            <a:pPr marL="457200" lvl="0" indent="-342900" algn="l" rtl="0">
              <a:spcBef>
                <a:spcPts val="0"/>
              </a:spcBef>
              <a:spcAft>
                <a:spcPts val="0"/>
              </a:spcAft>
              <a:buSzPts val="1800"/>
              <a:buChar char="-"/>
            </a:pPr>
            <a:r>
              <a:rPr lang="nl" sz="1800" dirty="0"/>
              <a:t>Je hebt voor deze opdracht 30 minuten;</a:t>
            </a:r>
            <a:endParaRPr sz="1800" dirty="0"/>
          </a:p>
          <a:p>
            <a:pPr marL="457200" lvl="0" indent="-342900" algn="l" rtl="0">
              <a:spcBef>
                <a:spcPts val="0"/>
              </a:spcBef>
              <a:spcAft>
                <a:spcPts val="0"/>
              </a:spcAft>
              <a:buSzPts val="1800"/>
              <a:buChar char="-"/>
            </a:pPr>
            <a:r>
              <a:rPr lang="nl" sz="1800" dirty="0"/>
              <a:t>Daarna presenteert elke groep kort haar slide.</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4940D-5EDB-4083-8F7E-17696BF96199}"/>
              </a:ext>
            </a:extLst>
          </p:cNvPr>
          <p:cNvSpPr>
            <a:spLocks noGrp="1"/>
          </p:cNvSpPr>
          <p:nvPr>
            <p:ph type="title"/>
          </p:nvPr>
        </p:nvSpPr>
        <p:spPr/>
        <p:txBody>
          <a:bodyPr/>
          <a:lstStyle/>
          <a:p>
            <a:r>
              <a:rPr lang="nl-NL" dirty="0"/>
              <a:t>Op de volgende slides volgen voorbeelden uit de lessen van Niels de Rooij.</a:t>
            </a:r>
          </a:p>
        </p:txBody>
      </p:sp>
    </p:spTree>
    <p:extLst>
      <p:ext uri="{BB962C8B-B14F-4D97-AF65-F5344CB8AC3E}">
        <p14:creationId xmlns:p14="http://schemas.microsoft.com/office/powerpoint/2010/main" val="87016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p:nvPr/>
        </p:nvSpPr>
        <p:spPr>
          <a:xfrm>
            <a:off x="-12" y="-3"/>
            <a:ext cx="9144000" cy="5143500"/>
          </a:xfrm>
          <a:prstGeom prst="rect">
            <a:avLst/>
          </a:prstGeom>
          <a:gradFill>
            <a:gsLst>
              <a:gs pos="0">
                <a:srgbClr val="DFE9FB"/>
              </a:gs>
              <a:gs pos="100000">
                <a:srgbClr val="6E9BE7"/>
              </a:gs>
            </a:gsLst>
            <a:path path="circle">
              <a:fillToRect l="50000" t="50000" r="50000" b="50000"/>
            </a:path>
            <a:tileRect/>
          </a:gradFill>
          <a:ln w="2857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pic>
        <p:nvPicPr>
          <p:cNvPr id="67" name="Google Shape;67;p15"/>
          <p:cNvPicPr preferRelativeResize="0"/>
          <p:nvPr/>
        </p:nvPicPr>
        <p:blipFill>
          <a:blip r:embed="rId3">
            <a:alphaModFix/>
          </a:blip>
          <a:stretch>
            <a:fillRect/>
          </a:stretch>
        </p:blipFill>
        <p:spPr>
          <a:xfrm>
            <a:off x="7447376" y="70951"/>
            <a:ext cx="1249525" cy="752475"/>
          </a:xfrm>
          <a:prstGeom prst="rect">
            <a:avLst/>
          </a:prstGeom>
          <a:noFill/>
          <a:ln>
            <a:noFill/>
          </a:ln>
        </p:spPr>
      </p:pic>
      <p:sp>
        <p:nvSpPr>
          <p:cNvPr id="68" name="Google Shape;68;p15"/>
          <p:cNvSpPr/>
          <p:nvPr/>
        </p:nvSpPr>
        <p:spPr>
          <a:xfrm>
            <a:off x="3596548" y="108050"/>
            <a:ext cx="1950900" cy="678300"/>
          </a:xfrm>
          <a:prstGeom prst="ribbon">
            <a:avLst>
              <a:gd name="adj1" fmla="val 18741"/>
              <a:gd name="adj2" fmla="val 5000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nl">
                <a:latin typeface="Comfortaa"/>
                <a:ea typeface="Comfortaa"/>
                <a:cs typeface="Comfortaa"/>
                <a:sym typeface="Comfortaa"/>
              </a:rPr>
              <a:t>Isis</a:t>
            </a:r>
            <a:endParaRPr>
              <a:latin typeface="Comfortaa"/>
              <a:ea typeface="Comfortaa"/>
              <a:cs typeface="Comfortaa"/>
              <a:sym typeface="Comfortaa"/>
            </a:endParaRPr>
          </a:p>
        </p:txBody>
      </p:sp>
      <p:pic>
        <p:nvPicPr>
          <p:cNvPr id="69" name="Google Shape;69;p15"/>
          <p:cNvPicPr preferRelativeResize="0"/>
          <p:nvPr/>
        </p:nvPicPr>
        <p:blipFill>
          <a:blip r:embed="rId4">
            <a:alphaModFix/>
          </a:blip>
          <a:stretch>
            <a:fillRect/>
          </a:stretch>
        </p:blipFill>
        <p:spPr>
          <a:xfrm>
            <a:off x="-10" y="1186159"/>
            <a:ext cx="2298900" cy="3690000"/>
          </a:xfrm>
          <a:prstGeom prst="rect">
            <a:avLst/>
          </a:prstGeom>
          <a:noFill/>
          <a:ln>
            <a:noFill/>
          </a:ln>
        </p:spPr>
      </p:pic>
      <p:pic>
        <p:nvPicPr>
          <p:cNvPr id="70" name="Google Shape;70;p15"/>
          <p:cNvPicPr preferRelativeResize="0"/>
          <p:nvPr/>
        </p:nvPicPr>
        <p:blipFill>
          <a:blip r:embed="rId4">
            <a:alphaModFix/>
          </a:blip>
          <a:stretch>
            <a:fillRect/>
          </a:stretch>
        </p:blipFill>
        <p:spPr>
          <a:xfrm>
            <a:off x="6845106" y="1222749"/>
            <a:ext cx="2253471" cy="3616825"/>
          </a:xfrm>
          <a:prstGeom prst="rect">
            <a:avLst/>
          </a:prstGeom>
          <a:noFill/>
          <a:ln>
            <a:noFill/>
          </a:ln>
        </p:spPr>
      </p:pic>
      <p:sp>
        <p:nvSpPr>
          <p:cNvPr id="71" name="Google Shape;71;p15"/>
          <p:cNvSpPr txBox="1"/>
          <p:nvPr/>
        </p:nvSpPr>
        <p:spPr>
          <a:xfrm>
            <a:off x="2299060" y="1222761"/>
            <a:ext cx="4545900" cy="36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fortaa"/>
                <a:ea typeface="Comfortaa"/>
                <a:cs typeface="Comfortaa"/>
                <a:sym typeface="Comfortaa"/>
              </a:rPr>
              <a:t>Isis is super goed ze is de godin van : magie, vruchtbaarheid, mysterie en liefde </a:t>
            </a:r>
            <a:endParaRPr>
              <a:latin typeface="Comfortaa"/>
              <a:ea typeface="Comfortaa"/>
              <a:cs typeface="Comfortaa"/>
              <a:sym typeface="Comfortaa"/>
            </a:endParaRPr>
          </a:p>
          <a:p>
            <a:pPr marL="0" lvl="0" indent="0" algn="l" rtl="0">
              <a:spcBef>
                <a:spcPts val="0"/>
              </a:spcBef>
              <a:spcAft>
                <a:spcPts val="0"/>
              </a:spcAft>
              <a:buNone/>
            </a:pPr>
            <a:r>
              <a:rPr lang="nl">
                <a:latin typeface="Comfortaa"/>
                <a:ea typeface="Comfortaa"/>
                <a:cs typeface="Comfortaa"/>
                <a:sym typeface="Comfortaa"/>
              </a:rPr>
              <a:t> </a:t>
            </a:r>
            <a:endParaRPr>
              <a:latin typeface="Comfortaa"/>
              <a:ea typeface="Comfortaa"/>
              <a:cs typeface="Comfortaa"/>
              <a:sym typeface="Comfortaa"/>
            </a:endParaRPr>
          </a:p>
          <a:p>
            <a:pPr marL="0" lvl="0" indent="0" algn="l" rtl="0">
              <a:spcBef>
                <a:spcPts val="0"/>
              </a:spcBef>
              <a:spcAft>
                <a:spcPts val="0"/>
              </a:spcAft>
              <a:buNone/>
            </a:pPr>
            <a:r>
              <a:rPr lang="nl">
                <a:latin typeface="Comfortaa"/>
                <a:ea typeface="Comfortaa"/>
                <a:cs typeface="Comfortaa"/>
                <a:sym typeface="Comfortaa"/>
              </a:rPr>
              <a:t>Ze is de beste : </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nl">
                <a:latin typeface="Comfortaa"/>
                <a:ea typeface="Comfortaa"/>
                <a:cs typeface="Comfortaa"/>
                <a:sym typeface="Comfortaa"/>
              </a:rPr>
              <a:t>Want...</a:t>
            </a:r>
            <a:endParaRPr>
              <a:latin typeface="Comfortaa"/>
              <a:ea typeface="Comfortaa"/>
              <a:cs typeface="Comfortaa"/>
              <a:sym typeface="Comfortaa"/>
            </a:endParaRPr>
          </a:p>
          <a:p>
            <a:pPr marL="457200" lvl="0" indent="-317500" algn="l" rtl="0">
              <a:spcBef>
                <a:spcPts val="0"/>
              </a:spcBef>
              <a:spcAft>
                <a:spcPts val="0"/>
              </a:spcAft>
              <a:buSzPts val="1400"/>
              <a:buFont typeface="Comfortaa"/>
              <a:buChar char="★"/>
            </a:pPr>
            <a:r>
              <a:rPr lang="nl">
                <a:latin typeface="Comfortaa"/>
                <a:ea typeface="Comfortaa"/>
                <a:cs typeface="Comfortaa"/>
                <a:sym typeface="Comfortaa"/>
              </a:rPr>
              <a:t>Ze kreeg een tempel op het eilandje Philae</a:t>
            </a:r>
            <a:endParaRPr>
              <a:latin typeface="Comfortaa"/>
              <a:ea typeface="Comfortaa"/>
              <a:cs typeface="Comfortaa"/>
              <a:sym typeface="Comfortaa"/>
            </a:endParaRPr>
          </a:p>
          <a:p>
            <a:pPr marL="457200" lvl="0" indent="-317500" algn="l" rtl="0">
              <a:spcBef>
                <a:spcPts val="0"/>
              </a:spcBef>
              <a:spcAft>
                <a:spcPts val="0"/>
              </a:spcAft>
              <a:buSzPts val="1400"/>
              <a:buFont typeface="Comfortaa"/>
              <a:buChar char="★"/>
            </a:pPr>
            <a:r>
              <a:rPr lang="nl">
                <a:latin typeface="Comfortaa"/>
                <a:ea typeface="Comfortaa"/>
                <a:cs typeface="Comfortaa"/>
                <a:sym typeface="Comfortaa"/>
              </a:rPr>
              <a:t>Ze heeft vleugels </a:t>
            </a:r>
            <a:endParaRPr>
              <a:latin typeface="Comfortaa"/>
              <a:ea typeface="Comfortaa"/>
              <a:cs typeface="Comfortaa"/>
              <a:sym typeface="Comfortaa"/>
            </a:endParaRPr>
          </a:p>
          <a:p>
            <a:pPr marL="457200" lvl="0" indent="-317500" algn="l" rtl="0">
              <a:spcBef>
                <a:spcPts val="0"/>
              </a:spcBef>
              <a:spcAft>
                <a:spcPts val="0"/>
              </a:spcAft>
              <a:buSzPts val="1400"/>
              <a:buFont typeface="Comfortaa"/>
              <a:buChar char="★"/>
            </a:pPr>
            <a:r>
              <a:rPr lang="nl">
                <a:latin typeface="Comfortaa"/>
                <a:ea typeface="Comfortaa"/>
                <a:cs typeface="Comfortaa"/>
                <a:sym typeface="Comfortaa"/>
              </a:rPr>
              <a:t>Ze stond bekend als een meesteres van magie</a:t>
            </a:r>
            <a:endParaRPr>
              <a:latin typeface="Comfortaa"/>
              <a:ea typeface="Comfortaa"/>
              <a:cs typeface="Comfortaa"/>
              <a:sym typeface="Comfortaa"/>
            </a:endParaRPr>
          </a:p>
          <a:p>
            <a:pPr marL="457200" lvl="0" indent="-317500" algn="l" rtl="0">
              <a:spcBef>
                <a:spcPts val="0"/>
              </a:spcBef>
              <a:spcAft>
                <a:spcPts val="0"/>
              </a:spcAft>
              <a:buSzPts val="1400"/>
              <a:buFont typeface="Comfortaa"/>
              <a:buChar char="★"/>
            </a:pPr>
            <a:r>
              <a:rPr lang="nl">
                <a:latin typeface="Comfortaa"/>
                <a:ea typeface="Comfortaa"/>
                <a:cs typeface="Comfortaa"/>
                <a:sym typeface="Comfortaa"/>
              </a:rPr>
              <a:t>Ze is de koningin van de liefde</a:t>
            </a:r>
            <a:endParaRPr>
              <a:latin typeface="Comfortaa"/>
              <a:ea typeface="Comfortaa"/>
              <a:cs typeface="Comfortaa"/>
              <a:sym typeface="Comfortaa"/>
            </a:endParaRPr>
          </a:p>
          <a:p>
            <a:pPr marL="457200" lvl="0" indent="-317500" algn="l" rtl="0">
              <a:spcBef>
                <a:spcPts val="0"/>
              </a:spcBef>
              <a:spcAft>
                <a:spcPts val="0"/>
              </a:spcAft>
              <a:buSzPts val="1400"/>
              <a:buFont typeface="Comfortaa"/>
              <a:buChar char="★"/>
            </a:pPr>
            <a:r>
              <a:rPr lang="nl">
                <a:latin typeface="Comfortaa"/>
                <a:ea typeface="Comfortaa"/>
                <a:cs typeface="Comfortaa"/>
                <a:sym typeface="Comfortaa"/>
              </a:rPr>
              <a:t>Ze stond bekend als vruchtbaarheidsgodin</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l" rtl="0">
              <a:spcBef>
                <a:spcPts val="0"/>
              </a:spcBef>
              <a:spcAft>
                <a:spcPts val="0"/>
              </a:spcAft>
              <a:buNone/>
            </a:pPr>
            <a:r>
              <a:rPr lang="nl">
                <a:latin typeface="Comfortaa"/>
                <a:ea typeface="Comfortaa"/>
                <a:cs typeface="Comfortaa"/>
                <a:sym typeface="Comfortaa"/>
              </a:rPr>
              <a:t>ZE IS DE BESTE ZWZ </a:t>
            </a:r>
            <a:endParaRPr>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Anubis</a:t>
            </a:r>
            <a:endParaRPr/>
          </a:p>
        </p:txBody>
      </p:sp>
      <p:sp>
        <p:nvSpPr>
          <p:cNvPr id="77" name="Google Shape;77;p16"/>
          <p:cNvSpPr txBox="1"/>
          <p:nvPr/>
        </p:nvSpPr>
        <p:spPr>
          <a:xfrm>
            <a:off x="115950" y="1230502"/>
            <a:ext cx="7315200" cy="28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latin typeface="Comic Sans MS"/>
                <a:ea typeface="Comic Sans MS"/>
                <a:cs typeface="Comic Sans MS"/>
                <a:sym typeface="Comic Sans MS"/>
              </a:rPr>
              <a:t>Anubis is de beschermer van de doden hij zorgde dat ze niet vernietigd werden.</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r>
              <a:rPr lang="nl">
                <a:latin typeface="Comic Sans MS"/>
                <a:ea typeface="Comic Sans MS"/>
                <a:cs typeface="Comic Sans MS"/>
                <a:sym typeface="Comic Sans MS"/>
              </a:rPr>
              <a:t>Hij werd gezien als een mens met een jakhalskop.</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r>
              <a:rPr lang="nl">
                <a:latin typeface="Comic Sans MS"/>
                <a:ea typeface="Comic Sans MS"/>
                <a:cs typeface="Comic Sans MS"/>
                <a:sym typeface="Comic Sans MS"/>
              </a:rPr>
              <a:t>De doden waren heel belangrijk voor Egypte dus Anubis ook hij zorgde ook voor de begrafenissen.</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r>
              <a:rPr lang="nl">
                <a:latin typeface="Comic Sans MS"/>
                <a:ea typeface="Comic Sans MS"/>
                <a:cs typeface="Comic Sans MS"/>
                <a:sym typeface="Comic Sans MS"/>
              </a:rPr>
              <a:t>En hij is de ENIGE God waarvan een Nederlandse kinderserie is gemaakt ,,</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r>
              <a:rPr lang="nl">
                <a:latin typeface="Comic Sans MS"/>
                <a:ea typeface="Comic Sans MS"/>
                <a:cs typeface="Comic Sans MS"/>
                <a:sym typeface="Comic Sans MS"/>
              </a:rPr>
              <a:t>HET HUIS ANUBIS,!</a:t>
            </a:r>
            <a:endParaRPr>
              <a:latin typeface="Comic Sans MS"/>
              <a:ea typeface="Comic Sans MS"/>
              <a:cs typeface="Comic Sans MS"/>
              <a:sym typeface="Comic Sans MS"/>
            </a:endParaRPr>
          </a:p>
          <a:p>
            <a:pPr marL="0" lvl="0" indent="0" algn="l" rtl="0">
              <a:spcBef>
                <a:spcPts val="0"/>
              </a:spcBef>
              <a:spcAft>
                <a:spcPts val="0"/>
              </a:spcAft>
              <a:buNone/>
            </a:pPr>
            <a:endParaRPr>
              <a:latin typeface="Comic Sans MS"/>
              <a:ea typeface="Comic Sans MS"/>
              <a:cs typeface="Comic Sans MS"/>
              <a:sym typeface="Comic Sans MS"/>
            </a:endParaRPr>
          </a:p>
          <a:p>
            <a:pPr marL="0" lvl="0" indent="0" algn="l" rtl="0">
              <a:spcBef>
                <a:spcPts val="0"/>
              </a:spcBef>
              <a:spcAft>
                <a:spcPts val="0"/>
              </a:spcAft>
              <a:buNone/>
            </a:pPr>
            <a:r>
              <a:rPr lang="nl">
                <a:latin typeface="Comic Sans MS"/>
                <a:ea typeface="Comic Sans MS"/>
                <a:cs typeface="Comic Sans MS"/>
                <a:sym typeface="Comic Sans MS"/>
              </a:rPr>
              <a:t>DEZE GOD IS HET ALLER BELANGERIJKSTE </a:t>
            </a:r>
            <a:endParaRPr>
              <a:latin typeface="Comic Sans MS"/>
              <a:ea typeface="Comic Sans MS"/>
              <a:cs typeface="Comic Sans MS"/>
              <a:sym typeface="Comic Sans MS"/>
            </a:endParaRPr>
          </a:p>
          <a:p>
            <a:pPr marL="0" lvl="0" indent="0" algn="l" rtl="0">
              <a:spcBef>
                <a:spcPts val="0"/>
              </a:spcBef>
              <a:spcAft>
                <a:spcPts val="0"/>
              </a:spcAft>
              <a:buNone/>
            </a:pPr>
            <a:endParaRPr/>
          </a:p>
        </p:txBody>
      </p:sp>
      <p:sp>
        <p:nvSpPr>
          <p:cNvPr id="78" name="Google Shape;78;p16"/>
          <p:cNvSpPr/>
          <p:nvPr/>
        </p:nvSpPr>
        <p:spPr>
          <a:xfrm rot="1612182">
            <a:off x="4325841" y="853195"/>
            <a:ext cx="3658706" cy="2335293"/>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6"/>
          <p:cNvCxnSpPr/>
          <p:nvPr/>
        </p:nvCxnSpPr>
        <p:spPr>
          <a:xfrm>
            <a:off x="232449" y="4046508"/>
            <a:ext cx="4117800" cy="9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a:ln w="952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rgbClr val="A2C4C9"/>
                </a:solidFill>
              </a:rPr>
              <a:t>Horus</a:t>
            </a:r>
            <a:endParaRPr>
              <a:solidFill>
                <a:srgbClr val="A2C4C9"/>
              </a:solidFill>
            </a:endParaRPr>
          </a:p>
        </p:txBody>
      </p:sp>
      <p:sp>
        <p:nvSpPr>
          <p:cNvPr id="85" name="Google Shape;85;p17"/>
          <p:cNvSpPr txBox="1">
            <a:spLocks noGrp="1"/>
          </p:cNvSpPr>
          <p:nvPr>
            <p:ph type="body" idx="1"/>
          </p:nvPr>
        </p:nvSpPr>
        <p:spPr>
          <a:xfrm>
            <a:off x="259800" y="1230501"/>
            <a:ext cx="8624400" cy="3720300"/>
          </a:xfrm>
          <a:prstGeom prst="rect">
            <a:avLst/>
          </a:prstGeom>
          <a:noFill/>
          <a:ln w="9525" cap="flat" cmpd="sng">
            <a:solidFill>
              <a:srgbClr val="A2C4C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rgbClr val="FF0000"/>
                </a:solidFill>
              </a:rPr>
              <a:t>Horus is de God van de hemel, zonder hemel kan je niet leven</a:t>
            </a:r>
            <a:r>
              <a:rPr lang="nl">
                <a:solidFill>
                  <a:srgbClr val="A2C4C9"/>
                </a:solidFill>
              </a:rPr>
              <a:t>.</a:t>
            </a:r>
            <a:endParaRPr>
              <a:solidFill>
                <a:srgbClr val="A2C4C9"/>
              </a:solidFill>
            </a:endParaRPr>
          </a:p>
          <a:p>
            <a:pPr marL="0" lvl="0" indent="0" algn="l" rtl="0">
              <a:spcBef>
                <a:spcPts val="1600"/>
              </a:spcBef>
              <a:spcAft>
                <a:spcPts val="0"/>
              </a:spcAft>
              <a:buNone/>
            </a:pPr>
            <a:r>
              <a:rPr lang="nl">
                <a:solidFill>
                  <a:srgbClr val="FF9900"/>
                </a:solidFill>
              </a:rPr>
              <a:t>Hij was de koning van alle goden</a:t>
            </a:r>
            <a:r>
              <a:rPr lang="nl">
                <a:solidFill>
                  <a:srgbClr val="A2C4C9"/>
                </a:solidFill>
              </a:rPr>
              <a:t>.</a:t>
            </a:r>
            <a:endParaRPr>
              <a:solidFill>
                <a:srgbClr val="A2C4C9"/>
              </a:solidFill>
            </a:endParaRPr>
          </a:p>
          <a:p>
            <a:pPr marL="0" lvl="0" indent="0" algn="l" rtl="0">
              <a:spcBef>
                <a:spcPts val="1600"/>
              </a:spcBef>
              <a:spcAft>
                <a:spcPts val="0"/>
              </a:spcAft>
              <a:buNone/>
            </a:pPr>
            <a:r>
              <a:rPr lang="nl">
                <a:solidFill>
                  <a:srgbClr val="6AA84F"/>
                </a:solidFill>
              </a:rPr>
              <a:t>Hij is de coolste god, omdat hij de hemel beheerst. </a:t>
            </a:r>
            <a:endParaRPr>
              <a:solidFill>
                <a:srgbClr val="6AA84F"/>
              </a:solidFill>
            </a:endParaRPr>
          </a:p>
          <a:p>
            <a:pPr marL="0" lvl="0" indent="0" algn="l" rtl="0">
              <a:spcBef>
                <a:spcPts val="1600"/>
              </a:spcBef>
              <a:spcAft>
                <a:spcPts val="0"/>
              </a:spcAft>
              <a:buNone/>
            </a:pPr>
            <a:r>
              <a:rPr lang="nl">
                <a:solidFill>
                  <a:srgbClr val="45818E"/>
                </a:solidFill>
              </a:rPr>
              <a:t>Kies horus en win coolheid.</a:t>
            </a:r>
            <a:endParaRPr>
              <a:solidFill>
                <a:srgbClr val="45818E"/>
              </a:solidFill>
            </a:endParaRPr>
          </a:p>
          <a:p>
            <a:pPr marL="0" lvl="0" indent="0" algn="l" rtl="0">
              <a:spcBef>
                <a:spcPts val="1600"/>
              </a:spcBef>
              <a:spcAft>
                <a:spcPts val="0"/>
              </a:spcAft>
              <a:buNone/>
            </a:pPr>
            <a:r>
              <a:rPr lang="nl">
                <a:solidFill>
                  <a:srgbClr val="A2C4C9"/>
                </a:solidFill>
              </a:rPr>
              <a:t>Door de rol van Horus als hemelgod te verbinden aan de dynastie god werd het de grondlegger van het Egyptische koningschap.</a:t>
            </a:r>
            <a:endParaRPr>
              <a:solidFill>
                <a:srgbClr val="A2C4C9"/>
              </a:solidFill>
            </a:endParaRPr>
          </a:p>
          <a:p>
            <a:pPr marL="0" lvl="0" indent="0" algn="l" rtl="0">
              <a:spcBef>
                <a:spcPts val="1600"/>
              </a:spcBef>
              <a:spcAft>
                <a:spcPts val="1600"/>
              </a:spcAft>
              <a:buNone/>
            </a:pPr>
            <a:r>
              <a:rPr lang="nl">
                <a:solidFill>
                  <a:srgbClr val="D5A6BD"/>
                </a:solidFill>
              </a:rPr>
              <a:t>De god heeft een rijke historie van aanbidding</a:t>
            </a:r>
            <a:r>
              <a:rPr lang="nl">
                <a:solidFill>
                  <a:srgbClr val="A2C4C9"/>
                </a:solidFill>
              </a:rPr>
              <a:t>.</a:t>
            </a:r>
            <a:endParaRPr>
              <a:solidFill>
                <a:srgbClr val="A2C4C9"/>
              </a:solidFill>
            </a:endParaRPr>
          </a:p>
        </p:txBody>
      </p:sp>
      <p:pic>
        <p:nvPicPr>
          <p:cNvPr id="86" name="Google Shape;86;p17"/>
          <p:cNvPicPr preferRelativeResize="0"/>
          <p:nvPr/>
        </p:nvPicPr>
        <p:blipFill>
          <a:blip r:embed="rId3">
            <a:alphaModFix/>
          </a:blip>
          <a:stretch>
            <a:fillRect/>
          </a:stretch>
        </p:blipFill>
        <p:spPr>
          <a:xfrm>
            <a:off x="5535363" y="1806578"/>
            <a:ext cx="1255451" cy="1530351"/>
          </a:xfrm>
          <a:prstGeom prst="rect">
            <a:avLst/>
          </a:prstGeom>
          <a:noFill/>
          <a:ln>
            <a:noFill/>
          </a:ln>
        </p:spPr>
      </p:pic>
      <p:pic>
        <p:nvPicPr>
          <p:cNvPr id="87" name="Google Shape;87;p17"/>
          <p:cNvPicPr preferRelativeResize="0"/>
          <p:nvPr/>
        </p:nvPicPr>
        <p:blipFill>
          <a:blip r:embed="rId4">
            <a:alphaModFix/>
          </a:blip>
          <a:stretch>
            <a:fillRect/>
          </a:stretch>
        </p:blipFill>
        <p:spPr>
          <a:xfrm>
            <a:off x="6613025" y="-6"/>
            <a:ext cx="1348550" cy="1798067"/>
          </a:xfrm>
          <a:prstGeom prst="rect">
            <a:avLst/>
          </a:prstGeom>
          <a:noFill/>
          <a:ln>
            <a:noFill/>
          </a:ln>
        </p:spPr>
      </p:pic>
      <p:pic>
        <p:nvPicPr>
          <p:cNvPr id="88" name="Google Shape;88;p17"/>
          <p:cNvPicPr preferRelativeResize="0"/>
          <p:nvPr/>
        </p:nvPicPr>
        <p:blipFill>
          <a:blip r:embed="rId5">
            <a:alphaModFix/>
          </a:blip>
          <a:stretch>
            <a:fillRect/>
          </a:stretch>
        </p:blipFill>
        <p:spPr>
          <a:xfrm>
            <a:off x="7961575" y="1"/>
            <a:ext cx="1182424" cy="241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Osiris</a:t>
            </a:r>
            <a:endParaRPr/>
          </a:p>
        </p:txBody>
      </p:sp>
      <p:sp>
        <p:nvSpPr>
          <p:cNvPr id="94" name="Google Shape;94;p18"/>
          <p:cNvSpPr txBox="1">
            <a:spLocks noGrp="1"/>
          </p:cNvSpPr>
          <p:nvPr>
            <p:ph type="body" idx="1"/>
          </p:nvPr>
        </p:nvSpPr>
        <p:spPr>
          <a:xfrm>
            <a:off x="311711" y="1017726"/>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rgbClr val="E69138"/>
                </a:solidFill>
              </a:rPr>
              <a:t>Osiris is de God van de dood, onderwereld, vruchtbaarheid en landbouw.</a:t>
            </a:r>
            <a:r>
              <a:rPr lang="nl"/>
              <a:t> </a:t>
            </a:r>
            <a:endParaRPr/>
          </a:p>
          <a:p>
            <a:pPr marL="0" lvl="0" indent="0" algn="l" rtl="0">
              <a:spcBef>
                <a:spcPts val="1600"/>
              </a:spcBef>
              <a:spcAft>
                <a:spcPts val="0"/>
              </a:spcAft>
              <a:buNone/>
            </a:pPr>
            <a:r>
              <a:rPr lang="nl">
                <a:solidFill>
                  <a:srgbClr val="F1C232"/>
                </a:solidFill>
              </a:rPr>
              <a:t>Hij had een mooie hoed. Zo’n hoed heet een Atefkroon</a:t>
            </a:r>
            <a:r>
              <a:rPr lang="nl"/>
              <a:t>                                                                                         </a:t>
            </a:r>
            <a:r>
              <a:rPr lang="nl">
                <a:solidFill>
                  <a:srgbClr val="6AA84F"/>
                </a:solidFill>
              </a:rPr>
              <a:t>Hij was de eerste farao van Egypte. </a:t>
            </a:r>
            <a:r>
              <a:rPr lang="nl"/>
              <a:t>                                                                           </a:t>
            </a:r>
            <a:r>
              <a:rPr lang="nl">
                <a:solidFill>
                  <a:srgbClr val="45818E"/>
                </a:solidFill>
              </a:rPr>
              <a:t>Als God van de landbouw en vruchtbaarheid was hij zo belangrijk omdat er anders geen eten was. </a:t>
            </a:r>
            <a:endParaRPr>
              <a:solidFill>
                <a:srgbClr val="45818E"/>
              </a:solidFill>
            </a:endParaRPr>
          </a:p>
          <a:p>
            <a:pPr marL="0" lvl="0" indent="0" algn="l" rtl="0">
              <a:spcBef>
                <a:spcPts val="1600"/>
              </a:spcBef>
              <a:spcAft>
                <a:spcPts val="0"/>
              </a:spcAft>
              <a:buNone/>
            </a:pPr>
            <a:r>
              <a:rPr lang="nl">
                <a:solidFill>
                  <a:srgbClr val="3C78D8"/>
                </a:solidFill>
              </a:rPr>
              <a:t>Osiris is de beste God van allemaal, de rest zijn allemaal stommeriken! Bijvoorbeeld @Seth. Hij heeft Osiris (zijn eigen BROER!) vermoord…!</a:t>
            </a:r>
            <a:endParaRPr>
              <a:solidFill>
                <a:srgbClr val="3C78D8"/>
              </a:solidFill>
            </a:endParaRPr>
          </a:p>
          <a:p>
            <a:pPr marL="0" lvl="0" indent="0" algn="l" rtl="0">
              <a:spcBef>
                <a:spcPts val="1600"/>
              </a:spcBef>
              <a:spcAft>
                <a:spcPts val="0"/>
              </a:spcAft>
              <a:buNone/>
            </a:pPr>
            <a:r>
              <a:rPr lang="nl">
                <a:solidFill>
                  <a:srgbClr val="9900FF"/>
                </a:solidFill>
              </a:rPr>
              <a:t>Osiris is een van de 3 belangrijkste goden uit Egypte</a:t>
            </a:r>
            <a:r>
              <a:rPr lang="nl">
                <a:solidFill>
                  <a:srgbClr val="3D85C6"/>
                </a:solidFill>
              </a:rPr>
              <a:t> </a:t>
            </a:r>
            <a:endParaRPr>
              <a:solidFill>
                <a:srgbClr val="3D85C6"/>
              </a:solidFill>
            </a:endParaRPr>
          </a:p>
          <a:p>
            <a:pPr marL="0" lvl="0" indent="0" algn="l" rtl="0">
              <a:spcBef>
                <a:spcPts val="1600"/>
              </a:spcBef>
              <a:spcAft>
                <a:spcPts val="1600"/>
              </a:spcAft>
              <a:buNone/>
            </a:pPr>
            <a:endParaRPr/>
          </a:p>
        </p:txBody>
      </p:sp>
      <p:pic>
        <p:nvPicPr>
          <p:cNvPr id="95" name="Google Shape;95;p18"/>
          <p:cNvPicPr preferRelativeResize="0"/>
          <p:nvPr/>
        </p:nvPicPr>
        <p:blipFill>
          <a:blip r:embed="rId3">
            <a:alphaModFix/>
          </a:blip>
          <a:stretch>
            <a:fillRect/>
          </a:stretch>
        </p:blipFill>
        <p:spPr>
          <a:xfrm>
            <a:off x="7836940" y="151406"/>
            <a:ext cx="995349" cy="2160924"/>
          </a:xfrm>
          <a:prstGeom prst="rect">
            <a:avLst/>
          </a:prstGeom>
          <a:noFill/>
          <a:ln>
            <a:noFill/>
          </a:ln>
        </p:spPr>
      </p:pic>
      <p:pic>
        <p:nvPicPr>
          <p:cNvPr id="96" name="Google Shape;96;p18"/>
          <p:cNvPicPr preferRelativeResize="0"/>
          <p:nvPr/>
        </p:nvPicPr>
        <p:blipFill>
          <a:blip r:embed="rId4">
            <a:alphaModFix/>
          </a:blip>
          <a:stretch>
            <a:fillRect/>
          </a:stretch>
        </p:blipFill>
        <p:spPr>
          <a:xfrm>
            <a:off x="7689300" y="3759200"/>
            <a:ext cx="1143000" cy="1143000"/>
          </a:xfrm>
          <a:prstGeom prst="rect">
            <a:avLst/>
          </a:prstGeom>
          <a:noFill/>
          <a:ln>
            <a:noFill/>
          </a:ln>
        </p:spPr>
      </p:pic>
      <p:sp>
        <p:nvSpPr>
          <p:cNvPr id="97" name="Google Shape;97;p18"/>
          <p:cNvSpPr/>
          <p:nvPr/>
        </p:nvSpPr>
        <p:spPr>
          <a:xfrm>
            <a:off x="7016646" y="-9"/>
            <a:ext cx="820314" cy="858600"/>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1028100" cy="572700"/>
          </a:xfrm>
          <a:prstGeom prst="rect">
            <a:avLst/>
          </a:prstGeom>
          <a:ln w="47625" cap="flat" cmpd="sng">
            <a:solidFill>
              <a:srgbClr val="E06666"/>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
              <a:t>Seth</a:t>
            </a:r>
            <a:endParaRPr/>
          </a:p>
        </p:txBody>
      </p:sp>
      <p:sp>
        <p:nvSpPr>
          <p:cNvPr id="103" name="Google Shape;103;p19"/>
          <p:cNvSpPr txBox="1">
            <a:spLocks noGrp="1"/>
          </p:cNvSpPr>
          <p:nvPr>
            <p:ph type="body" idx="1"/>
          </p:nvPr>
        </p:nvSpPr>
        <p:spPr>
          <a:xfrm>
            <a:off x="1192331" y="1111800"/>
            <a:ext cx="7700100" cy="3500100"/>
          </a:xfrm>
          <a:prstGeom prst="rect">
            <a:avLst/>
          </a:prstGeom>
          <a:ln w="57150" cap="flat" cmpd="sng">
            <a:solidFill>
              <a:srgbClr val="073763"/>
            </a:solidFill>
            <a:prstDash val="dot"/>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Seth is de God van het kwade en zonder kwaad is er ook geen goed</a:t>
            </a:r>
            <a:endParaRPr/>
          </a:p>
          <a:p>
            <a:pPr marL="457200" lvl="0" indent="-342900" algn="l" rtl="0">
              <a:spcBef>
                <a:spcPts val="0"/>
              </a:spcBef>
              <a:spcAft>
                <a:spcPts val="0"/>
              </a:spcAft>
              <a:buSzPts val="1800"/>
              <a:buChar char="-"/>
            </a:pPr>
            <a:r>
              <a:rPr lang="nl"/>
              <a:t>Seth beschermd Ra tegen de slangen demoon van Apophis</a:t>
            </a:r>
            <a:endParaRPr/>
          </a:p>
          <a:p>
            <a:pPr marL="457200" lvl="0" indent="-342900" algn="l" rtl="0">
              <a:spcBef>
                <a:spcPts val="0"/>
              </a:spcBef>
              <a:spcAft>
                <a:spcPts val="0"/>
              </a:spcAft>
              <a:buSzPts val="1800"/>
              <a:buChar char="-"/>
            </a:pPr>
            <a:r>
              <a:rPr lang="nl"/>
              <a:t>Seth is de God van de woestijn, donder en de beschermer van de zonnebark.</a:t>
            </a:r>
            <a:endParaRPr/>
          </a:p>
          <a:p>
            <a:pPr marL="457200" lvl="0" indent="-342900" algn="l" rtl="0">
              <a:spcBef>
                <a:spcPts val="0"/>
              </a:spcBef>
              <a:spcAft>
                <a:spcPts val="0"/>
              </a:spcAft>
              <a:buSzPts val="1800"/>
              <a:buChar char="-"/>
            </a:pPr>
            <a:r>
              <a:rPr lang="nl"/>
              <a:t>Als de mensen Seth niet vereren dan is er ook geen water in de Nijl dus is hij heel belangrijk.</a:t>
            </a:r>
            <a:endParaRPr/>
          </a:p>
          <a:p>
            <a:pPr marL="457200" lvl="0" indent="-342900" algn="l" rtl="0">
              <a:spcBef>
                <a:spcPts val="0"/>
              </a:spcBef>
              <a:spcAft>
                <a:spcPts val="0"/>
              </a:spcAft>
              <a:buSzPts val="1800"/>
              <a:buChar char="-"/>
            </a:pPr>
            <a:r>
              <a:rPr lang="nl"/>
              <a:t>Hij was in zijn 2e leven een aardvarken en dat is cool.</a:t>
            </a:r>
            <a:endParaRPr/>
          </a:p>
          <a:p>
            <a:pPr marL="457200" lvl="0" indent="-342900" algn="l" rtl="0">
              <a:spcBef>
                <a:spcPts val="0"/>
              </a:spcBef>
              <a:spcAft>
                <a:spcPts val="0"/>
              </a:spcAft>
              <a:buSzPts val="1800"/>
              <a:buChar char="-"/>
            </a:pPr>
            <a:endParaRPr/>
          </a:p>
        </p:txBody>
      </p:sp>
      <p:pic>
        <p:nvPicPr>
          <p:cNvPr id="104" name="Google Shape;104;p19"/>
          <p:cNvPicPr preferRelativeResize="0"/>
          <p:nvPr/>
        </p:nvPicPr>
        <p:blipFill>
          <a:blip r:embed="rId3">
            <a:alphaModFix/>
          </a:blip>
          <a:stretch>
            <a:fillRect/>
          </a:stretch>
        </p:blipFill>
        <p:spPr>
          <a:xfrm flipH="1">
            <a:off x="136225" y="1261074"/>
            <a:ext cx="1379050" cy="3201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1608000" cy="5940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l"/>
              <a:t>||Thoth||</a:t>
            </a:r>
            <a:endParaRPr/>
          </a:p>
        </p:txBody>
      </p:sp>
      <p:pic>
        <p:nvPicPr>
          <p:cNvPr id="110" name="Google Shape;110;p20"/>
          <p:cNvPicPr preferRelativeResize="0"/>
          <p:nvPr/>
        </p:nvPicPr>
        <p:blipFill>
          <a:blip r:embed="rId3">
            <a:alphaModFix/>
          </a:blip>
          <a:stretch>
            <a:fillRect/>
          </a:stretch>
        </p:blipFill>
        <p:spPr>
          <a:xfrm>
            <a:off x="7843825" y="2701625"/>
            <a:ext cx="1300175" cy="2441875"/>
          </a:xfrm>
          <a:prstGeom prst="rect">
            <a:avLst/>
          </a:prstGeom>
          <a:noFill/>
          <a:ln>
            <a:noFill/>
          </a:ln>
        </p:spPr>
      </p:pic>
      <p:sp>
        <p:nvSpPr>
          <p:cNvPr id="111" name="Google Shape;111;p20"/>
          <p:cNvSpPr txBox="1"/>
          <p:nvPr/>
        </p:nvSpPr>
        <p:spPr>
          <a:xfrm>
            <a:off x="311690" y="1224900"/>
            <a:ext cx="7315200" cy="7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Geloof nu in thoth want hij kan schrijven, zien welke dag het is, en hij is ook de god van magie. hij trad op in de onderwereld bij het wegen van het wereld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2" name="Google Shape;112;p20"/>
          <p:cNvPicPr preferRelativeResize="0"/>
          <p:nvPr/>
        </p:nvPicPr>
        <p:blipFill>
          <a:blip r:embed="rId4">
            <a:alphaModFix/>
          </a:blip>
          <a:stretch>
            <a:fillRect/>
          </a:stretch>
        </p:blipFill>
        <p:spPr>
          <a:xfrm>
            <a:off x="5909324" y="3953986"/>
            <a:ext cx="1934501" cy="1143090"/>
          </a:xfrm>
          <a:prstGeom prst="rect">
            <a:avLst/>
          </a:prstGeom>
          <a:noFill/>
          <a:ln w="9525" cap="flat" cmpd="sng">
            <a:solidFill>
              <a:schemeClr val="dk2"/>
            </a:solidFill>
            <a:prstDash val="dashDot"/>
            <a:round/>
            <a:headEnd type="none" w="sm" len="sm"/>
            <a:tailEnd type="none" w="sm" len="sm"/>
          </a:ln>
        </p:spPr>
      </p:pic>
      <p:cxnSp>
        <p:nvCxnSpPr>
          <p:cNvPr id="113" name="Google Shape;113;p20"/>
          <p:cNvCxnSpPr/>
          <p:nvPr/>
        </p:nvCxnSpPr>
        <p:spPr>
          <a:xfrm>
            <a:off x="5140766" y="2553976"/>
            <a:ext cx="21900" cy="2543100"/>
          </a:xfrm>
          <a:prstGeom prst="straightConnector1">
            <a:avLst/>
          </a:prstGeom>
          <a:noFill/>
          <a:ln w="9525" cap="flat" cmpd="sng">
            <a:solidFill>
              <a:schemeClr val="dk2"/>
            </a:solidFill>
            <a:prstDash val="solid"/>
            <a:round/>
            <a:headEnd type="none" w="med" len="med"/>
            <a:tailEnd type="none" w="med" len="med"/>
          </a:ln>
        </p:spPr>
      </p:cxnSp>
      <p:cxnSp>
        <p:nvCxnSpPr>
          <p:cNvPr id="114" name="Google Shape;114;p20"/>
          <p:cNvCxnSpPr/>
          <p:nvPr/>
        </p:nvCxnSpPr>
        <p:spPr>
          <a:xfrm>
            <a:off x="5162687" y="2553739"/>
            <a:ext cx="4118100" cy="5700"/>
          </a:xfrm>
          <a:prstGeom prst="straightConnector1">
            <a:avLst/>
          </a:prstGeom>
          <a:noFill/>
          <a:ln w="9525" cap="flat" cmpd="sng">
            <a:solidFill>
              <a:schemeClr val="dk2"/>
            </a:solidFill>
            <a:prstDash val="solid"/>
            <a:round/>
            <a:headEnd type="none" w="med" len="med"/>
            <a:tailEnd type="none" w="med" len="med"/>
          </a:ln>
        </p:spPr>
      </p:cxnSp>
      <p:sp>
        <p:nvSpPr>
          <p:cNvPr id="115" name="Google Shape;115;p20"/>
          <p:cNvSpPr txBox="1"/>
          <p:nvPr/>
        </p:nvSpPr>
        <p:spPr>
          <a:xfrm>
            <a:off x="914400" y="2143686"/>
            <a:ext cx="7315200" cy="16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Waarom andere goden slecht zijn:</a:t>
            </a:r>
            <a:endParaRPr/>
          </a:p>
          <a:p>
            <a:pPr marL="0" lvl="0" indent="0" algn="l" rtl="0">
              <a:spcBef>
                <a:spcPts val="0"/>
              </a:spcBef>
              <a:spcAft>
                <a:spcPts val="0"/>
              </a:spcAft>
              <a:buNone/>
            </a:pPr>
            <a:r>
              <a:rPr lang="nl"/>
              <a:t>Zij kunnen niet schrijven</a:t>
            </a:r>
            <a:endParaRPr/>
          </a:p>
          <a:p>
            <a:pPr marL="0" lvl="0" indent="0" algn="l" rtl="0">
              <a:spcBef>
                <a:spcPts val="0"/>
              </a:spcBef>
              <a:spcAft>
                <a:spcPts val="0"/>
              </a:spcAft>
              <a:buNone/>
            </a:pPr>
            <a:r>
              <a:rPr lang="nl"/>
              <a:t>Zij kunnen niet zien welke dag het is</a:t>
            </a:r>
            <a:endParaRPr/>
          </a:p>
          <a:p>
            <a:pPr marL="0" lvl="0" indent="0" algn="l" rtl="0">
              <a:spcBef>
                <a:spcPts val="0"/>
              </a:spcBef>
              <a:spcAft>
                <a:spcPts val="0"/>
              </a:spcAft>
              <a:buNone/>
            </a:pPr>
            <a:r>
              <a:rPr lang="nl"/>
              <a:t>Zij hebben geen magie</a:t>
            </a:r>
            <a:endParaRPr/>
          </a:p>
          <a:p>
            <a:pPr marL="0" lvl="0" indent="0" algn="l" rtl="0">
              <a:spcBef>
                <a:spcPts val="0"/>
              </a:spcBef>
              <a:spcAft>
                <a:spcPts val="0"/>
              </a:spcAft>
              <a:buNone/>
            </a:pPr>
            <a:r>
              <a:rPr lang="nl"/>
              <a:t>Zij zijn slecht</a:t>
            </a:r>
            <a:endParaRPr/>
          </a:p>
          <a:p>
            <a:pPr marL="0" lvl="0" indent="0" algn="l" rtl="0">
              <a:spcBef>
                <a:spcPts val="0"/>
              </a:spcBef>
              <a:spcAft>
                <a:spcPts val="0"/>
              </a:spcAft>
              <a:buNone/>
            </a:pPr>
            <a:r>
              <a:rPr lang="nl"/>
              <a:t>Zij kunnen niks</a:t>
            </a:r>
            <a:endParaRPr/>
          </a:p>
        </p:txBody>
      </p:sp>
      <p:sp>
        <p:nvSpPr>
          <p:cNvPr id="116" name="Google Shape;116;p20"/>
          <p:cNvSpPr txBox="1"/>
          <p:nvPr/>
        </p:nvSpPr>
        <p:spPr>
          <a:xfrm>
            <a:off x="914400" y="2143663"/>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0"/>
          <p:cNvSpPr txBox="1"/>
          <p:nvPr/>
        </p:nvSpPr>
        <p:spPr>
          <a:xfrm>
            <a:off x="914400" y="2143663"/>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nl"/>
              <a:t>Zij hebben geen speciale krachten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Diavoorstelling (16:9)</PresentationFormat>
  <Paragraphs>86</Paragraphs>
  <Slides>11</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Comfortaa</vt:lpstr>
      <vt:lpstr>Arial</vt:lpstr>
      <vt:lpstr>Comic Sans MS</vt:lpstr>
      <vt:lpstr>Simple Light</vt:lpstr>
      <vt:lpstr>Welke Egyptische god is de beste?</vt:lpstr>
      <vt:lpstr>Opdracht:</vt:lpstr>
      <vt:lpstr>Op de volgende slides volgen voorbeelden uit de lessen van Niels de Rooij.</vt:lpstr>
      <vt:lpstr>PowerPoint-presentatie</vt:lpstr>
      <vt:lpstr>Anubis</vt:lpstr>
      <vt:lpstr>Horus</vt:lpstr>
      <vt:lpstr>Osiris</vt:lpstr>
      <vt:lpstr>Seth</vt:lpstr>
      <vt:lpstr>||Thoth||</vt:lpstr>
      <vt:lpstr>Ra de grote</vt:lpstr>
      <vt:lpstr>Ra de beste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Welke Egyptische god is de beste?</dc:title>
  <cp:lastModifiedBy>Joyce van Os</cp:lastModifiedBy>
  <cp:revision>1</cp:revision>
  <dcterms:modified xsi:type="dcterms:W3CDTF">2019-10-16T14:09:10Z</dcterms:modified>
</cp:coreProperties>
</file>