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88" r:id="rId3"/>
    <p:sldId id="289" r:id="rId4"/>
    <p:sldId id="287" r:id="rId5"/>
    <p:sldId id="284" r:id="rId6"/>
    <p:sldId id="285" r:id="rId7"/>
    <p:sldId id="295" r:id="rId8"/>
    <p:sldId id="294" r:id="rId9"/>
    <p:sldId id="283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Thema 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DDF0B-ED9A-4811-911B-AEF8BBC42479}" type="datetimeFigureOut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3A1AA-294E-49DC-A8D3-282C76F728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Thema 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908DB-8AEB-40AC-BBD2-47BDEE9FC394}" type="datetimeFigureOut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1A11-A29E-45EF-ACAC-79279C02E758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dirty="0"/>
              <a:t>Thema 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Thema 7</a:t>
            </a:r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608B-2405-402F-9AFE-DB1C04063952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805-E0C4-4F3E-A747-23F83CB54A63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6EA-A46D-414C-862E-B110FEB33C34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133-32EC-42B3-9B8D-D874388AA48F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CBD8-D7A4-4E76-8EB4-9CF0F9DD77BF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4FAA-5366-4D76-9B45-ABFDA0EC3DA5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8EA-D2B4-46DE-B533-67596143DB9E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E6A-E657-42D7-B6C7-216E9A1EF644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A581-1706-4069-96D8-342BC8B76045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4EB8-C087-4F33-BD57-663507DE39C7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9DA-1DAC-4D5B-95BB-5E1F7E4FDB67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1D9B-67FD-455D-B4EF-C3A2D5AA82CD}" type="datetime1">
              <a:rPr lang="nl-NL" smtClean="0"/>
              <a:pPr/>
              <a:t>19-11-2020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 fontScale="90000"/>
          </a:bodyPr>
          <a:lstStyle/>
          <a:p>
            <a:pPr algn="r"/>
            <a:r>
              <a:rPr lang="nl-NL" u="sng" dirty="0">
                <a:solidFill>
                  <a:schemeClr val="bg1"/>
                </a:solidFill>
              </a:rPr>
              <a:t>Mysterie </a:t>
            </a:r>
            <a:br>
              <a:rPr lang="nl-NL" u="sng" dirty="0">
                <a:solidFill>
                  <a:schemeClr val="bg1"/>
                </a:solidFill>
              </a:rPr>
            </a:br>
            <a:br>
              <a:rPr lang="nl-NL" u="sng" dirty="0">
                <a:solidFill>
                  <a:schemeClr val="bg1"/>
                </a:solidFill>
              </a:rPr>
            </a:br>
            <a:r>
              <a:rPr lang="nl-NL" i="1" dirty="0">
                <a:solidFill>
                  <a:schemeClr val="bg1"/>
                </a:solidFill>
              </a:rPr>
              <a:t>De dood van </a:t>
            </a:r>
            <a:br>
              <a:rPr lang="nl-NL" i="1" dirty="0">
                <a:solidFill>
                  <a:schemeClr val="bg1"/>
                </a:solidFill>
              </a:rPr>
            </a:br>
            <a:r>
              <a:rPr lang="nl-NL" i="1" dirty="0">
                <a:solidFill>
                  <a:schemeClr val="bg1"/>
                </a:solidFill>
              </a:rPr>
              <a:t>Jean-Baptiste </a:t>
            </a:r>
            <a:r>
              <a:rPr lang="nl-NL" i="1" dirty="0" err="1">
                <a:solidFill>
                  <a:schemeClr val="bg1"/>
                </a:solidFill>
              </a:rPr>
              <a:t>Ancelot</a:t>
            </a:r>
            <a:endParaRPr lang="nl-NL" i="1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0B02B9-0CBC-4840-AA87-67C4B73A1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"/>
          <a:stretch/>
        </p:blipFill>
        <p:spPr>
          <a:xfrm>
            <a:off x="656712" y="1052736"/>
            <a:ext cx="2957089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FDEF3-8568-4A7C-8D4A-0E2DA328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Waar</a:t>
            </a:r>
            <a:r>
              <a:rPr lang="fr-FR" dirty="0">
                <a:solidFill>
                  <a:schemeClr val="bg1"/>
                </a:solidFill>
              </a:rPr>
              <a:t>? 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48674D-CDE5-40E1-A039-9451049CF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2" b="1178"/>
          <a:stretch/>
        </p:blipFill>
        <p:spPr>
          <a:xfrm>
            <a:off x="0" y="1653500"/>
            <a:ext cx="9144000" cy="47085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89848C7-BEC1-44DD-A0B8-C94769DCD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511940" cy="65077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910C557-D3B0-4A6B-8363-11D03629F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1720"/>
            <a:ext cx="2926080" cy="2194560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37999BC-794E-4E3E-A3A7-7F285DDAEB76}"/>
              </a:ext>
            </a:extLst>
          </p:cNvPr>
          <p:cNvSpPr txBox="1"/>
          <p:nvPr/>
        </p:nvSpPr>
        <p:spPr>
          <a:xfrm>
            <a:off x="827584" y="3103614"/>
            <a:ext cx="2088232" cy="1008112"/>
          </a:xfrm>
          <a:prstGeom prst="rect">
            <a:avLst/>
          </a:prstGeom>
          <a:solidFill>
            <a:srgbClr val="0D1D3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Place de la Lumi</a:t>
            </a:r>
            <a:r>
              <a:rPr lang="fr-FR" sz="2000" b="1" dirty="0">
                <a:solidFill>
                  <a:schemeClr val="bg1"/>
                </a:solidFill>
              </a:rPr>
              <a:t>è</a:t>
            </a:r>
            <a:r>
              <a:rPr lang="nl-NL" sz="2000" b="1" dirty="0"/>
              <a:t>re </a:t>
            </a:r>
          </a:p>
          <a:p>
            <a:pPr algn="ctr"/>
            <a:r>
              <a:rPr lang="nl-NL" sz="2000" b="1" dirty="0"/>
              <a:t>du Peuple</a:t>
            </a:r>
          </a:p>
        </p:txBody>
      </p:sp>
    </p:spTree>
    <p:extLst>
      <p:ext uri="{BB962C8B-B14F-4D97-AF65-F5344CB8AC3E}">
        <p14:creationId xmlns:p14="http://schemas.microsoft.com/office/powerpoint/2010/main" val="12459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A8FBA05-C53E-4BDB-A514-B9B337531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599"/>
            <a:ext cx="9153989" cy="5732802"/>
          </a:xfrm>
        </p:spPr>
      </p:pic>
      <p:sp>
        <p:nvSpPr>
          <p:cNvPr id="6" name="Afgeronde rechthoek 15">
            <a:extLst>
              <a:ext uri="{FF2B5EF4-FFF2-40B4-BE49-F238E27FC236}">
                <a16:creationId xmlns:a16="http://schemas.microsoft.com/office/drawing/2014/main" id="{DF7D08CD-1716-4299-8092-17F9CC4CEB03}"/>
              </a:ext>
            </a:extLst>
          </p:cNvPr>
          <p:cNvSpPr/>
          <p:nvPr/>
        </p:nvSpPr>
        <p:spPr>
          <a:xfrm flipH="1">
            <a:off x="2411760" y="5561086"/>
            <a:ext cx="432048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i="1" dirty="0"/>
              <a:t>Kaart van Parijs in 1788 met een selectie van de actieve salons in de jaren 1788-1793 en hun politieke oriëntatie. </a:t>
            </a:r>
            <a:endParaRPr lang="nl-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30DFD-3CE9-48D6-8D6D-F90B9EEE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Salon</a:t>
            </a:r>
          </a:p>
        </p:txBody>
      </p:sp>
      <p:pic>
        <p:nvPicPr>
          <p:cNvPr id="1026" name="Picture 2" descr="https://lh5.googleusercontent.com/S8C29Ks1u6agCT9-ziLkZxjIl5kchulGdc--wYPth5HyWl5vdbs-FDRyngtiA36b5-zfEiWqejYBHK9EePOvCfLrfazzY4snfqoOF1AXssk5aO5DAqYPAp_Zpsm41zXKTiDjfik8">
            <a:extLst>
              <a:ext uri="{FF2B5EF4-FFF2-40B4-BE49-F238E27FC236}">
                <a16:creationId xmlns:a16="http://schemas.microsoft.com/office/drawing/2014/main" id="{A629B2C5-1BE9-4937-8437-2A9268E08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268760"/>
            <a:ext cx="7848872" cy="51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180E9-CB15-4136-997F-F70719B7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Even voorstellen: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3A1B8B-ABFA-4B66-AF16-2EA1CC8F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		Sophie de </a:t>
            </a:r>
            <a:r>
              <a:rPr lang="nl-NL" dirty="0" err="1">
                <a:solidFill>
                  <a:schemeClr val="bg1"/>
                </a:solidFill>
              </a:rPr>
              <a:t>Condorcet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			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Nicolas de </a:t>
            </a:r>
            <a:r>
              <a:rPr lang="nl-NL" dirty="0" err="1">
                <a:solidFill>
                  <a:schemeClr val="bg1"/>
                </a:solidFill>
              </a:rPr>
              <a:t>Condorcet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9FFC24-DB17-4104-8448-70E13E3A1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b="5757"/>
          <a:stretch/>
        </p:blipFill>
        <p:spPr>
          <a:xfrm>
            <a:off x="107504" y="1600200"/>
            <a:ext cx="2871208" cy="25726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D5F9E3B-2D88-40C6-B4D3-E665AE417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36248"/>
            <a:ext cx="2232248" cy="2232248"/>
          </a:xfrm>
          <a:prstGeom prst="rect">
            <a:avLst/>
          </a:prstGeom>
        </p:spPr>
      </p:pic>
      <p:sp>
        <p:nvSpPr>
          <p:cNvPr id="8" name="Afgeronde rechthoek 15">
            <a:extLst>
              <a:ext uri="{FF2B5EF4-FFF2-40B4-BE49-F238E27FC236}">
                <a16:creationId xmlns:a16="http://schemas.microsoft.com/office/drawing/2014/main" id="{2063B17C-E7FE-444A-A922-76AB7299479D}"/>
              </a:ext>
            </a:extLst>
          </p:cNvPr>
          <p:cNvSpPr/>
          <p:nvPr/>
        </p:nvSpPr>
        <p:spPr>
          <a:xfrm flipH="1">
            <a:off x="5364088" y="2204864"/>
            <a:ext cx="1382770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 err="1"/>
              <a:t>Salonnière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9" name="Afgeronde rechthoek 15">
            <a:extLst>
              <a:ext uri="{FF2B5EF4-FFF2-40B4-BE49-F238E27FC236}">
                <a16:creationId xmlns:a16="http://schemas.microsoft.com/office/drawing/2014/main" id="{D0F85541-4A90-4D15-B55A-1D254E72E714}"/>
              </a:ext>
            </a:extLst>
          </p:cNvPr>
          <p:cNvSpPr/>
          <p:nvPr/>
        </p:nvSpPr>
        <p:spPr>
          <a:xfrm flipH="1">
            <a:off x="1043608" y="5157192"/>
            <a:ext cx="3024336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Filosoof, wiskundige, politicus</a:t>
            </a:r>
            <a:endParaRPr lang="nl-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DA9E8-16E1-4199-A638-50C7D75C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Even voorstellen: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0E4DAA-09A0-4DF6-A57E-23D5EDB96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Jacques-Louis David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			Thomas </a:t>
            </a:r>
            <a:r>
              <a:rPr lang="nl-NL" dirty="0" err="1">
                <a:solidFill>
                  <a:schemeClr val="bg1"/>
                </a:solidFill>
              </a:rPr>
              <a:t>Paine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ADD2E0-1480-466E-B858-48FE3F6BD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65" y="1484784"/>
            <a:ext cx="2016223" cy="2827260"/>
          </a:xfrm>
          <a:prstGeom prst="rect">
            <a:avLst/>
          </a:prstGeom>
        </p:spPr>
      </p:pic>
      <p:sp>
        <p:nvSpPr>
          <p:cNvPr id="7" name="Afgeronde rechthoek 15">
            <a:extLst>
              <a:ext uri="{FF2B5EF4-FFF2-40B4-BE49-F238E27FC236}">
                <a16:creationId xmlns:a16="http://schemas.microsoft.com/office/drawing/2014/main" id="{5DA10DC5-B939-406C-968C-F648D3DA9194}"/>
              </a:ext>
            </a:extLst>
          </p:cNvPr>
          <p:cNvSpPr/>
          <p:nvPr/>
        </p:nvSpPr>
        <p:spPr>
          <a:xfrm flipH="1">
            <a:off x="4323362" y="5257800"/>
            <a:ext cx="3384376" cy="4633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Revolutionaire Verlichtingsdenker</a:t>
            </a:r>
          </a:p>
        </p:txBody>
      </p:sp>
      <p:sp>
        <p:nvSpPr>
          <p:cNvPr id="6" name="Afgeronde rechthoek 15">
            <a:extLst>
              <a:ext uri="{FF2B5EF4-FFF2-40B4-BE49-F238E27FC236}">
                <a16:creationId xmlns:a16="http://schemas.microsoft.com/office/drawing/2014/main" id="{638D1E86-87B4-4751-91CA-D1A4DD6621CB}"/>
              </a:ext>
            </a:extLst>
          </p:cNvPr>
          <p:cNvSpPr/>
          <p:nvPr/>
        </p:nvSpPr>
        <p:spPr>
          <a:xfrm flipH="1">
            <a:off x="2267744" y="2276872"/>
            <a:ext cx="1520481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kunstschilder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4819F3-44BE-4A0D-8E0E-869F78D6D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0113" y="3620492"/>
            <a:ext cx="2085775" cy="28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DA9E8-16E1-4199-A638-50C7D75C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Even voorstellen: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0E4DAA-09A0-4DF6-A57E-23D5EDB96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>
                <a:solidFill>
                  <a:schemeClr val="bg1"/>
                </a:solidFill>
              </a:rPr>
              <a:t>L’artiste</a:t>
            </a:r>
            <a:r>
              <a:rPr lang="nl-NL" dirty="0">
                <a:solidFill>
                  <a:schemeClr val="bg1"/>
                </a:solidFill>
              </a:rPr>
              <a:t> de </a:t>
            </a:r>
            <a:r>
              <a:rPr lang="nl-NL" dirty="0" err="1">
                <a:solidFill>
                  <a:schemeClr val="bg1"/>
                </a:solidFill>
              </a:rPr>
              <a:t>voyage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			Emmanuel-Joseph </a:t>
            </a:r>
            <a:r>
              <a:rPr lang="nl-NL" dirty="0" err="1">
                <a:solidFill>
                  <a:schemeClr val="bg1"/>
                </a:solidFill>
              </a:rPr>
              <a:t>Sieyès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6" name="Afgeronde rechthoek 15">
            <a:extLst>
              <a:ext uri="{FF2B5EF4-FFF2-40B4-BE49-F238E27FC236}">
                <a16:creationId xmlns:a16="http://schemas.microsoft.com/office/drawing/2014/main" id="{638D1E86-87B4-4751-91CA-D1A4DD6621CB}"/>
              </a:ext>
            </a:extLst>
          </p:cNvPr>
          <p:cNvSpPr/>
          <p:nvPr/>
        </p:nvSpPr>
        <p:spPr>
          <a:xfrm flipH="1">
            <a:off x="611560" y="2354329"/>
            <a:ext cx="3176665" cy="426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Rondtrekkend toneelgezelschap</a:t>
            </a:r>
          </a:p>
        </p:txBody>
      </p:sp>
      <p:sp>
        <p:nvSpPr>
          <p:cNvPr id="7" name="Afgeronde rechthoek 15">
            <a:extLst>
              <a:ext uri="{FF2B5EF4-FFF2-40B4-BE49-F238E27FC236}">
                <a16:creationId xmlns:a16="http://schemas.microsoft.com/office/drawing/2014/main" id="{5DA10DC5-B939-406C-968C-F648D3DA9194}"/>
              </a:ext>
            </a:extLst>
          </p:cNvPr>
          <p:cNvSpPr/>
          <p:nvPr/>
        </p:nvSpPr>
        <p:spPr>
          <a:xfrm flipH="1">
            <a:off x="5868143" y="5257800"/>
            <a:ext cx="2456585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>
                <a:solidFill>
                  <a:schemeClr val="bg1"/>
                </a:solidFill>
              </a:rPr>
              <a:t>Revolutionaire politicus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4819F3-44BE-4A0D-8E0E-869F78D6D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77" y="3620492"/>
            <a:ext cx="2130448" cy="28095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A5D8FC-971D-4B53-8927-236346B6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75" y="1231100"/>
            <a:ext cx="2456585" cy="31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F8F3E-3EAE-4E31-91D5-147ADE10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Welke Verlichtingsidealen komen naar voren in het mysterie?</a:t>
            </a:r>
          </a:p>
        </p:txBody>
      </p:sp>
      <p:sp>
        <p:nvSpPr>
          <p:cNvPr id="5" name="Afgeronde rechthoek 90">
            <a:extLst>
              <a:ext uri="{FF2B5EF4-FFF2-40B4-BE49-F238E27FC236}">
                <a16:creationId xmlns:a16="http://schemas.microsoft.com/office/drawing/2014/main" id="{ECC4D5FD-6B1D-49A9-BE1C-37184B7E1EBD}"/>
              </a:ext>
            </a:extLst>
          </p:cNvPr>
          <p:cNvSpPr/>
          <p:nvPr/>
        </p:nvSpPr>
        <p:spPr>
          <a:xfrm>
            <a:off x="776003" y="5137800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Voltaire</a:t>
            </a:r>
          </a:p>
        </p:txBody>
      </p:sp>
      <p:sp>
        <p:nvSpPr>
          <p:cNvPr id="6" name="Afgeronde rechthoek 90">
            <a:extLst>
              <a:ext uri="{FF2B5EF4-FFF2-40B4-BE49-F238E27FC236}">
                <a16:creationId xmlns:a16="http://schemas.microsoft.com/office/drawing/2014/main" id="{70FEFDC3-57DA-42F6-81FE-C29EFB4DB3C3}"/>
              </a:ext>
            </a:extLst>
          </p:cNvPr>
          <p:cNvSpPr/>
          <p:nvPr/>
        </p:nvSpPr>
        <p:spPr>
          <a:xfrm>
            <a:off x="776003" y="2371805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Rousseau</a:t>
            </a:r>
          </a:p>
        </p:txBody>
      </p:sp>
      <p:sp>
        <p:nvSpPr>
          <p:cNvPr id="7" name="Afgeronde rechthoek 90">
            <a:extLst>
              <a:ext uri="{FF2B5EF4-FFF2-40B4-BE49-F238E27FC236}">
                <a16:creationId xmlns:a16="http://schemas.microsoft.com/office/drawing/2014/main" id="{CFEC85DF-7C1F-476F-B2AA-8FE8A53DAAB2}"/>
              </a:ext>
            </a:extLst>
          </p:cNvPr>
          <p:cNvSpPr/>
          <p:nvPr/>
        </p:nvSpPr>
        <p:spPr>
          <a:xfrm>
            <a:off x="771212" y="6080176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chemeClr val="tx1"/>
                </a:solidFill>
              </a:rPr>
              <a:t>Diderot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8" name="Afgeronde rechthoek 90">
            <a:extLst>
              <a:ext uri="{FF2B5EF4-FFF2-40B4-BE49-F238E27FC236}">
                <a16:creationId xmlns:a16="http://schemas.microsoft.com/office/drawing/2014/main" id="{3DBA37CE-5EB3-419E-A9A8-848BE1608675}"/>
              </a:ext>
            </a:extLst>
          </p:cNvPr>
          <p:cNvSpPr/>
          <p:nvPr/>
        </p:nvSpPr>
        <p:spPr>
          <a:xfrm>
            <a:off x="776003" y="3070928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chemeClr val="tx1"/>
                </a:solidFill>
              </a:rPr>
              <a:t>Sieyès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9" name="Afgeronde rechthoek 90">
            <a:extLst>
              <a:ext uri="{FF2B5EF4-FFF2-40B4-BE49-F238E27FC236}">
                <a16:creationId xmlns:a16="http://schemas.microsoft.com/office/drawing/2014/main" id="{65E1892D-A16A-4B5E-B9DD-2E2F2F760A14}"/>
              </a:ext>
            </a:extLst>
          </p:cNvPr>
          <p:cNvSpPr/>
          <p:nvPr/>
        </p:nvSpPr>
        <p:spPr>
          <a:xfrm>
            <a:off x="776003" y="3821982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chemeClr val="tx1"/>
                </a:solidFill>
              </a:rPr>
              <a:t>Condorcet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A64168F-5132-4048-B7FA-E224D698BD24}"/>
              </a:ext>
            </a:extLst>
          </p:cNvPr>
          <p:cNvSpPr txBox="1"/>
          <p:nvPr/>
        </p:nvSpPr>
        <p:spPr>
          <a:xfrm>
            <a:off x="3007622" y="5013701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Geen regering door de massa (want volk is ongeschoold) / staat moet geregeerd worden door </a:t>
            </a:r>
            <a:r>
              <a:rPr lang="nl-NL" dirty="0">
                <a:solidFill>
                  <a:schemeClr val="bg1"/>
                </a:solidFill>
              </a:rPr>
              <a:t>absoluut vorst</a:t>
            </a:r>
            <a:r>
              <a:rPr lang="nl-NL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E44CDE5-223A-4CCF-89AD-321B4A0462CC}"/>
              </a:ext>
            </a:extLst>
          </p:cNvPr>
          <p:cNvSpPr txBox="1"/>
          <p:nvPr/>
        </p:nvSpPr>
        <p:spPr>
          <a:xfrm>
            <a:off x="2992843" y="2274235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Hoogste macht bij het volk: </a:t>
            </a:r>
            <a:r>
              <a:rPr lang="nl-NL" dirty="0">
                <a:solidFill>
                  <a:schemeClr val="bg1"/>
                </a:solidFill>
              </a:rPr>
              <a:t>volkssoevereiniteit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956D91F-03CA-4A9D-A3CD-2C561D9B06C1}"/>
              </a:ext>
            </a:extLst>
          </p:cNvPr>
          <p:cNvSpPr txBox="1"/>
          <p:nvPr/>
        </p:nvSpPr>
        <p:spPr>
          <a:xfrm>
            <a:off x="2992843" y="593703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Meer kennis maakt einde aan ruzies en oorlogen / verspreiding ideeën via </a:t>
            </a:r>
            <a:r>
              <a:rPr lang="nl-NL" dirty="0">
                <a:solidFill>
                  <a:schemeClr val="bg1"/>
                </a:solidFill>
              </a:rPr>
              <a:t>Encyclopedie</a:t>
            </a:r>
            <a:r>
              <a:rPr lang="nl-NL" dirty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FCAB23B-D91D-48BF-A502-46FE72666521}"/>
              </a:ext>
            </a:extLst>
          </p:cNvPr>
          <p:cNvSpPr txBox="1"/>
          <p:nvPr/>
        </p:nvSpPr>
        <p:spPr>
          <a:xfrm>
            <a:off x="2978892" y="277522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Beroemde toespraak ‘Wat is de Derde Stand?’ (tijdens Nationale Vergadering)/ voorstander van </a:t>
            </a:r>
            <a:r>
              <a:rPr lang="nl-NL" dirty="0">
                <a:solidFill>
                  <a:schemeClr val="bg1"/>
                </a:solidFill>
              </a:rPr>
              <a:t>gelijke rechten</a:t>
            </a:r>
            <a:r>
              <a:rPr lang="nl-NL" dirty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5981BE9-C46F-463D-B2D8-2F6AD6C7A9EC}"/>
              </a:ext>
            </a:extLst>
          </p:cNvPr>
          <p:cNvSpPr txBox="1"/>
          <p:nvPr/>
        </p:nvSpPr>
        <p:spPr>
          <a:xfrm>
            <a:off x="2992843" y="3764939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Voorstander van liberale economie (</a:t>
            </a:r>
            <a:r>
              <a:rPr lang="nl-NL" dirty="0">
                <a:solidFill>
                  <a:schemeClr val="bg1"/>
                </a:solidFill>
              </a:rPr>
              <a:t>vrijheid</a:t>
            </a:r>
            <a:r>
              <a:rPr lang="nl-NL" dirty="0">
                <a:solidFill>
                  <a:srgbClr val="FFC000"/>
                </a:solidFill>
              </a:rPr>
              <a:t>) en gelijke rechten voor vrouwen en alle rassen (</a:t>
            </a:r>
            <a:r>
              <a:rPr lang="nl-NL" dirty="0">
                <a:solidFill>
                  <a:schemeClr val="bg1"/>
                </a:solidFill>
              </a:rPr>
              <a:t>gelijkheid</a:t>
            </a:r>
            <a:r>
              <a:rPr lang="nl-NL" dirty="0">
                <a:solidFill>
                  <a:srgbClr val="FFC000"/>
                </a:solidFill>
              </a:rPr>
              <a:t>). Ontwikkelde de ‘methode </a:t>
            </a:r>
            <a:r>
              <a:rPr lang="nl-NL" dirty="0" err="1">
                <a:solidFill>
                  <a:srgbClr val="FFC000"/>
                </a:solidFill>
              </a:rPr>
              <a:t>Condorcet</a:t>
            </a:r>
            <a:r>
              <a:rPr lang="nl-NL" dirty="0">
                <a:solidFill>
                  <a:srgbClr val="FFC000"/>
                </a:solidFill>
              </a:rPr>
              <a:t>’: een manier om te stemmen tijdens verkiezingen. </a:t>
            </a:r>
          </a:p>
        </p:txBody>
      </p:sp>
      <p:sp>
        <p:nvSpPr>
          <p:cNvPr id="15" name="Afgeronde rechthoek 90">
            <a:extLst>
              <a:ext uri="{FF2B5EF4-FFF2-40B4-BE49-F238E27FC236}">
                <a16:creationId xmlns:a16="http://schemas.microsoft.com/office/drawing/2014/main" id="{A5E83396-F961-44E5-B499-6B1E3C67049A}"/>
              </a:ext>
            </a:extLst>
          </p:cNvPr>
          <p:cNvSpPr/>
          <p:nvPr/>
        </p:nvSpPr>
        <p:spPr>
          <a:xfrm>
            <a:off x="776003" y="1672683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chemeClr val="tx1"/>
                </a:solidFill>
              </a:rPr>
              <a:t>Paine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44B4F7F-43ED-4DB9-922D-23A5C177BB45}"/>
              </a:ext>
            </a:extLst>
          </p:cNvPr>
          <p:cNvSpPr txBox="1"/>
          <p:nvPr/>
        </p:nvSpPr>
        <p:spPr>
          <a:xfrm>
            <a:off x="2978892" y="156427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Komt op voor </a:t>
            </a:r>
            <a:r>
              <a:rPr lang="nl-NL" dirty="0">
                <a:solidFill>
                  <a:schemeClr val="bg1"/>
                </a:solidFill>
              </a:rPr>
              <a:t>gelijkheid </a:t>
            </a:r>
            <a:r>
              <a:rPr lang="nl-NL" dirty="0">
                <a:solidFill>
                  <a:srgbClr val="FFC000"/>
                </a:solidFill>
              </a:rPr>
              <a:t>van de mens &gt; adel bestaat niet en het volk mag in opstand komen.  </a:t>
            </a:r>
          </a:p>
        </p:txBody>
      </p:sp>
      <p:sp>
        <p:nvSpPr>
          <p:cNvPr id="3" name="Pijl: omhoog/omlaag 2">
            <a:extLst>
              <a:ext uri="{FF2B5EF4-FFF2-40B4-BE49-F238E27FC236}">
                <a16:creationId xmlns:a16="http://schemas.microsoft.com/office/drawing/2014/main" id="{857510D3-515E-416D-B908-ED33407B8693}"/>
              </a:ext>
            </a:extLst>
          </p:cNvPr>
          <p:cNvSpPr/>
          <p:nvPr/>
        </p:nvSpPr>
        <p:spPr>
          <a:xfrm>
            <a:off x="321732" y="4365104"/>
            <a:ext cx="270936" cy="634123"/>
          </a:xfrm>
          <a:prstGeom prst="up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3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jdelijke aanduiding voor inhoud 2"/>
          <p:cNvSpPr txBox="1">
            <a:spLocks/>
          </p:cNvSpPr>
          <p:nvPr/>
        </p:nvSpPr>
        <p:spPr>
          <a:xfrm>
            <a:off x="4357686" y="2786058"/>
            <a:ext cx="1214446" cy="35719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Filosofen</a:t>
            </a:r>
          </a:p>
        </p:txBody>
      </p:sp>
      <p:pic>
        <p:nvPicPr>
          <p:cNvPr id="10" name="Afbeelding 9" descr="Dider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428736"/>
            <a:ext cx="1127968" cy="128588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1077702"/>
            <a:ext cx="1285884" cy="1702188"/>
          </a:xfrm>
          <a:prstGeom prst="rect">
            <a:avLst/>
          </a:prstGeom>
        </p:spPr>
      </p:pic>
      <p:pic>
        <p:nvPicPr>
          <p:cNvPr id="12" name="Afbeelding 11" descr="Volta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785926"/>
            <a:ext cx="876356" cy="1173909"/>
          </a:xfrm>
          <a:prstGeom prst="rect">
            <a:avLst/>
          </a:prstGeom>
        </p:spPr>
      </p:pic>
      <p:pic>
        <p:nvPicPr>
          <p:cNvPr id="13" name="Afbeelding 12" descr="Montesquie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2786058"/>
            <a:ext cx="1011400" cy="1214446"/>
          </a:xfrm>
          <a:prstGeom prst="rect">
            <a:avLst/>
          </a:prstGeom>
        </p:spPr>
      </p:pic>
      <p:pic>
        <p:nvPicPr>
          <p:cNvPr id="14" name="Afbeelding 13" descr="Roussea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143248"/>
            <a:ext cx="1080781" cy="1428760"/>
          </a:xfrm>
          <a:prstGeom prst="rect">
            <a:avLst/>
          </a:prstGeom>
        </p:spPr>
      </p:pic>
      <p:sp>
        <p:nvSpPr>
          <p:cNvPr id="15" name="Afgeronde rechthoek 14"/>
          <p:cNvSpPr/>
          <p:nvPr/>
        </p:nvSpPr>
        <p:spPr>
          <a:xfrm flipH="1">
            <a:off x="5405634" y="1565548"/>
            <a:ext cx="946260" cy="2757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Voltaire</a:t>
            </a:r>
          </a:p>
        </p:txBody>
      </p:sp>
      <p:sp>
        <p:nvSpPr>
          <p:cNvPr id="16" name="Afgeronde rechthoek 15"/>
          <p:cNvSpPr/>
          <p:nvPr/>
        </p:nvSpPr>
        <p:spPr>
          <a:xfrm flipH="1">
            <a:off x="4146926" y="1153426"/>
            <a:ext cx="946260" cy="2757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Diderot</a:t>
            </a:r>
          </a:p>
        </p:txBody>
      </p:sp>
      <p:sp>
        <p:nvSpPr>
          <p:cNvPr id="17" name="Afgeronde rechthoek 16"/>
          <p:cNvSpPr/>
          <p:nvPr/>
        </p:nvSpPr>
        <p:spPr>
          <a:xfrm flipH="1">
            <a:off x="4639260" y="4500570"/>
            <a:ext cx="946260" cy="2757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Rousseau</a:t>
            </a:r>
          </a:p>
        </p:txBody>
      </p:sp>
      <p:sp>
        <p:nvSpPr>
          <p:cNvPr id="18" name="Afgeronde rechthoek 17"/>
          <p:cNvSpPr/>
          <p:nvPr/>
        </p:nvSpPr>
        <p:spPr>
          <a:xfrm flipH="1">
            <a:off x="3168269" y="3876339"/>
            <a:ext cx="1247094" cy="2857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Montesquieu</a:t>
            </a:r>
          </a:p>
        </p:txBody>
      </p:sp>
      <p:pic>
        <p:nvPicPr>
          <p:cNvPr id="19" name="Afbeelding 18" descr="Rousseau - Emil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4293" y="4929198"/>
            <a:ext cx="2049948" cy="1685905"/>
          </a:xfrm>
          <a:prstGeom prst="rect">
            <a:avLst/>
          </a:prstGeom>
        </p:spPr>
      </p:pic>
      <p:pic>
        <p:nvPicPr>
          <p:cNvPr id="25" name="Afbeelding 24" descr="encyclopedi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214290"/>
            <a:ext cx="2143140" cy="1395321"/>
          </a:xfrm>
          <a:prstGeom prst="rect">
            <a:avLst/>
          </a:prstGeom>
        </p:spPr>
      </p:pic>
      <p:pic>
        <p:nvPicPr>
          <p:cNvPr id="26" name="Afbeelding 25" descr="salon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5000636"/>
            <a:ext cx="2508211" cy="1650867"/>
          </a:xfrm>
          <a:prstGeom prst="rect">
            <a:avLst/>
          </a:prstGeom>
        </p:spPr>
      </p:pic>
      <p:sp>
        <p:nvSpPr>
          <p:cNvPr id="29" name="Ovaal 28"/>
          <p:cNvSpPr/>
          <p:nvPr/>
        </p:nvSpPr>
        <p:spPr>
          <a:xfrm>
            <a:off x="2786050" y="714356"/>
            <a:ext cx="4214842" cy="43577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OMLAAG 29"/>
          <p:cNvSpPr/>
          <p:nvPr/>
        </p:nvSpPr>
        <p:spPr>
          <a:xfrm>
            <a:off x="4786314" y="5072074"/>
            <a:ext cx="21431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3259037" y="6013103"/>
            <a:ext cx="341174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Franse) revolutie</a:t>
            </a:r>
          </a:p>
        </p:txBody>
      </p:sp>
      <p:sp>
        <p:nvSpPr>
          <p:cNvPr id="32" name="PIJL-OMLAAG 31"/>
          <p:cNvSpPr/>
          <p:nvPr/>
        </p:nvSpPr>
        <p:spPr>
          <a:xfrm rot="2700000">
            <a:off x="3028684" y="4345963"/>
            <a:ext cx="242854" cy="66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PIJL-OMLAAG 34"/>
          <p:cNvSpPr/>
          <p:nvPr/>
        </p:nvSpPr>
        <p:spPr>
          <a:xfrm rot="7500000">
            <a:off x="2721462" y="1171803"/>
            <a:ext cx="242854" cy="66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-OMLAAG 36"/>
          <p:cNvSpPr/>
          <p:nvPr/>
        </p:nvSpPr>
        <p:spPr>
          <a:xfrm rot="14700000">
            <a:off x="6947013" y="1417839"/>
            <a:ext cx="242854" cy="66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PIJL-OMLAAG 37"/>
          <p:cNvSpPr/>
          <p:nvPr/>
        </p:nvSpPr>
        <p:spPr>
          <a:xfrm rot="18900000" flipH="1">
            <a:off x="6486555" y="4345963"/>
            <a:ext cx="242854" cy="66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Afgeronde rechthoek 39"/>
          <p:cNvSpPr/>
          <p:nvPr/>
        </p:nvSpPr>
        <p:spPr>
          <a:xfrm flipH="1">
            <a:off x="571472" y="1714488"/>
            <a:ext cx="1247094" cy="28575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Encyclopedie</a:t>
            </a:r>
          </a:p>
        </p:txBody>
      </p:sp>
      <p:sp>
        <p:nvSpPr>
          <p:cNvPr id="41" name="Afgeronde rechthoek 40"/>
          <p:cNvSpPr/>
          <p:nvPr/>
        </p:nvSpPr>
        <p:spPr>
          <a:xfrm flipH="1">
            <a:off x="714348" y="4643446"/>
            <a:ext cx="1247094" cy="28575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i="1" dirty="0">
                <a:solidFill>
                  <a:schemeClr val="bg1"/>
                </a:solidFill>
              </a:rPr>
              <a:t>Salons</a:t>
            </a:r>
          </a:p>
        </p:txBody>
      </p:sp>
      <p:sp>
        <p:nvSpPr>
          <p:cNvPr id="42" name="Afgeronde rechthoek 41"/>
          <p:cNvSpPr/>
          <p:nvPr/>
        </p:nvSpPr>
        <p:spPr>
          <a:xfrm flipH="1">
            <a:off x="7358082" y="4572008"/>
            <a:ext cx="1500198" cy="2857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Boeken, toneel</a:t>
            </a:r>
          </a:p>
        </p:txBody>
      </p:sp>
      <p:sp>
        <p:nvSpPr>
          <p:cNvPr id="44" name="Afgeronde rechthoek 43"/>
          <p:cNvSpPr/>
          <p:nvPr/>
        </p:nvSpPr>
        <p:spPr>
          <a:xfrm flipH="1">
            <a:off x="7429520" y="2857496"/>
            <a:ext cx="1571636" cy="2857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Verlicht despoten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 animBg="1"/>
      <p:bldP spid="31" grpId="0"/>
      <p:bldP spid="32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4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C8BFE206AFC142B64A2344FE80C93C" ma:contentTypeVersion="2" ma:contentTypeDescription="Create a new document." ma:contentTypeScope="" ma:versionID="46632473334e96fbe2db32d0ac84b247">
  <xsd:schema xmlns:xsd="http://www.w3.org/2001/XMLSchema" xmlns:xs="http://www.w3.org/2001/XMLSchema" xmlns:p="http://schemas.microsoft.com/office/2006/metadata/properties" xmlns:ns2="9fb01ae2-b041-4a47-bb9f-ff23232e63ed" targetNamespace="http://schemas.microsoft.com/office/2006/metadata/properties" ma:root="true" ma:fieldsID="c650ff6ec25a44820c699e281d733e88" ns2:_="">
    <xsd:import namespace="9fb01ae2-b041-4a47-bb9f-ff23232e63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01ae2-b041-4a47-bb9f-ff23232e6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4D6E87-DD8F-49CE-8690-95783AB7F6E4}"/>
</file>

<file path=customXml/itemProps2.xml><?xml version="1.0" encoding="utf-8"?>
<ds:datastoreItem xmlns:ds="http://schemas.openxmlformats.org/officeDocument/2006/customXml" ds:itemID="{1E748798-AB6D-4737-82A0-896D1658C366}"/>
</file>

<file path=customXml/itemProps3.xml><?xml version="1.0" encoding="utf-8"?>
<ds:datastoreItem xmlns:ds="http://schemas.openxmlformats.org/officeDocument/2006/customXml" ds:itemID="{3036BEC1-7CAB-4FD7-90AB-D50CE5B3C10C}"/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239</Words>
  <Application>Microsoft Office PowerPoint</Application>
  <PresentationFormat>Diavoorstelling (4:3)</PresentationFormat>
  <Paragraphs>58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Mysterie   De dood van  Jean-Baptiste Ancelot</vt:lpstr>
      <vt:lpstr>Waar? </vt:lpstr>
      <vt:lpstr>PowerPoint-presentatie</vt:lpstr>
      <vt:lpstr>Salon</vt:lpstr>
      <vt:lpstr>Even voorstellen:</vt:lpstr>
      <vt:lpstr>Even voorstellen:</vt:lpstr>
      <vt:lpstr>Even voorstellen:</vt:lpstr>
      <vt:lpstr>Welke Verlichtingsidealen komen naar voren in het mysterie?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Renaissance en de Reformatie</dc:title>
  <dc:creator>docent</dc:creator>
  <cp:lastModifiedBy>Marloes</cp:lastModifiedBy>
  <cp:revision>155</cp:revision>
  <dcterms:created xsi:type="dcterms:W3CDTF">2012-09-06T10:16:04Z</dcterms:created>
  <dcterms:modified xsi:type="dcterms:W3CDTF">2020-11-19T12:07:49Z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0x01010022C8BFE206AFC142B64A2344FE80C93C</vt:lpwstr>
  </property>
</Properties>
</file>