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296" r:id="rId3"/>
    <p:sldId id="309" r:id="rId4"/>
    <p:sldId id="289" r:id="rId5"/>
    <p:sldId id="304" r:id="rId6"/>
    <p:sldId id="308" r:id="rId7"/>
    <p:sldId id="287" r:id="rId8"/>
    <p:sldId id="312" r:id="rId9"/>
    <p:sldId id="311" r:id="rId10"/>
    <p:sldId id="310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82814" autoAdjust="0"/>
  </p:normalViewPr>
  <p:slideViewPr>
    <p:cSldViewPr>
      <p:cViewPr varScale="1">
        <p:scale>
          <a:sx n="71" d="100"/>
          <a:sy n="71" d="100"/>
        </p:scale>
        <p:origin x="17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Thema 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DDF0B-ED9A-4811-911B-AEF8BBC42479}" type="datetimeFigureOut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3A1AA-294E-49DC-A8D3-282C76F728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Thema 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908DB-8AEB-40AC-BBD2-47BDEE9FC394}" type="datetimeFigureOut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1A11-A29E-45EF-ACAC-79279C02E758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Les 2, na het mysterie over de moord op </a:t>
            </a:r>
            <a:r>
              <a:rPr lang="nl-NL" dirty="0" err="1"/>
              <a:t>Ancelot</a:t>
            </a:r>
            <a:r>
              <a:rPr lang="nl-NL" dirty="0"/>
              <a:t> 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29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herhaling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829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herhaling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12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3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25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80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Buste van Voltaire; zat zelden in Parijs en was geen </a:t>
            </a:r>
            <a:r>
              <a:rPr lang="nl-NL" dirty="0" err="1"/>
              <a:t>salonganger</a:t>
            </a:r>
            <a:r>
              <a:rPr lang="nl-NL" dirty="0"/>
              <a:t>. </a:t>
            </a:r>
            <a:r>
              <a:rPr lang="nl-NL" dirty="0" err="1">
                <a:latin typeface="ArialMT"/>
              </a:rPr>
              <a:t>Montesquieu</a:t>
            </a:r>
            <a:r>
              <a:rPr lang="nl-NL" dirty="0">
                <a:latin typeface="ArialMT"/>
              </a:rPr>
              <a:t> (voorste rij rechts), </a:t>
            </a:r>
            <a:r>
              <a:rPr lang="nl-NL" dirty="0" err="1">
                <a:latin typeface="ArialMT"/>
              </a:rPr>
              <a:t>d’Alembert</a:t>
            </a:r>
            <a:r>
              <a:rPr lang="nl-NL" dirty="0">
                <a:latin typeface="ArialMT"/>
              </a:rPr>
              <a:t> (achter bureau) en Rousseau (8</a:t>
            </a:r>
            <a:r>
              <a:rPr lang="nl-NL" baseline="30000" dirty="0">
                <a:latin typeface="ArialMT"/>
              </a:rPr>
              <a:t>e</a:t>
            </a:r>
            <a:r>
              <a:rPr lang="nl-NL" dirty="0">
                <a:latin typeface="ArialMT"/>
              </a:rPr>
              <a:t> van links gedraaid).</a:t>
            </a:r>
          </a:p>
          <a:p>
            <a:r>
              <a:rPr lang="nl-NL" dirty="0"/>
              <a:t>Meer info over personages op schilderij: https://nl.wikipedia.org/wiki/Bestand:Salon_de_Madame_Geoffrin.jpg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het bepalen van </a:t>
            </a: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mate van 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betrouwbaarheid van een bron is het belangrijk: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bron heeft gemaakt (</a:t>
            </a:r>
            <a:r>
              <a:rPr lang="nl-NL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bron geschreven is (</a:t>
            </a:r>
            <a:r>
              <a:rPr lang="nl-NL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hij aan deze informatie is gekomen (</a:t>
            </a:r>
            <a:r>
              <a:rPr lang="nl-NL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belang hij had bij het weergeven van de informatie (</a:t>
            </a:r>
            <a:r>
              <a:rPr lang="nl-NL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bedoeling</a:t>
            </a:r>
            <a:r>
              <a:rPr lang="nl-N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79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Thema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58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608B-2405-402F-9AFE-DB1C04063952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7805-E0C4-4F3E-A747-23F83CB54A63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6EA-A46D-414C-862E-B110FEB33C34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133-32EC-42B3-9B8D-D874388AA48F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CBD8-D7A4-4E76-8EB4-9CF0F9DD77BF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4FAA-5366-4D76-9B45-ABFDA0EC3DA5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8EA-D2B4-46DE-B533-67596143DB9E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E6A-E657-42D7-B6C7-216E9A1EF644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A581-1706-4069-96D8-342BC8B76045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4EB8-C087-4F33-BD57-663507DE39C7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9DA-1DAC-4D5B-95BB-5E1F7E4FDB67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1D9B-67FD-455D-B4EF-C3A2D5AA82CD}" type="datetime1">
              <a:rPr lang="nl-NL" smtClean="0"/>
              <a:pPr/>
              <a:t>29-1-2024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90E5-CA4F-4B47-943A-CA58FD252D6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B659BF9-7C2B-4E69-8662-B3B623FC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" y="2269755"/>
            <a:ext cx="9140452" cy="46205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FFE9207-06E8-4AC6-BE07-386D88CE06AC}"/>
              </a:ext>
            </a:extLst>
          </p:cNvPr>
          <p:cNvSpPr txBox="1"/>
          <p:nvPr/>
        </p:nvSpPr>
        <p:spPr>
          <a:xfrm>
            <a:off x="1087016" y="1440648"/>
            <a:ext cx="6969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Historische Context </a:t>
            </a:r>
          </a:p>
        </p:txBody>
      </p:sp>
      <p:sp>
        <p:nvSpPr>
          <p:cNvPr id="4" name="Afgeronde rechthoek 40">
            <a:extLst>
              <a:ext uri="{FF2B5EF4-FFF2-40B4-BE49-F238E27FC236}">
                <a16:creationId xmlns:a16="http://schemas.microsoft.com/office/drawing/2014/main" id="{2E639A44-0458-4601-8452-0E35C3B430C0}"/>
              </a:ext>
            </a:extLst>
          </p:cNvPr>
          <p:cNvSpPr/>
          <p:nvPr/>
        </p:nvSpPr>
        <p:spPr>
          <a:xfrm flipH="1">
            <a:off x="2843808" y="219221"/>
            <a:ext cx="3456384" cy="10156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Thema: 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de </a:t>
            </a:r>
            <a:r>
              <a:rPr lang="nl-NL" sz="2000" b="1" dirty="0" err="1">
                <a:solidFill>
                  <a:schemeClr val="bg1"/>
                </a:solidFill>
              </a:rPr>
              <a:t>salonnière</a:t>
            </a:r>
            <a:r>
              <a:rPr lang="nl-NL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en de saloncultuur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273C4A-1C48-4973-BE37-B3071EE69E39}"/>
              </a:ext>
            </a:extLst>
          </p:cNvPr>
          <p:cNvSpPr txBox="1"/>
          <p:nvPr/>
        </p:nvSpPr>
        <p:spPr>
          <a:xfrm>
            <a:off x="0" y="4391727"/>
            <a:ext cx="9144000" cy="24468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700" u="sng" dirty="0"/>
              <a:t>Lesdoelen: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Je begrijpt dat de redeneringen om tot een moordenaar te komen (denkstappen) doorslaggevend zijn in het formuleren van een conclusie. (</a:t>
            </a:r>
            <a:r>
              <a:rPr lang="nl-NL" sz="1700" dirty="0">
                <a:solidFill>
                  <a:schemeClr val="accent1"/>
                </a:solidFill>
              </a:rPr>
              <a:t>V</a:t>
            </a:r>
            <a:r>
              <a:rPr lang="nl-NL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Je kunt de ideeën uit het mysterie koppelen aan politiek-maatschappelijke ontwikkelingen in Frankrijk in de 18</a:t>
            </a:r>
            <a:r>
              <a:rPr lang="nl-NL" sz="1700" baseline="30000" dirty="0"/>
              <a:t>e</a:t>
            </a:r>
            <a:r>
              <a:rPr lang="nl-NL" sz="1700" dirty="0"/>
              <a:t> eeuw. (</a:t>
            </a:r>
            <a:r>
              <a:rPr lang="nl-NL" sz="1700" dirty="0">
                <a:solidFill>
                  <a:srgbClr val="FFC000"/>
                </a:solidFill>
              </a:rPr>
              <a:t>K</a:t>
            </a:r>
            <a:r>
              <a:rPr lang="nl-NL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Je weet wat het belang was van salons en begrijpt de unieke positie van </a:t>
            </a:r>
            <a:r>
              <a:rPr lang="nl-NL" sz="1700" dirty="0" err="1"/>
              <a:t>salonnières</a:t>
            </a:r>
            <a:r>
              <a:rPr lang="nl-NL" sz="1700" dirty="0"/>
              <a:t> tijdens de Verlichting. (</a:t>
            </a:r>
            <a:r>
              <a:rPr lang="nl-NL" sz="1700" dirty="0">
                <a:solidFill>
                  <a:srgbClr val="FFC000"/>
                </a:solidFill>
              </a:rPr>
              <a:t>K</a:t>
            </a:r>
            <a:r>
              <a:rPr lang="nl-NL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Je kunt de saloncultuur in verband brengen met de Franse Revolutie. (</a:t>
            </a:r>
            <a:r>
              <a:rPr lang="nl-NL" sz="1700" dirty="0">
                <a:solidFill>
                  <a:srgbClr val="FFC000"/>
                </a:solidFill>
              </a:rPr>
              <a:t>K</a:t>
            </a:r>
            <a:r>
              <a:rPr lang="nl-NL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Je oefent met het beoordelen van de ‘betrouwbaarheid’ en ‘representativiteit’ van bronnen. (</a:t>
            </a:r>
            <a:r>
              <a:rPr lang="nl-NL" sz="1700" dirty="0">
                <a:solidFill>
                  <a:schemeClr val="accent1"/>
                </a:solidFill>
              </a:rPr>
              <a:t>V</a:t>
            </a:r>
            <a:r>
              <a:rPr lang="nl-NL" sz="1700" dirty="0"/>
              <a:t>)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238EA5-7BDF-411A-A09E-4F81E0A5F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5" b="94196" l="8926" r="89917">
                        <a14:foregroundMark x1="35868" y1="51632" x2="35868" y2="51632"/>
                        <a14:foregroundMark x1="25620" y1="50665" x2="25620" y2="50665"/>
                        <a14:foregroundMark x1="31074" y1="49093" x2="31074" y2="49093"/>
                        <a14:foregroundMark x1="31074" y1="49093" x2="31074" y2="49093"/>
                        <a14:foregroundMark x1="38347" y1="47642" x2="38347" y2="47642"/>
                        <a14:foregroundMark x1="38347" y1="47642" x2="38347" y2="47642"/>
                        <a14:foregroundMark x1="37521" y1="41354" x2="37521" y2="41354"/>
                        <a14:foregroundMark x1="37521" y1="41354" x2="37521" y2="41354"/>
                        <a14:foregroundMark x1="46942" y1="14389" x2="46942" y2="14389"/>
                        <a14:foregroundMark x1="46942" y1="14389" x2="46942" y2="14389"/>
                        <a14:foregroundMark x1="56364" y1="17291" x2="56364" y2="17291"/>
                        <a14:foregroundMark x1="56364" y1="17291" x2="56364" y2="17291"/>
                        <a14:foregroundMark x1="57190" y1="16566" x2="57190" y2="16566"/>
                        <a14:foregroundMark x1="57190" y1="16566" x2="57190" y2="16566"/>
                        <a14:foregroundMark x1="58017" y1="18501" x2="58017" y2="18501"/>
                        <a14:foregroundMark x1="58017" y1="18501" x2="58017" y2="18501"/>
                        <a14:foregroundMark x1="55868" y1="14752" x2="55868" y2="14752"/>
                        <a14:foregroundMark x1="55868" y1="14752" x2="55868" y2="14752"/>
                        <a14:foregroundMark x1="60165" y1="23458" x2="60165" y2="23458"/>
                        <a14:foregroundMark x1="60165" y1="23458" x2="60165" y2="23458"/>
                        <a14:foregroundMark x1="40496" y1="50060" x2="40496" y2="50060"/>
                        <a14:foregroundMark x1="40496" y1="50060" x2="40496" y2="50060"/>
                        <a14:foregroundMark x1="32893" y1="47642" x2="32893" y2="47642"/>
                        <a14:foregroundMark x1="32893" y1="47642" x2="32893" y2="47642"/>
                        <a14:foregroundMark x1="20000" y1="47279" x2="20000" y2="47279"/>
                        <a14:foregroundMark x1="20000" y1="47279" x2="20000" y2="47279"/>
                        <a14:foregroundMark x1="12231" y1="62273" x2="12231" y2="62273"/>
                        <a14:foregroundMark x1="12231" y1="62273" x2="12231" y2="62273"/>
                        <a14:foregroundMark x1="12231" y1="73519" x2="12231" y2="73519"/>
                        <a14:foregroundMark x1="12231" y1="73519" x2="12231" y2="73519"/>
                        <a14:foregroundMark x1="12231" y1="73519" x2="12231" y2="73519"/>
                        <a14:foregroundMark x1="8926" y1="94196" x2="8926" y2="94196"/>
                        <a14:foregroundMark x1="8926" y1="94196" x2="8926" y2="94196"/>
                        <a14:foregroundMark x1="17355" y1="77025" x2="17355" y2="77025"/>
                        <a14:foregroundMark x1="17355" y1="77025" x2="17355" y2="77025"/>
                        <a14:foregroundMark x1="26777" y1="65417" x2="26777" y2="65417"/>
                        <a14:foregroundMark x1="26777" y1="65417" x2="26777" y2="65417"/>
                        <a14:foregroundMark x1="41322" y1="65780" x2="41322" y2="65780"/>
                        <a14:foregroundMark x1="41322" y1="65780" x2="41322" y2="65780"/>
                        <a14:foregroundMark x1="78512" y1="63845" x2="78512" y2="63845"/>
                        <a14:foregroundMark x1="78512" y1="63845" x2="78512" y2="63845"/>
                        <a14:foregroundMark x1="69587" y1="54776" x2="69587" y2="54776"/>
                        <a14:foregroundMark x1="69587" y1="54776" x2="69587" y2="54776"/>
                        <a14:foregroundMark x1="68264" y1="56711" x2="68264" y2="56711"/>
                        <a14:foregroundMark x1="68264" y1="56711" x2="68264" y2="56711"/>
                        <a14:foregroundMark x1="68264" y1="56711" x2="68264" y2="56711"/>
                        <a14:foregroundMark x1="68264" y1="56711" x2="68264" y2="56711"/>
                        <a14:foregroundMark x1="68264" y1="56711" x2="68264" y2="56711"/>
                        <a14:foregroundMark x1="68264" y1="56711" x2="68264" y2="56711"/>
                        <a14:foregroundMark x1="69587" y1="55381" x2="69587" y2="55381"/>
                        <a14:foregroundMark x1="69587" y1="55381" x2="69587" y2="55381"/>
                        <a14:foregroundMark x1="15207" y1="86699" x2="15207" y2="86699"/>
                        <a14:foregroundMark x1="15207" y1="86699" x2="15207" y2="86699"/>
                        <a14:foregroundMark x1="18678" y1="63845" x2="18678" y2="63845"/>
                        <a14:foregroundMark x1="18678" y1="63845" x2="18678" y2="63845"/>
                        <a14:foregroundMark x1="16529" y1="71947" x2="16529" y2="71947"/>
                        <a14:foregroundMark x1="16529" y1="71947" x2="16529" y2="71947"/>
                        <a14:foregroundMark x1="14380" y1="71947" x2="14380" y2="71947"/>
                        <a14:foregroundMark x1="14380" y1="71947" x2="14380" y2="71947"/>
                        <a14:foregroundMark x1="10083" y1="55985" x2="10083" y2="55985"/>
                        <a14:foregroundMark x1="10083" y1="55985" x2="10083" y2="55985"/>
                        <a14:foregroundMark x1="37025" y1="28537" x2="37025" y2="28537"/>
                        <a14:foregroundMark x1="37025" y1="28537" x2="37025" y2="28537"/>
                        <a14:foregroundMark x1="37025" y1="23216" x2="37025" y2="23216"/>
                        <a14:foregroundMark x1="37025" y1="23216" x2="37025" y2="23216"/>
                        <a14:foregroundMark x1="38017" y1="20677" x2="38017" y2="20677"/>
                        <a14:foregroundMark x1="38017" y1="20677" x2="38017" y2="20677"/>
                        <a14:foregroundMark x1="59339" y1="21040" x2="59339" y2="21040"/>
                        <a14:foregroundMark x1="59339" y1="21040" x2="59339" y2="21040"/>
                        <a14:foregroundMark x1="60165" y1="24788" x2="60165" y2="24788"/>
                        <a14:foregroundMark x1="60165" y1="24788" x2="60165" y2="24788"/>
                        <a14:foregroundMark x1="58512" y1="27570" x2="58512" y2="27570"/>
                        <a14:foregroundMark x1="58512" y1="27570" x2="58512" y2="27570"/>
                        <a14:foregroundMark x1="58017" y1="30955" x2="58017" y2="30955"/>
                        <a14:foregroundMark x1="58017" y1="30955" x2="58017" y2="30955"/>
                        <a14:foregroundMark x1="58512" y1="32527" x2="58512" y2="32527"/>
                        <a14:foregroundMark x1="58512" y1="32527" x2="58512" y2="32527"/>
                        <a14:foregroundMark x1="64463" y1="44135" x2="64463" y2="44135"/>
                        <a14:foregroundMark x1="64463" y1="44135" x2="64463" y2="44135"/>
                        <a14:foregroundMark x1="62810" y1="42926" x2="62810" y2="42926"/>
                        <a14:foregroundMark x1="62810" y1="42926" x2="62810" y2="42926"/>
                        <a14:foregroundMark x1="58843" y1="40387" x2="58843" y2="40387"/>
                        <a14:foregroundMark x1="58843" y1="40387" x2="58843" y2="40387"/>
                        <a14:foregroundMark x1="67934" y1="47884" x2="67934" y2="47884"/>
                        <a14:foregroundMark x1="67934" y1="47884" x2="67934" y2="47884"/>
                        <a14:foregroundMark x1="67438" y1="47884" x2="67438" y2="47884"/>
                        <a14:foregroundMark x1="66942" y1="47884" x2="66942" y2="47884"/>
                        <a14:foregroundMark x1="66942" y1="46070" x2="66942" y2="46070"/>
                        <a14:foregroundMark x1="66942" y1="46070" x2="66942" y2="46070"/>
                        <a14:foregroundMark x1="30744" y1="34704" x2="30744" y2="34704"/>
                        <a14:foregroundMark x1="30744" y1="34704" x2="30744" y2="34704"/>
                        <a14:foregroundMark x1="34050" y1="33495" x2="34050" y2="33495"/>
                        <a14:foregroundMark x1="34050" y1="33495" x2="34050" y2="33495"/>
                        <a14:foregroundMark x1="28595" y1="37001" x2="28595" y2="37001"/>
                        <a14:foregroundMark x1="28595" y1="37001" x2="28595" y2="37001"/>
                        <a14:foregroundMark x1="84132" y1="62636" x2="84132" y2="62636"/>
                        <a14:foregroundMark x1="84132" y1="62636" x2="84132" y2="62636"/>
                        <a14:foregroundMark x1="79835" y1="63603" x2="79835" y2="63603"/>
                        <a14:foregroundMark x1="79835" y1="63603" x2="79835" y2="63603"/>
                        <a14:foregroundMark x1="77686" y1="70133" x2="77686" y2="70133"/>
                        <a14:foregroundMark x1="77686" y1="70133" x2="77686" y2="70133"/>
                        <a14:foregroundMark x1="81488" y1="66022" x2="81488" y2="66022"/>
                        <a14:foregroundMark x1="81488" y1="66022" x2="81488" y2="66022"/>
                        <a14:foregroundMark x1="82479" y1="65780" x2="82479" y2="65780"/>
                        <a14:foregroundMark x1="82479" y1="65780" x2="82479" y2="65780"/>
                        <a14:foregroundMark x1="84463" y1="60701" x2="84463" y2="60701"/>
                        <a14:foregroundMark x1="84132" y1="61064" x2="84132" y2="61064"/>
                        <a14:foregroundMark x1="9256" y1="62636" x2="9256" y2="62636"/>
                        <a14:foregroundMark x1="9256" y1="62636" x2="9256" y2="62636"/>
                        <a14:foregroundMark x1="9752" y1="65054" x2="9752" y2="65054"/>
                        <a14:foregroundMark x1="9752" y1="65054" x2="9752" y2="65054"/>
                        <a14:foregroundMark x1="68595" y1="56348" x2="68595" y2="56348"/>
                        <a14:foregroundMark x1="68595" y1="56348" x2="68595" y2="56348"/>
                        <a14:foregroundMark x1="68595" y1="56348" x2="68595" y2="56348"/>
                        <a14:foregroundMark x1="68595" y1="60822" x2="68595" y2="60822"/>
                        <a14:foregroundMark x1="68595" y1="60822" x2="68595" y2="60822"/>
                        <a14:foregroundMark x1="51405" y1="72914" x2="51405" y2="72914"/>
                        <a14:backgroundMark x1="16529" y1="7860" x2="16529" y2="7860"/>
                        <a14:backgroundMark x1="15207" y1="20314" x2="15207" y2="20314"/>
                        <a14:backgroundMark x1="15207" y1="20314" x2="15207" y2="20314"/>
                        <a14:backgroundMark x1="60661" y1="36034" x2="60661" y2="36034"/>
                        <a14:backgroundMark x1="60661" y1="36034" x2="60661" y2="36034"/>
                        <a14:backgroundMark x1="24628" y1="37848" x2="24628" y2="37848"/>
                        <a14:backgroundMark x1="24628" y1="37848" x2="24628" y2="37848"/>
                        <a14:backgroundMark x1="12893" y1="56106" x2="12893" y2="56106"/>
                        <a14:backgroundMark x1="13388" y1="53930" x2="13388" y2="53930"/>
                        <a14:backgroundMark x1="18017" y1="46070" x2="18017" y2="46070"/>
                        <a14:backgroundMark x1="33884" y1="33857" x2="33884" y2="33857"/>
                        <a14:backgroundMark x1="39008" y1="31318" x2="39008" y2="31318"/>
                        <a14:backgroundMark x1="39008" y1="29746" x2="39008" y2="29746"/>
                        <a14:backgroundMark x1="39008" y1="34825" x2="39008" y2="34825"/>
                        <a14:backgroundMark x1="23140" y1="41112" x2="23140" y2="41112"/>
                        <a14:backgroundMark x1="12893" y1="72914" x2="12893" y2="72914"/>
                        <a14:backgroundMark x1="16364" y1="71705" x2="16364" y2="71705"/>
                        <a14:backgroundMark x1="52727" y1="79202" x2="52727" y2="79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98" y="902151"/>
            <a:ext cx="2516080" cy="34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30DFD-3CE9-48D6-8D6D-F90B9EEE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dirty="0" err="1">
                <a:solidFill>
                  <a:schemeClr val="bg1"/>
                </a:solidFill>
              </a:rPr>
              <a:t>salonnière</a:t>
            </a:r>
            <a:r>
              <a:rPr lang="nl-NL" dirty="0">
                <a:solidFill>
                  <a:schemeClr val="bg1"/>
                </a:solidFill>
              </a:rPr>
              <a:t> en haar salon</a:t>
            </a:r>
          </a:p>
        </p:txBody>
      </p:sp>
      <p:pic>
        <p:nvPicPr>
          <p:cNvPr id="1026" name="Picture 2" descr="https://lh5.googleusercontent.com/S8C29Ks1u6agCT9-ziLkZxjIl5kchulGdc--wYPth5HyWl5vdbs-FDRyngtiA36b5-zfEiWqejYBHK9EePOvCfLrfazzY4snfqoOF1AXssk5aO5DAqYPAp_Zpsm41zXKTiDjfik8">
            <a:extLst>
              <a:ext uri="{FF2B5EF4-FFF2-40B4-BE49-F238E27FC236}">
                <a16:creationId xmlns:a16="http://schemas.microsoft.com/office/drawing/2014/main" id="{A629B2C5-1BE9-4937-8437-2A9268E08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4" y="1174264"/>
            <a:ext cx="8312691" cy="54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9E61404-43CB-4F89-AA09-4D5F1B5D9E57}"/>
              </a:ext>
            </a:extLst>
          </p:cNvPr>
          <p:cNvSpPr/>
          <p:nvPr/>
        </p:nvSpPr>
        <p:spPr>
          <a:xfrm>
            <a:off x="1403648" y="1204372"/>
            <a:ext cx="6336704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>
                <a:solidFill>
                  <a:srgbClr val="000000"/>
                </a:solidFill>
              </a:rPr>
              <a:t>Welke bijdrage hebben de </a:t>
            </a:r>
            <a:r>
              <a:rPr lang="nl-NL" sz="2000" dirty="0" err="1">
                <a:solidFill>
                  <a:srgbClr val="000000"/>
                </a:solidFill>
              </a:rPr>
              <a:t>salonnières</a:t>
            </a:r>
            <a:r>
              <a:rPr lang="nl-NL" sz="2000" dirty="0">
                <a:solidFill>
                  <a:srgbClr val="000000"/>
                </a:solidFill>
              </a:rPr>
              <a:t> geleverd </a:t>
            </a:r>
          </a:p>
          <a:p>
            <a:pPr algn="ctr"/>
            <a:r>
              <a:rPr lang="nl-NL" sz="2000" dirty="0">
                <a:solidFill>
                  <a:srgbClr val="000000"/>
                </a:solidFill>
              </a:rPr>
              <a:t>aan de Verlichting? </a:t>
            </a:r>
            <a:endParaRPr lang="nl-NL" sz="20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3D80F75-CD1B-460B-8DAD-35C7A61C9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L'Orphelin de la Chine</a:t>
            </a:r>
            <a:r>
              <a:rPr kumimoji="0" lang="nl-NL" altLang="nl-N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A6F4F3E-A98C-42DB-AA84-0AE325CB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73C00C-A12B-47B2-8CB6-7E31D893A281}"/>
              </a:ext>
            </a:extLst>
          </p:cNvPr>
          <p:cNvSpPr txBox="1"/>
          <p:nvPr/>
        </p:nvSpPr>
        <p:spPr>
          <a:xfrm>
            <a:off x="3246652" y="1942366"/>
            <a:ext cx="2650693" cy="258532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Representatief beeld? </a:t>
            </a:r>
          </a:p>
          <a:p>
            <a:r>
              <a:rPr lang="nl-NL" i="1" dirty="0"/>
              <a:t>Illustreert dit schilderij een algemeen geldend beeld van de salons?</a:t>
            </a:r>
          </a:p>
          <a:p>
            <a:endParaRPr lang="nl-NL" dirty="0"/>
          </a:p>
          <a:p>
            <a:r>
              <a:rPr lang="nl-NL" dirty="0"/>
              <a:t>Ze zullen nooit op enig tijdstip met z’n allen gezamenlijk in die salon aanwezig zijn geweest…</a:t>
            </a:r>
          </a:p>
        </p:txBody>
      </p:sp>
    </p:spTree>
    <p:extLst>
      <p:ext uri="{BB962C8B-B14F-4D97-AF65-F5344CB8AC3E}">
        <p14:creationId xmlns:p14="http://schemas.microsoft.com/office/powerpoint/2010/main" val="5453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inhoud 2"/>
          <p:cNvSpPr txBox="1">
            <a:spLocks/>
          </p:cNvSpPr>
          <p:nvPr/>
        </p:nvSpPr>
        <p:spPr>
          <a:xfrm>
            <a:off x="4357686" y="2786058"/>
            <a:ext cx="1214446" cy="35719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Filosofen</a:t>
            </a:r>
          </a:p>
        </p:txBody>
      </p:sp>
      <p:pic>
        <p:nvPicPr>
          <p:cNvPr id="10" name="Afbeelding 9" descr="Dide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428736"/>
            <a:ext cx="1127968" cy="12858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1077702"/>
            <a:ext cx="1285884" cy="1702188"/>
          </a:xfrm>
          <a:prstGeom prst="rect">
            <a:avLst/>
          </a:prstGeom>
        </p:spPr>
      </p:pic>
      <p:pic>
        <p:nvPicPr>
          <p:cNvPr id="12" name="Afbeelding 11" descr="Volta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785926"/>
            <a:ext cx="876356" cy="1173909"/>
          </a:xfrm>
          <a:prstGeom prst="rect">
            <a:avLst/>
          </a:prstGeom>
        </p:spPr>
      </p:pic>
      <p:pic>
        <p:nvPicPr>
          <p:cNvPr id="13" name="Afbeelding 12" descr="Montesquie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786058"/>
            <a:ext cx="1011400" cy="1214446"/>
          </a:xfrm>
          <a:prstGeom prst="rect">
            <a:avLst/>
          </a:prstGeom>
        </p:spPr>
      </p:pic>
      <p:pic>
        <p:nvPicPr>
          <p:cNvPr id="14" name="Afbeelding 13" descr="Roussea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143248"/>
            <a:ext cx="1080781" cy="1428760"/>
          </a:xfrm>
          <a:prstGeom prst="rect">
            <a:avLst/>
          </a:prstGeom>
        </p:spPr>
      </p:pic>
      <p:sp>
        <p:nvSpPr>
          <p:cNvPr id="15" name="Afgeronde rechthoek 14"/>
          <p:cNvSpPr/>
          <p:nvPr/>
        </p:nvSpPr>
        <p:spPr>
          <a:xfrm flipH="1">
            <a:off x="5405634" y="1565548"/>
            <a:ext cx="946260" cy="2757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Voltaire</a:t>
            </a:r>
          </a:p>
        </p:txBody>
      </p:sp>
      <p:sp>
        <p:nvSpPr>
          <p:cNvPr id="16" name="Afgeronde rechthoek 15"/>
          <p:cNvSpPr/>
          <p:nvPr/>
        </p:nvSpPr>
        <p:spPr>
          <a:xfrm flipH="1">
            <a:off x="4146926" y="1153426"/>
            <a:ext cx="946260" cy="2757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Diderot</a:t>
            </a:r>
          </a:p>
        </p:txBody>
      </p:sp>
      <p:sp>
        <p:nvSpPr>
          <p:cNvPr id="17" name="Afgeronde rechthoek 16"/>
          <p:cNvSpPr/>
          <p:nvPr/>
        </p:nvSpPr>
        <p:spPr>
          <a:xfrm flipH="1">
            <a:off x="4639260" y="4500570"/>
            <a:ext cx="946260" cy="2757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Rousseau</a:t>
            </a:r>
          </a:p>
        </p:txBody>
      </p:sp>
      <p:sp>
        <p:nvSpPr>
          <p:cNvPr id="18" name="Afgeronde rechthoek 17"/>
          <p:cNvSpPr/>
          <p:nvPr/>
        </p:nvSpPr>
        <p:spPr>
          <a:xfrm flipH="1">
            <a:off x="3168269" y="3876339"/>
            <a:ext cx="1247094" cy="28575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Montesquieu</a:t>
            </a:r>
          </a:p>
        </p:txBody>
      </p:sp>
      <p:pic>
        <p:nvPicPr>
          <p:cNvPr id="19" name="Afbeelding 18" descr="Rousseau - Emil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4293" y="4929198"/>
            <a:ext cx="2049948" cy="1685905"/>
          </a:xfrm>
          <a:prstGeom prst="rect">
            <a:avLst/>
          </a:prstGeom>
        </p:spPr>
      </p:pic>
      <p:pic>
        <p:nvPicPr>
          <p:cNvPr id="25" name="Afbeelding 24" descr="encyclopedi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214290"/>
            <a:ext cx="2143140" cy="1395321"/>
          </a:xfrm>
          <a:prstGeom prst="rect">
            <a:avLst/>
          </a:prstGeom>
        </p:spPr>
      </p:pic>
      <p:pic>
        <p:nvPicPr>
          <p:cNvPr id="26" name="Afbeelding 25" descr="salon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5000636"/>
            <a:ext cx="2508211" cy="1650867"/>
          </a:xfrm>
          <a:prstGeom prst="rect">
            <a:avLst/>
          </a:prstGeom>
        </p:spPr>
      </p:pic>
      <p:sp>
        <p:nvSpPr>
          <p:cNvPr id="29" name="Ovaal 28"/>
          <p:cNvSpPr/>
          <p:nvPr/>
        </p:nvSpPr>
        <p:spPr>
          <a:xfrm>
            <a:off x="2786050" y="714356"/>
            <a:ext cx="4214842" cy="4357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OMLAAG 29"/>
          <p:cNvSpPr/>
          <p:nvPr/>
        </p:nvSpPr>
        <p:spPr>
          <a:xfrm>
            <a:off x="4786314" y="5072074"/>
            <a:ext cx="21431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3259037" y="6013103"/>
            <a:ext cx="341174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Franse) revolutie</a:t>
            </a:r>
          </a:p>
        </p:txBody>
      </p:sp>
      <p:sp>
        <p:nvSpPr>
          <p:cNvPr id="32" name="PIJL-OMLAAG 31"/>
          <p:cNvSpPr/>
          <p:nvPr/>
        </p:nvSpPr>
        <p:spPr>
          <a:xfrm rot="2700000">
            <a:off x="3028684" y="4345963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PIJL-OMLAAG 34"/>
          <p:cNvSpPr/>
          <p:nvPr/>
        </p:nvSpPr>
        <p:spPr>
          <a:xfrm rot="7500000">
            <a:off x="2721462" y="1171803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-OMLAAG 36"/>
          <p:cNvSpPr/>
          <p:nvPr/>
        </p:nvSpPr>
        <p:spPr>
          <a:xfrm rot="14700000">
            <a:off x="6947013" y="1417839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-OMLAAG 37"/>
          <p:cNvSpPr/>
          <p:nvPr/>
        </p:nvSpPr>
        <p:spPr>
          <a:xfrm rot="18900000" flipH="1">
            <a:off x="6486555" y="4345963"/>
            <a:ext cx="242854" cy="66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Afgeronde rechthoek 39"/>
          <p:cNvSpPr/>
          <p:nvPr/>
        </p:nvSpPr>
        <p:spPr>
          <a:xfrm flipH="1">
            <a:off x="571472" y="1714488"/>
            <a:ext cx="1247094" cy="2857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Encyclopedie</a:t>
            </a:r>
          </a:p>
        </p:txBody>
      </p:sp>
      <p:sp>
        <p:nvSpPr>
          <p:cNvPr id="41" name="Afgeronde rechthoek 40"/>
          <p:cNvSpPr/>
          <p:nvPr/>
        </p:nvSpPr>
        <p:spPr>
          <a:xfrm flipH="1">
            <a:off x="714348" y="4643446"/>
            <a:ext cx="1247094" cy="2857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>
                <a:solidFill>
                  <a:schemeClr val="bg1"/>
                </a:solidFill>
              </a:rPr>
              <a:t>Salons</a:t>
            </a:r>
          </a:p>
        </p:txBody>
      </p:sp>
      <p:sp>
        <p:nvSpPr>
          <p:cNvPr id="42" name="Afgeronde rechthoek 41"/>
          <p:cNvSpPr/>
          <p:nvPr/>
        </p:nvSpPr>
        <p:spPr>
          <a:xfrm flipH="1">
            <a:off x="7358082" y="4572008"/>
            <a:ext cx="1500198" cy="2857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Boeken, toneel</a:t>
            </a:r>
          </a:p>
        </p:txBody>
      </p:sp>
      <p:sp>
        <p:nvSpPr>
          <p:cNvPr id="44" name="Afgeronde rechthoek 43"/>
          <p:cNvSpPr/>
          <p:nvPr/>
        </p:nvSpPr>
        <p:spPr>
          <a:xfrm flipH="1">
            <a:off x="7429520" y="2857496"/>
            <a:ext cx="1571636" cy="2857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Verlicht despoten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EBD988D-BFA6-4D13-8F5E-0944E64A5D8D}"/>
              </a:ext>
            </a:extLst>
          </p:cNvPr>
          <p:cNvSpPr txBox="1"/>
          <p:nvPr/>
        </p:nvSpPr>
        <p:spPr>
          <a:xfrm>
            <a:off x="6038998" y="3284984"/>
            <a:ext cx="64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0719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F8F3E-3EAE-4E31-91D5-147ADE10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Welke Verlichtingsideeën komen naar voren in het mysterie?</a:t>
            </a:r>
          </a:p>
        </p:txBody>
      </p:sp>
      <p:sp>
        <p:nvSpPr>
          <p:cNvPr id="5" name="Afgeronde rechthoek 90">
            <a:extLst>
              <a:ext uri="{FF2B5EF4-FFF2-40B4-BE49-F238E27FC236}">
                <a16:creationId xmlns:a16="http://schemas.microsoft.com/office/drawing/2014/main" id="{ECC4D5FD-6B1D-49A9-BE1C-37184B7E1EBD}"/>
              </a:ext>
            </a:extLst>
          </p:cNvPr>
          <p:cNvSpPr/>
          <p:nvPr/>
        </p:nvSpPr>
        <p:spPr>
          <a:xfrm>
            <a:off x="776003" y="5137800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Voltaire</a:t>
            </a:r>
          </a:p>
        </p:txBody>
      </p:sp>
      <p:sp>
        <p:nvSpPr>
          <p:cNvPr id="6" name="Afgeronde rechthoek 90">
            <a:extLst>
              <a:ext uri="{FF2B5EF4-FFF2-40B4-BE49-F238E27FC236}">
                <a16:creationId xmlns:a16="http://schemas.microsoft.com/office/drawing/2014/main" id="{70FEFDC3-57DA-42F6-81FE-C29EFB4DB3C3}"/>
              </a:ext>
            </a:extLst>
          </p:cNvPr>
          <p:cNvSpPr/>
          <p:nvPr/>
        </p:nvSpPr>
        <p:spPr>
          <a:xfrm>
            <a:off x="776003" y="2371805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Rousseau</a:t>
            </a:r>
          </a:p>
        </p:txBody>
      </p:sp>
      <p:sp>
        <p:nvSpPr>
          <p:cNvPr id="7" name="Afgeronde rechthoek 90">
            <a:extLst>
              <a:ext uri="{FF2B5EF4-FFF2-40B4-BE49-F238E27FC236}">
                <a16:creationId xmlns:a16="http://schemas.microsoft.com/office/drawing/2014/main" id="{CFEC85DF-7C1F-476F-B2AA-8FE8A53DAAB2}"/>
              </a:ext>
            </a:extLst>
          </p:cNvPr>
          <p:cNvSpPr/>
          <p:nvPr/>
        </p:nvSpPr>
        <p:spPr>
          <a:xfrm>
            <a:off x="771212" y="6080176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Diderot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8" name="Afgeronde rechthoek 90">
            <a:extLst>
              <a:ext uri="{FF2B5EF4-FFF2-40B4-BE49-F238E27FC236}">
                <a16:creationId xmlns:a16="http://schemas.microsoft.com/office/drawing/2014/main" id="{3DBA37CE-5EB3-419E-A9A8-848BE1608675}"/>
              </a:ext>
            </a:extLst>
          </p:cNvPr>
          <p:cNvSpPr/>
          <p:nvPr/>
        </p:nvSpPr>
        <p:spPr>
          <a:xfrm>
            <a:off x="776003" y="3070928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Sieyès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9" name="Afgeronde rechthoek 90">
            <a:extLst>
              <a:ext uri="{FF2B5EF4-FFF2-40B4-BE49-F238E27FC236}">
                <a16:creationId xmlns:a16="http://schemas.microsoft.com/office/drawing/2014/main" id="{65E1892D-A16A-4B5E-B9DD-2E2F2F760A14}"/>
              </a:ext>
            </a:extLst>
          </p:cNvPr>
          <p:cNvSpPr/>
          <p:nvPr/>
        </p:nvSpPr>
        <p:spPr>
          <a:xfrm>
            <a:off x="776003" y="3821982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Condorcet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A64168F-5132-4048-B7FA-E224D698BD24}"/>
              </a:ext>
            </a:extLst>
          </p:cNvPr>
          <p:cNvSpPr txBox="1"/>
          <p:nvPr/>
        </p:nvSpPr>
        <p:spPr>
          <a:xfrm>
            <a:off x="3007622" y="5013701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Geen regering door de massa (want volk is ongeschoold) / staat moet geregeerd worden door </a:t>
            </a:r>
            <a:r>
              <a:rPr lang="nl-NL" dirty="0">
                <a:solidFill>
                  <a:schemeClr val="bg1"/>
                </a:solidFill>
              </a:rPr>
              <a:t>absoluut vorst</a:t>
            </a:r>
            <a:r>
              <a:rPr lang="nl-NL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E44CDE5-223A-4CCF-89AD-321B4A0462CC}"/>
              </a:ext>
            </a:extLst>
          </p:cNvPr>
          <p:cNvSpPr txBox="1"/>
          <p:nvPr/>
        </p:nvSpPr>
        <p:spPr>
          <a:xfrm>
            <a:off x="2992843" y="227423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Hoogste macht bij het volk: </a:t>
            </a:r>
            <a:r>
              <a:rPr lang="nl-NL" dirty="0">
                <a:solidFill>
                  <a:schemeClr val="bg1"/>
                </a:solidFill>
              </a:rPr>
              <a:t>volkssoevereiniteit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956D91F-03CA-4A9D-A3CD-2C561D9B06C1}"/>
              </a:ext>
            </a:extLst>
          </p:cNvPr>
          <p:cNvSpPr txBox="1"/>
          <p:nvPr/>
        </p:nvSpPr>
        <p:spPr>
          <a:xfrm>
            <a:off x="2992843" y="593703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Meer kennis maakt einde aan ruzies en oorlogen / verspreiding ideeën via </a:t>
            </a:r>
            <a:r>
              <a:rPr lang="nl-NL" dirty="0">
                <a:solidFill>
                  <a:schemeClr val="bg1"/>
                </a:solidFill>
              </a:rPr>
              <a:t>Encyclopedie</a:t>
            </a:r>
            <a:r>
              <a:rPr lang="nl-NL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FCAB23B-D91D-48BF-A502-46FE72666521}"/>
              </a:ext>
            </a:extLst>
          </p:cNvPr>
          <p:cNvSpPr txBox="1"/>
          <p:nvPr/>
        </p:nvSpPr>
        <p:spPr>
          <a:xfrm>
            <a:off x="2978892" y="277522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Beroemde toespraak ‘Wat is de Derde Stand?’ (tijdens Nationale Vergadering)/ voorstander van </a:t>
            </a:r>
            <a:r>
              <a:rPr lang="nl-NL" dirty="0">
                <a:solidFill>
                  <a:schemeClr val="bg1"/>
                </a:solidFill>
              </a:rPr>
              <a:t>gelijke rechten</a:t>
            </a:r>
            <a:r>
              <a:rPr lang="nl-NL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5981BE9-C46F-463D-B2D8-2F6AD6C7A9EC}"/>
              </a:ext>
            </a:extLst>
          </p:cNvPr>
          <p:cNvSpPr txBox="1"/>
          <p:nvPr/>
        </p:nvSpPr>
        <p:spPr>
          <a:xfrm>
            <a:off x="2992843" y="3764939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Voorstander van liberale economie (</a:t>
            </a:r>
            <a:r>
              <a:rPr lang="nl-NL" dirty="0">
                <a:solidFill>
                  <a:schemeClr val="bg1"/>
                </a:solidFill>
              </a:rPr>
              <a:t>vrijheid</a:t>
            </a:r>
            <a:r>
              <a:rPr lang="nl-NL" dirty="0">
                <a:solidFill>
                  <a:srgbClr val="FFC000"/>
                </a:solidFill>
              </a:rPr>
              <a:t>) en gelijke rechten voor vrouwen en alle rassen (</a:t>
            </a:r>
            <a:r>
              <a:rPr lang="nl-NL" dirty="0">
                <a:solidFill>
                  <a:schemeClr val="bg1"/>
                </a:solidFill>
              </a:rPr>
              <a:t>gelijkheid</a:t>
            </a:r>
            <a:r>
              <a:rPr lang="nl-NL" dirty="0">
                <a:solidFill>
                  <a:srgbClr val="FFC000"/>
                </a:solidFill>
              </a:rPr>
              <a:t>). Ontwikkelde de ‘methode </a:t>
            </a:r>
            <a:r>
              <a:rPr lang="nl-NL" dirty="0" err="1">
                <a:solidFill>
                  <a:srgbClr val="FFC000"/>
                </a:solidFill>
              </a:rPr>
              <a:t>Condorcet</a:t>
            </a:r>
            <a:r>
              <a:rPr lang="nl-NL" dirty="0">
                <a:solidFill>
                  <a:srgbClr val="FFC000"/>
                </a:solidFill>
              </a:rPr>
              <a:t>’: een manier om te stemmen tijdens verkiezingen. </a:t>
            </a:r>
          </a:p>
        </p:txBody>
      </p:sp>
      <p:sp>
        <p:nvSpPr>
          <p:cNvPr id="15" name="Afgeronde rechthoek 90">
            <a:extLst>
              <a:ext uri="{FF2B5EF4-FFF2-40B4-BE49-F238E27FC236}">
                <a16:creationId xmlns:a16="http://schemas.microsoft.com/office/drawing/2014/main" id="{A5E83396-F961-44E5-B499-6B1E3C67049A}"/>
              </a:ext>
            </a:extLst>
          </p:cNvPr>
          <p:cNvSpPr/>
          <p:nvPr/>
        </p:nvSpPr>
        <p:spPr>
          <a:xfrm>
            <a:off x="776003" y="1672683"/>
            <a:ext cx="1656184" cy="360040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chemeClr val="tx1"/>
                </a:solidFill>
              </a:rPr>
              <a:t>Paine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44B4F7F-43ED-4DB9-922D-23A5C177BB45}"/>
              </a:ext>
            </a:extLst>
          </p:cNvPr>
          <p:cNvSpPr txBox="1"/>
          <p:nvPr/>
        </p:nvSpPr>
        <p:spPr>
          <a:xfrm>
            <a:off x="2978892" y="156427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Komt op voor </a:t>
            </a:r>
            <a:r>
              <a:rPr lang="nl-NL" dirty="0">
                <a:solidFill>
                  <a:schemeClr val="bg1"/>
                </a:solidFill>
              </a:rPr>
              <a:t>gelijkheid </a:t>
            </a:r>
            <a:r>
              <a:rPr lang="nl-NL" dirty="0">
                <a:solidFill>
                  <a:srgbClr val="FFC000"/>
                </a:solidFill>
              </a:rPr>
              <a:t>van de mens &gt; adel bestaat niet en het volk mag in opstand komen.  </a:t>
            </a:r>
          </a:p>
        </p:txBody>
      </p:sp>
      <p:sp>
        <p:nvSpPr>
          <p:cNvPr id="3" name="Pijl: omhoog/omlaag 2">
            <a:extLst>
              <a:ext uri="{FF2B5EF4-FFF2-40B4-BE49-F238E27FC236}">
                <a16:creationId xmlns:a16="http://schemas.microsoft.com/office/drawing/2014/main" id="{857510D3-515E-416D-B908-ED33407B8693}"/>
              </a:ext>
            </a:extLst>
          </p:cNvPr>
          <p:cNvSpPr/>
          <p:nvPr/>
        </p:nvSpPr>
        <p:spPr>
          <a:xfrm>
            <a:off x="321732" y="4365104"/>
            <a:ext cx="270936" cy="634123"/>
          </a:xfrm>
          <a:prstGeom prst="up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2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8FBA05-C53E-4BDB-A514-B9B337531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198"/>
            <a:ext cx="9153989" cy="5732802"/>
          </a:xfrm>
        </p:spPr>
      </p:pic>
      <p:sp>
        <p:nvSpPr>
          <p:cNvPr id="6" name="Afgeronde rechthoek 15">
            <a:extLst>
              <a:ext uri="{FF2B5EF4-FFF2-40B4-BE49-F238E27FC236}">
                <a16:creationId xmlns:a16="http://schemas.microsoft.com/office/drawing/2014/main" id="{DF7D08CD-1716-4299-8092-17F9CC4CEB03}"/>
              </a:ext>
            </a:extLst>
          </p:cNvPr>
          <p:cNvSpPr/>
          <p:nvPr/>
        </p:nvSpPr>
        <p:spPr>
          <a:xfrm flipH="1">
            <a:off x="2411760" y="5877272"/>
            <a:ext cx="4320480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/>
              <a:t>Kaart van Parijs in 1788 met een selectie van de actieve salons in de jaren 1788-1793 en hun politieke oriëntatie. 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42F4F5D-9F25-4521-A9E7-EE8AE2240C35}"/>
              </a:ext>
            </a:extLst>
          </p:cNvPr>
          <p:cNvSpPr txBox="1"/>
          <p:nvPr/>
        </p:nvSpPr>
        <p:spPr>
          <a:xfrm>
            <a:off x="9989" y="116632"/>
            <a:ext cx="9144000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Naar schatting waren er tussen de 300-600 salons op de 600.000 inwoners die Parijs in 1788 telde!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Door het uitnodigen van de ene en het weren van de andere politicus, bekenden de </a:t>
            </a:r>
            <a:r>
              <a:rPr lang="nl-NL" sz="1600" dirty="0" err="1"/>
              <a:t>salonnières</a:t>
            </a:r>
            <a:r>
              <a:rPr lang="nl-NL" sz="1600" dirty="0"/>
              <a:t> kleur in de eerste jaren van de Franse Revolutie.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8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30DFD-3CE9-48D6-8D6D-F90B9EEE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Unieke politieke saloncultuur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054D4BB-6AF7-40B9-9884-A05F8CC0F089}"/>
              </a:ext>
            </a:extLst>
          </p:cNvPr>
          <p:cNvSpPr/>
          <p:nvPr/>
        </p:nvSpPr>
        <p:spPr>
          <a:xfrm>
            <a:off x="728399" y="428367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Tot 1792 werden salons getolereerd…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Toenemende </a:t>
            </a:r>
            <a:r>
              <a:rPr lang="nl-NL" dirty="0">
                <a:solidFill>
                  <a:srgbClr val="FFC000"/>
                </a:solidFill>
              </a:rPr>
              <a:t>radicalisering</a:t>
            </a:r>
            <a:r>
              <a:rPr lang="nl-NL" dirty="0">
                <a:solidFill>
                  <a:schemeClr val="bg1"/>
                </a:solidFill>
              </a:rPr>
              <a:t> tijdens de Franse Revolutie: </a:t>
            </a:r>
            <a:r>
              <a:rPr lang="nl-NL" dirty="0" err="1">
                <a:solidFill>
                  <a:srgbClr val="FFC000"/>
                </a:solidFill>
              </a:rPr>
              <a:t>Jacobijnen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drukten de vrouw steeds verder in een </a:t>
            </a:r>
            <a:r>
              <a:rPr lang="nl-NL" u="sng" dirty="0">
                <a:solidFill>
                  <a:schemeClr val="bg1"/>
                </a:solidFill>
              </a:rPr>
              <a:t>conservatieve rol</a:t>
            </a:r>
            <a:r>
              <a:rPr lang="nl-NL" dirty="0">
                <a:solidFill>
                  <a:schemeClr val="bg1"/>
                </a:solidFill>
              </a:rPr>
              <a:t> die gefocust was op het huis en de kinderen.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Paradoxaal genoeg waren het óók de </a:t>
            </a:r>
            <a:r>
              <a:rPr lang="nl-NL" dirty="0" err="1">
                <a:solidFill>
                  <a:schemeClr val="bg1"/>
                </a:solidFill>
              </a:rPr>
              <a:t>Jacobijnse</a:t>
            </a:r>
            <a:r>
              <a:rPr lang="nl-NL" dirty="0">
                <a:solidFill>
                  <a:schemeClr val="bg1"/>
                </a:solidFill>
              </a:rPr>
              <a:t> politici die hun carrière begonnen waren in de salons en het salonnetwerk gebruikt hadden om op te klimmen op de politieke ladder…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9D607EC-C760-4B0C-A27D-44CA605C1DC0}"/>
              </a:ext>
            </a:extLst>
          </p:cNvPr>
          <p:cNvSpPr/>
          <p:nvPr/>
        </p:nvSpPr>
        <p:spPr>
          <a:xfrm>
            <a:off x="728399" y="1603613"/>
            <a:ext cx="59319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ontvangstkamer (in het Frans: salon) van </a:t>
            </a:r>
            <a:r>
              <a:rPr lang="nl-NL" dirty="0" err="1">
                <a:solidFill>
                  <a:schemeClr val="bg1"/>
                </a:solidFill>
              </a:rPr>
              <a:t>salonnières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belangrijke ontmoetingsplaatsen voor politici, journalisten, schrijvers,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zogenaamde ‘</a:t>
            </a:r>
            <a:r>
              <a:rPr lang="nl-NL" dirty="0">
                <a:solidFill>
                  <a:srgbClr val="FFC000"/>
                </a:solidFill>
              </a:rPr>
              <a:t>achterkamertjes</a:t>
            </a:r>
            <a:r>
              <a:rPr lang="nl-NL" dirty="0">
                <a:solidFill>
                  <a:schemeClr val="bg1"/>
                </a:solidFill>
              </a:rPr>
              <a:t>’: dé plek om te weten wat er speelde, een netwerk op te bouwen, etc.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Voor </a:t>
            </a:r>
            <a:r>
              <a:rPr lang="nl-NL" dirty="0">
                <a:solidFill>
                  <a:srgbClr val="FFC000"/>
                </a:solidFill>
              </a:rPr>
              <a:t>vrouwen </a:t>
            </a:r>
            <a:r>
              <a:rPr lang="nl-NL" dirty="0">
                <a:solidFill>
                  <a:schemeClr val="bg1"/>
                </a:solidFill>
              </a:rPr>
              <a:t>de mogelijkheid om een voorname rol te spelen in de Franse maatschappij en politiek. Buiten de salons waren zij in de samenleving weinig waard: ze genoten </a:t>
            </a:r>
            <a:r>
              <a:rPr lang="nl-NL" dirty="0">
                <a:solidFill>
                  <a:srgbClr val="FFC000"/>
                </a:solidFill>
              </a:rPr>
              <a:t>geen enkele burgerrechten</a:t>
            </a:r>
            <a:r>
              <a:rPr lang="nl-NL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80FEF27-5DD4-4A5D-922F-2324CF0D374C}"/>
              </a:ext>
            </a:extLst>
          </p:cNvPr>
          <p:cNvGrpSpPr/>
          <p:nvPr/>
        </p:nvGrpSpPr>
        <p:grpSpPr>
          <a:xfrm>
            <a:off x="6881299" y="1308304"/>
            <a:ext cx="2074099" cy="3203284"/>
            <a:chOff x="6881299" y="1308304"/>
            <a:chExt cx="2074099" cy="3203284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CC9E14C6-6023-4C73-A841-339F41DD4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299" y="1308304"/>
              <a:ext cx="2074098" cy="2833952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BF8A3CD-F560-44C3-8252-B3EB6DB49159}"/>
                </a:ext>
              </a:extLst>
            </p:cNvPr>
            <p:cNvSpPr/>
            <p:nvPr/>
          </p:nvSpPr>
          <p:spPr>
            <a:xfrm>
              <a:off x="6881299" y="3772924"/>
              <a:ext cx="2074099" cy="738664"/>
            </a:xfrm>
            <a:prstGeom prst="rect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Madame </a:t>
              </a:r>
              <a:r>
                <a:rPr lang="nl-NL" sz="1400" dirty="0" err="1">
                  <a:solidFill>
                    <a:schemeClr val="bg1"/>
                  </a:solidFill>
                </a:rPr>
                <a:t>Geoffrin</a:t>
              </a:r>
              <a:r>
                <a:rPr lang="nl-NL" sz="1400" dirty="0">
                  <a:solidFill>
                    <a:schemeClr val="bg1"/>
                  </a:solidFill>
                </a:rPr>
                <a:t>, </a:t>
              </a:r>
            </a:p>
            <a:p>
              <a:r>
                <a:rPr lang="nl-NL" sz="1400" i="1" dirty="0">
                  <a:solidFill>
                    <a:schemeClr val="bg1"/>
                  </a:solidFill>
                </a:rPr>
                <a:t>geschilderd door Marianne </a:t>
              </a:r>
              <a:r>
                <a:rPr lang="nl-NL" sz="1400" i="1" dirty="0" err="1">
                  <a:solidFill>
                    <a:schemeClr val="bg1"/>
                  </a:solidFill>
                </a:rPr>
                <a:t>Loir</a:t>
              </a:r>
              <a:r>
                <a:rPr lang="nl-NL" sz="1400" i="1" dirty="0">
                  <a:solidFill>
                    <a:schemeClr val="bg1"/>
                  </a:solidFill>
                </a:rPr>
                <a:t> (ca. 1760)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6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EF0A3121-7A97-4B03-A799-A97C1228242C}"/>
              </a:ext>
            </a:extLst>
          </p:cNvPr>
          <p:cNvGrpSpPr/>
          <p:nvPr/>
        </p:nvGrpSpPr>
        <p:grpSpPr>
          <a:xfrm>
            <a:off x="6077482" y="1991548"/>
            <a:ext cx="2664296" cy="3888432"/>
            <a:chOff x="6416723" y="3195937"/>
            <a:chExt cx="2511188" cy="3451296"/>
          </a:xfrm>
        </p:grpSpPr>
        <p:pic>
          <p:nvPicPr>
            <p:cNvPr id="5" name="Picture 2" descr="http://verlichtingshumanisten.web-log.nl/photos/uncategorized/2008/03/06/verklaring_rechten_van_de_mens_2.jpg">
              <a:extLst>
                <a:ext uri="{FF2B5EF4-FFF2-40B4-BE49-F238E27FC236}">
                  <a16:creationId xmlns:a16="http://schemas.microsoft.com/office/drawing/2014/main" id="{A5229BA5-AF54-4A8D-99D8-DF7AAD184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64572" y="3603873"/>
              <a:ext cx="2265529" cy="3043360"/>
            </a:xfrm>
            <a:prstGeom prst="rect">
              <a:avLst/>
            </a:prstGeom>
            <a:noFill/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F98A76B3-7FDA-493B-82B4-2115FE535166}"/>
                </a:ext>
              </a:extLst>
            </p:cNvPr>
            <p:cNvSpPr txBox="1"/>
            <p:nvPr/>
          </p:nvSpPr>
          <p:spPr>
            <a:xfrm>
              <a:off x="6416723" y="3195937"/>
              <a:ext cx="25111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Verklaring van de rechten van de mens en burger (1789)</a:t>
              </a:r>
            </a:p>
          </p:txBody>
        </p:sp>
      </p:grp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C14D022-AEA9-4A54-9DCA-C08FB57E966A}"/>
              </a:ext>
            </a:extLst>
          </p:cNvPr>
          <p:cNvSpPr txBox="1">
            <a:spLocks/>
          </p:cNvSpPr>
          <p:nvPr/>
        </p:nvSpPr>
        <p:spPr>
          <a:xfrm>
            <a:off x="893069" y="1931351"/>
            <a:ext cx="5158854" cy="320100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None/>
            </a:pP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 De mensen worden vrij en met </a:t>
            </a:r>
            <a:r>
              <a:rPr lang="nl-NL" sz="1800" u="sng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gelijke</a:t>
            </a:r>
            <a:r>
              <a:rPr lang="nl-NL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rechten geboren en blijven dit. Maatschappelijke verschillen kunnen slechts op het algemeen welzijn gebaseerd worden. </a:t>
            </a:r>
          </a:p>
          <a:p>
            <a:pPr marL="571500" indent="-571500">
              <a:buFont typeface="Arial" pitchFamily="34" charset="0"/>
              <a:buNone/>
            </a:pPr>
            <a:endParaRPr lang="nl-NL" sz="1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>
              <a:buFont typeface="Arial" pitchFamily="34" charset="0"/>
              <a:buNone/>
            </a:pPr>
            <a:r>
              <a:rPr lang="nl-NL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2) Het doel van iedere politieke vereniging is het behoud van de natuurlijke en onvervreemdbare rechten van de mens; deze rechten zijn </a:t>
            </a:r>
            <a:r>
              <a:rPr lang="nl-NL" sz="1800" u="sng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vrijheid, het bezit, de veiligheid en het verzet tegen onderdrukking</a:t>
            </a:r>
            <a:r>
              <a:rPr lang="nl-NL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</a:p>
          <a:p>
            <a:pPr marL="571500" indent="-571500">
              <a:buFont typeface="Arial" pitchFamily="34" charset="0"/>
              <a:buNone/>
            </a:pPr>
            <a:endParaRPr lang="nl-NL" sz="1800" u="sng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>
              <a:buFont typeface="Arial" pitchFamily="34" charset="0"/>
              <a:buNone/>
            </a:pPr>
            <a:r>
              <a:rPr lang="nl-NL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3) De oorsprong van </a:t>
            </a:r>
            <a:r>
              <a:rPr lang="nl-NL" sz="1800" u="sng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iedere soevereiniteit ligt wezenlijk bij het volk</a:t>
            </a:r>
            <a:r>
              <a:rPr lang="nl-NL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Geen instantie, geen individu kan gezag uitoefenen dat daar niet uitdrukkelijk uit voortkomt. 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9427471-CD28-4B90-8F11-3833B8BE5230}"/>
              </a:ext>
            </a:extLst>
          </p:cNvPr>
          <p:cNvSpPr/>
          <p:nvPr/>
        </p:nvSpPr>
        <p:spPr>
          <a:xfrm>
            <a:off x="1111417" y="4065110"/>
            <a:ext cx="4865791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chemeClr val="bg1"/>
                </a:solidFill>
              </a:rPr>
              <a:t>De moderne en </a:t>
            </a:r>
            <a:r>
              <a:rPr lang="nl-NL" dirty="0">
                <a:solidFill>
                  <a:srgbClr val="FFC000"/>
                </a:solidFill>
              </a:rPr>
              <a:t>gelijkwaardige omgangsnormen </a:t>
            </a:r>
            <a:r>
              <a:rPr lang="nl-NL" dirty="0">
                <a:solidFill>
                  <a:schemeClr val="bg1"/>
                </a:solidFill>
              </a:rPr>
              <a:t>tussen</a:t>
            </a:r>
            <a:r>
              <a:rPr lang="nl-NL" dirty="0">
                <a:solidFill>
                  <a:srgbClr val="FFC000"/>
                </a:solidFill>
              </a:rPr>
              <a:t> mannen </a:t>
            </a:r>
            <a:r>
              <a:rPr lang="nl-NL" dirty="0">
                <a:solidFill>
                  <a:schemeClr val="bg1"/>
                </a:solidFill>
              </a:rPr>
              <a:t>en</a:t>
            </a:r>
            <a:r>
              <a:rPr lang="nl-NL" dirty="0">
                <a:solidFill>
                  <a:srgbClr val="FFC000"/>
                </a:solidFill>
              </a:rPr>
              <a:t> vrouwen </a:t>
            </a:r>
            <a:r>
              <a:rPr lang="nl-NL" dirty="0">
                <a:solidFill>
                  <a:schemeClr val="bg1"/>
                </a:solidFill>
              </a:rPr>
              <a:t>in het Parijs aan de vooravond van én tijdens de Franse revolutie beperkten zich tot achter de gesloten deuren van de </a:t>
            </a:r>
            <a:r>
              <a:rPr lang="nl-NL" dirty="0">
                <a:solidFill>
                  <a:srgbClr val="FFC000"/>
                </a:solidFill>
              </a:rPr>
              <a:t>salons</a:t>
            </a:r>
            <a:r>
              <a:rPr lang="nl-NL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FAA41B4-6457-40E7-B600-FBDF28CC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Verklaring van de rechten van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de mens en burger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410F341-D921-4372-ABEE-1311974AE70F}"/>
              </a:ext>
            </a:extLst>
          </p:cNvPr>
          <p:cNvSpPr/>
          <p:nvPr/>
        </p:nvSpPr>
        <p:spPr>
          <a:xfrm>
            <a:off x="1405208" y="1916304"/>
            <a:ext cx="4572000" cy="12646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het voorwoord schreef zij: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‘Vrouwen, ontwaakt! (…) De alarmklok van de rede laat zich horen over de hele wereld. Erken jullie rechten.’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(1791)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FBBD5C9-3B72-494D-A736-9E7FD95707FC}"/>
              </a:ext>
            </a:extLst>
          </p:cNvPr>
          <p:cNvCxnSpPr/>
          <p:nvPr/>
        </p:nvCxnSpPr>
        <p:spPr>
          <a:xfrm>
            <a:off x="3203848" y="1196752"/>
            <a:ext cx="129614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D15E028-CB1A-4152-AA12-58A4EB423515}"/>
              </a:ext>
            </a:extLst>
          </p:cNvPr>
          <p:cNvCxnSpPr>
            <a:cxnSpLocks/>
          </p:cNvCxnSpPr>
          <p:nvPr/>
        </p:nvCxnSpPr>
        <p:spPr>
          <a:xfrm>
            <a:off x="5111552" y="1164973"/>
            <a:ext cx="147667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fgeronde rechthoek 17">
            <a:extLst>
              <a:ext uri="{FF2B5EF4-FFF2-40B4-BE49-F238E27FC236}">
                <a16:creationId xmlns:a16="http://schemas.microsoft.com/office/drawing/2014/main" id="{728944F2-8F22-4BA7-98B2-4848F10F9688}"/>
              </a:ext>
            </a:extLst>
          </p:cNvPr>
          <p:cNvSpPr/>
          <p:nvPr/>
        </p:nvSpPr>
        <p:spPr>
          <a:xfrm flipH="1">
            <a:off x="3168456" y="994755"/>
            <a:ext cx="1296143" cy="42288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vrouw</a:t>
            </a:r>
          </a:p>
        </p:txBody>
      </p:sp>
      <p:sp>
        <p:nvSpPr>
          <p:cNvPr id="16" name="Afgeronde rechthoek 17">
            <a:extLst>
              <a:ext uri="{FF2B5EF4-FFF2-40B4-BE49-F238E27FC236}">
                <a16:creationId xmlns:a16="http://schemas.microsoft.com/office/drawing/2014/main" id="{E7A0B97F-42A1-41D1-9F3C-C9D741A5292F}"/>
              </a:ext>
            </a:extLst>
          </p:cNvPr>
          <p:cNvSpPr/>
          <p:nvPr/>
        </p:nvSpPr>
        <p:spPr>
          <a:xfrm flipH="1">
            <a:off x="5086899" y="978020"/>
            <a:ext cx="1648594" cy="4133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burgeres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B0250F8-DD5E-4ED9-A60E-416BE7704592}"/>
              </a:ext>
            </a:extLst>
          </p:cNvPr>
          <p:cNvGrpSpPr/>
          <p:nvPr/>
        </p:nvGrpSpPr>
        <p:grpSpPr>
          <a:xfrm>
            <a:off x="6445360" y="2045762"/>
            <a:ext cx="1908465" cy="2270368"/>
            <a:chOff x="-1308245" y="1865372"/>
            <a:chExt cx="1656133" cy="1899665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A97A38D9-E2AC-44B9-B379-205484DEC43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9598" y="1865372"/>
              <a:ext cx="1224575" cy="1563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Afgeronde rechthoek 17">
              <a:extLst>
                <a:ext uri="{FF2B5EF4-FFF2-40B4-BE49-F238E27FC236}">
                  <a16:creationId xmlns:a16="http://schemas.microsoft.com/office/drawing/2014/main" id="{22446DB6-5627-49CA-879B-FDDCD4A132CC}"/>
                </a:ext>
              </a:extLst>
            </p:cNvPr>
            <p:cNvSpPr/>
            <p:nvPr/>
          </p:nvSpPr>
          <p:spPr>
            <a:xfrm flipH="1">
              <a:off x="-1308245" y="3416710"/>
              <a:ext cx="1656133" cy="34832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dirty="0" err="1">
                  <a:solidFill>
                    <a:schemeClr val="tx1"/>
                  </a:solidFill>
                </a:rPr>
                <a:t>Olympe</a:t>
              </a:r>
              <a:r>
                <a:rPr lang="nl-NL" sz="1400" b="1" dirty="0">
                  <a:solidFill>
                    <a:schemeClr val="tx1"/>
                  </a:solidFill>
                </a:rPr>
                <a:t> de </a:t>
              </a:r>
              <a:r>
                <a:rPr lang="nl-NL" sz="1400" b="1" dirty="0" err="1">
                  <a:solidFill>
                    <a:schemeClr val="tx1"/>
                  </a:solidFill>
                </a:rPr>
                <a:t>Gouges</a:t>
              </a:r>
              <a:endParaRPr lang="nl-NL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ABB90019-B356-4AE4-A333-1BEF6CC76326}"/>
              </a:ext>
            </a:extLst>
          </p:cNvPr>
          <p:cNvSpPr/>
          <p:nvPr/>
        </p:nvSpPr>
        <p:spPr>
          <a:xfrm>
            <a:off x="1224966" y="5689110"/>
            <a:ext cx="633670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>
                <a:solidFill>
                  <a:srgbClr val="000000"/>
                </a:solidFill>
              </a:rPr>
              <a:t>Welke bijdrage hebben de </a:t>
            </a:r>
            <a:r>
              <a:rPr lang="nl-NL" sz="2000" dirty="0" err="1">
                <a:solidFill>
                  <a:srgbClr val="000000"/>
                </a:solidFill>
              </a:rPr>
              <a:t>salonnières</a:t>
            </a:r>
            <a:r>
              <a:rPr lang="nl-NL" sz="2000" dirty="0">
                <a:solidFill>
                  <a:srgbClr val="000000"/>
                </a:solidFill>
              </a:rPr>
              <a:t> geleverd </a:t>
            </a:r>
          </a:p>
          <a:p>
            <a:pPr algn="ctr"/>
            <a:r>
              <a:rPr lang="nl-NL" sz="2000" dirty="0">
                <a:solidFill>
                  <a:srgbClr val="000000"/>
                </a:solidFill>
              </a:rPr>
              <a:t>aan de Verlichting?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798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10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30DFD-3CE9-48D6-8D6D-F90B9EEE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dirty="0" err="1">
                <a:solidFill>
                  <a:schemeClr val="bg1"/>
                </a:solidFill>
              </a:rPr>
              <a:t>salonnière</a:t>
            </a:r>
            <a:r>
              <a:rPr lang="nl-NL" dirty="0">
                <a:solidFill>
                  <a:schemeClr val="bg1"/>
                </a:solidFill>
              </a:rPr>
              <a:t> en haar salon</a:t>
            </a:r>
          </a:p>
        </p:txBody>
      </p:sp>
      <p:pic>
        <p:nvPicPr>
          <p:cNvPr id="1026" name="Picture 2" descr="https://lh5.googleusercontent.com/S8C29Ks1u6agCT9-ziLkZxjIl5kchulGdc--wYPth5HyWl5vdbs-FDRyngtiA36b5-zfEiWqejYBHK9EePOvCfLrfazzY4snfqoOF1AXssk5aO5DAqYPAp_Zpsm41zXKTiDjfik8">
            <a:extLst>
              <a:ext uri="{FF2B5EF4-FFF2-40B4-BE49-F238E27FC236}">
                <a16:creationId xmlns:a16="http://schemas.microsoft.com/office/drawing/2014/main" id="{A629B2C5-1BE9-4937-8437-2A9268E08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4" y="1174264"/>
            <a:ext cx="8312691" cy="54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9E61404-43CB-4F89-AA09-4D5F1B5D9E57}"/>
              </a:ext>
            </a:extLst>
          </p:cNvPr>
          <p:cNvSpPr/>
          <p:nvPr/>
        </p:nvSpPr>
        <p:spPr>
          <a:xfrm>
            <a:off x="1403648" y="1204372"/>
            <a:ext cx="6336704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>
                <a:solidFill>
                  <a:srgbClr val="000000"/>
                </a:solidFill>
              </a:rPr>
              <a:t>Welke bijdrage hebben de </a:t>
            </a:r>
            <a:r>
              <a:rPr lang="nl-NL" sz="2000" dirty="0" err="1">
                <a:solidFill>
                  <a:srgbClr val="000000"/>
                </a:solidFill>
              </a:rPr>
              <a:t>salonnières</a:t>
            </a:r>
            <a:r>
              <a:rPr lang="nl-NL" sz="2000" dirty="0">
                <a:solidFill>
                  <a:srgbClr val="000000"/>
                </a:solidFill>
              </a:rPr>
              <a:t> geleverd </a:t>
            </a:r>
          </a:p>
          <a:p>
            <a:pPr algn="ctr"/>
            <a:r>
              <a:rPr lang="nl-NL" sz="2000" dirty="0">
                <a:solidFill>
                  <a:srgbClr val="000000"/>
                </a:solidFill>
              </a:rPr>
              <a:t>aan de Verlichting? </a:t>
            </a:r>
            <a:endParaRPr lang="nl-NL" sz="20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3D80F75-CD1B-460B-8DAD-35C7A61C9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L'Orphelin de la Chine</a:t>
            </a:r>
            <a:r>
              <a:rPr kumimoji="0" lang="nl-NL" altLang="nl-N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A6F4F3E-A98C-42DB-AA84-0AE325CB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6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30DFD-3CE9-48D6-8D6D-F90B9EEE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dirty="0" err="1">
                <a:solidFill>
                  <a:schemeClr val="bg1"/>
                </a:solidFill>
              </a:rPr>
              <a:t>salonnière</a:t>
            </a:r>
            <a:r>
              <a:rPr lang="nl-NL" dirty="0">
                <a:solidFill>
                  <a:schemeClr val="bg1"/>
                </a:solidFill>
              </a:rPr>
              <a:t> en haar salon</a:t>
            </a:r>
          </a:p>
        </p:txBody>
      </p:sp>
      <p:pic>
        <p:nvPicPr>
          <p:cNvPr id="1026" name="Picture 2" descr="https://lh5.googleusercontent.com/S8C29Ks1u6agCT9-ziLkZxjIl5kchulGdc--wYPth5HyWl5vdbs-FDRyngtiA36b5-zfEiWqejYBHK9EePOvCfLrfazzY4snfqoOF1AXssk5aO5DAqYPAp_Zpsm41zXKTiDjfik8">
            <a:extLst>
              <a:ext uri="{FF2B5EF4-FFF2-40B4-BE49-F238E27FC236}">
                <a16:creationId xmlns:a16="http://schemas.microsoft.com/office/drawing/2014/main" id="{A629B2C5-1BE9-4937-8437-2A9268E08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4" y="1174264"/>
            <a:ext cx="8312691" cy="54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511E9E0-2903-4710-BFDE-99B5906A1BCF}"/>
              </a:ext>
            </a:extLst>
          </p:cNvPr>
          <p:cNvSpPr/>
          <p:nvPr/>
        </p:nvSpPr>
        <p:spPr>
          <a:xfrm>
            <a:off x="4530620" y="4987673"/>
            <a:ext cx="4572000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dirty="0"/>
              <a:t>Madame </a:t>
            </a:r>
            <a:r>
              <a:rPr lang="nl-NL" dirty="0" err="1"/>
              <a:t>Geoffrin</a:t>
            </a:r>
            <a:r>
              <a:rPr lang="nl-NL" dirty="0"/>
              <a:t> (1699-1780) op het moment dat </a:t>
            </a:r>
            <a:r>
              <a:rPr lang="nl-NL" altLang="nl-NL" i="1" dirty="0" err="1">
                <a:solidFill>
                  <a:schemeClr val="bg1"/>
                </a:solidFill>
              </a:rPr>
              <a:t>L'Orphelin</a:t>
            </a:r>
            <a:r>
              <a:rPr lang="nl-NL" altLang="nl-NL" i="1" dirty="0">
                <a:solidFill>
                  <a:schemeClr val="bg1"/>
                </a:solidFill>
              </a:rPr>
              <a:t> de la </a:t>
            </a:r>
            <a:r>
              <a:rPr lang="nl-NL" altLang="nl-NL" i="1" dirty="0" err="1">
                <a:solidFill>
                  <a:schemeClr val="bg1"/>
                </a:solidFill>
              </a:rPr>
              <a:t>Chine</a:t>
            </a:r>
            <a:r>
              <a:rPr lang="nl-NL" altLang="nl-NL" sz="800" i="1" dirty="0">
                <a:solidFill>
                  <a:schemeClr val="bg1"/>
                </a:solidFill>
              </a:rPr>
              <a:t> , </a:t>
            </a:r>
            <a:r>
              <a:rPr lang="nl-NL" dirty="0"/>
              <a:t>een toneelstuk van Voltaire uit 1755, wordt voorgelezen.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2787659-1373-4B88-B95A-1F0501894741}"/>
              </a:ext>
            </a:extLst>
          </p:cNvPr>
          <p:cNvSpPr/>
          <p:nvPr/>
        </p:nvSpPr>
        <p:spPr>
          <a:xfrm>
            <a:off x="2939498" y="3171228"/>
            <a:ext cx="1080120" cy="86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9E61404-43CB-4F89-AA09-4D5F1B5D9E57}"/>
              </a:ext>
            </a:extLst>
          </p:cNvPr>
          <p:cNvSpPr/>
          <p:nvPr/>
        </p:nvSpPr>
        <p:spPr>
          <a:xfrm>
            <a:off x="1403648" y="1204372"/>
            <a:ext cx="6336704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>
                <a:solidFill>
                  <a:srgbClr val="000000"/>
                </a:solidFill>
              </a:rPr>
              <a:t>Welke bijdrage hebben de </a:t>
            </a:r>
            <a:r>
              <a:rPr lang="nl-NL" sz="2000" dirty="0" err="1">
                <a:solidFill>
                  <a:srgbClr val="000000"/>
                </a:solidFill>
              </a:rPr>
              <a:t>salonnières</a:t>
            </a:r>
            <a:r>
              <a:rPr lang="nl-NL" sz="2000" dirty="0">
                <a:solidFill>
                  <a:srgbClr val="000000"/>
                </a:solidFill>
              </a:rPr>
              <a:t> geleverd </a:t>
            </a:r>
          </a:p>
          <a:p>
            <a:pPr algn="ctr"/>
            <a:r>
              <a:rPr lang="nl-NL" sz="2000" dirty="0">
                <a:solidFill>
                  <a:srgbClr val="000000"/>
                </a:solidFill>
              </a:rPr>
              <a:t>aan de Verlichting? </a:t>
            </a:r>
            <a:endParaRPr lang="nl-NL" sz="20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3F4C67B-F1B8-440E-8592-DC6374C76075}"/>
              </a:ext>
            </a:extLst>
          </p:cNvPr>
          <p:cNvSpPr/>
          <p:nvPr/>
        </p:nvSpPr>
        <p:spPr>
          <a:xfrm>
            <a:off x="6753350" y="4023438"/>
            <a:ext cx="848223" cy="7088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3D80F75-CD1B-460B-8DAD-35C7A61C9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L'Orphelin de la Chine</a:t>
            </a:r>
            <a:r>
              <a:rPr kumimoji="0" lang="nl-NL" altLang="nl-N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A6F4F3E-A98C-42DB-AA84-0AE325CB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017F8D9-C35C-4062-B9E4-2770854443AB}"/>
              </a:ext>
            </a:extLst>
          </p:cNvPr>
          <p:cNvSpPr txBox="1"/>
          <p:nvPr/>
        </p:nvSpPr>
        <p:spPr>
          <a:xfrm>
            <a:off x="1403647" y="1988840"/>
            <a:ext cx="6336703" cy="400110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Wat zie je? </a:t>
            </a:r>
          </a:p>
        </p:txBody>
      </p:sp>
    </p:spTree>
    <p:extLst>
      <p:ext uri="{BB962C8B-B14F-4D97-AF65-F5344CB8AC3E}">
        <p14:creationId xmlns:p14="http://schemas.microsoft.com/office/powerpoint/2010/main" val="5336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30DFD-3CE9-48D6-8D6D-F90B9EEE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dirty="0" err="1">
                <a:solidFill>
                  <a:schemeClr val="bg1"/>
                </a:solidFill>
              </a:rPr>
              <a:t>salonnière</a:t>
            </a:r>
            <a:r>
              <a:rPr lang="nl-NL" dirty="0">
                <a:solidFill>
                  <a:schemeClr val="bg1"/>
                </a:solidFill>
              </a:rPr>
              <a:t> en haar salon</a:t>
            </a:r>
          </a:p>
        </p:txBody>
      </p:sp>
      <p:pic>
        <p:nvPicPr>
          <p:cNvPr id="1026" name="Picture 2" descr="https://lh5.googleusercontent.com/S8C29Ks1u6agCT9-ziLkZxjIl5kchulGdc--wYPth5HyWl5vdbs-FDRyngtiA36b5-zfEiWqejYBHK9EePOvCfLrfazzY4snfqoOF1AXssk5aO5DAqYPAp_Zpsm41zXKTiDjfik8">
            <a:extLst>
              <a:ext uri="{FF2B5EF4-FFF2-40B4-BE49-F238E27FC236}">
                <a16:creationId xmlns:a16="http://schemas.microsoft.com/office/drawing/2014/main" id="{A629B2C5-1BE9-4937-8437-2A9268E08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4" y="1174264"/>
            <a:ext cx="8312691" cy="54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511E9E0-2903-4710-BFDE-99B5906A1BCF}"/>
              </a:ext>
            </a:extLst>
          </p:cNvPr>
          <p:cNvSpPr/>
          <p:nvPr/>
        </p:nvSpPr>
        <p:spPr>
          <a:xfrm>
            <a:off x="4530620" y="4987673"/>
            <a:ext cx="4572000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dirty="0"/>
              <a:t>Madame </a:t>
            </a:r>
            <a:r>
              <a:rPr lang="nl-NL" dirty="0" err="1"/>
              <a:t>Geoffrin</a:t>
            </a:r>
            <a:r>
              <a:rPr lang="nl-NL" dirty="0"/>
              <a:t> (1699-1780) op het moment dat </a:t>
            </a:r>
            <a:r>
              <a:rPr lang="nl-NL" altLang="nl-NL" i="1" dirty="0" err="1">
                <a:solidFill>
                  <a:schemeClr val="bg1"/>
                </a:solidFill>
              </a:rPr>
              <a:t>L'Orphelin</a:t>
            </a:r>
            <a:r>
              <a:rPr lang="nl-NL" altLang="nl-NL" i="1" dirty="0">
                <a:solidFill>
                  <a:schemeClr val="bg1"/>
                </a:solidFill>
              </a:rPr>
              <a:t> de la </a:t>
            </a:r>
            <a:r>
              <a:rPr lang="nl-NL" altLang="nl-NL" i="1" dirty="0" err="1">
                <a:solidFill>
                  <a:schemeClr val="bg1"/>
                </a:solidFill>
              </a:rPr>
              <a:t>Chine</a:t>
            </a:r>
            <a:r>
              <a:rPr lang="nl-NL" altLang="nl-NL" sz="800" i="1" dirty="0">
                <a:solidFill>
                  <a:schemeClr val="bg1"/>
                </a:solidFill>
              </a:rPr>
              <a:t> , </a:t>
            </a:r>
            <a:r>
              <a:rPr lang="nl-NL" dirty="0"/>
              <a:t>een toneelstuk van Voltaire uit 1755, wordt voorgelezen.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2787659-1373-4B88-B95A-1F0501894741}"/>
              </a:ext>
            </a:extLst>
          </p:cNvPr>
          <p:cNvSpPr/>
          <p:nvPr/>
        </p:nvSpPr>
        <p:spPr>
          <a:xfrm>
            <a:off x="2939498" y="3171228"/>
            <a:ext cx="1080120" cy="86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A37A4B-480C-40C9-9E32-9489A0498C43}"/>
              </a:ext>
            </a:extLst>
          </p:cNvPr>
          <p:cNvSpPr/>
          <p:nvPr/>
        </p:nvSpPr>
        <p:spPr>
          <a:xfrm>
            <a:off x="337131" y="2090310"/>
            <a:ext cx="4572000" cy="45243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nl-NL" b="1" dirty="0"/>
              <a:t>Betrouwbare bron? </a:t>
            </a:r>
          </a:p>
          <a:p>
            <a:r>
              <a:rPr lang="nl-NL" dirty="0"/>
              <a:t>Beoordelingscriteria: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u="sng" dirty="0"/>
              <a:t>Persoon:</a:t>
            </a:r>
            <a:r>
              <a:rPr lang="nl-NL" dirty="0"/>
              <a:t> schilder </a:t>
            </a:r>
            <a:r>
              <a:rPr lang="nl-NL" dirty="0" err="1"/>
              <a:t>Lemonnier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u="sng" dirty="0"/>
              <a:t>Tijd:</a:t>
            </a:r>
            <a:r>
              <a:rPr lang="nl-NL" dirty="0"/>
              <a:t> 1812</a:t>
            </a:r>
            <a:br>
              <a:rPr lang="nl-NL" dirty="0"/>
            </a:br>
            <a:r>
              <a:rPr lang="nl-NL" i="1" dirty="0"/>
              <a:t>Afgebeelde bekende personen, onder wie </a:t>
            </a:r>
            <a:r>
              <a:rPr lang="nl-NL" i="1" dirty="0" err="1"/>
              <a:t>Montesquieu</a:t>
            </a:r>
            <a:r>
              <a:rPr lang="nl-NL" i="1" dirty="0"/>
              <a:t>, </a:t>
            </a:r>
            <a:r>
              <a:rPr lang="nl-NL" i="1" dirty="0" err="1"/>
              <a:t>d’Alembert</a:t>
            </a:r>
            <a:r>
              <a:rPr lang="nl-NL" i="1" dirty="0"/>
              <a:t> en Rousseau waren al overleden…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u="sng" dirty="0"/>
              <a:t>Informatie:</a:t>
            </a:r>
            <a:r>
              <a:rPr lang="nl-NL" dirty="0"/>
              <a:t> interpretatie van saloncultuur achttiende eeuw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u="sng" dirty="0"/>
              <a:t>Bedoeling:</a:t>
            </a:r>
            <a:r>
              <a:rPr lang="nl-NL" dirty="0"/>
              <a:t> in opdracht van Mme </a:t>
            </a:r>
            <a:r>
              <a:rPr lang="nl-NL" dirty="0" err="1"/>
              <a:t>Beauharnais</a:t>
            </a:r>
            <a:r>
              <a:rPr lang="nl-NL" dirty="0"/>
              <a:t> om Chateau de la Malmaison te versieren. Schilderij ter herinnering aan de salon van Mme </a:t>
            </a:r>
            <a:r>
              <a:rPr lang="nl-NL" dirty="0" err="1"/>
              <a:t>Geoffrin</a:t>
            </a:r>
            <a:r>
              <a:rPr lang="nl-NL" dirty="0"/>
              <a:t>; deze salon genoot grootste bekendheid omdat het 40 jaar (!) heeft gefunctioneerd en door een aanzienlijk aantal mensen werd bezocht.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9E61404-43CB-4F89-AA09-4D5F1B5D9E57}"/>
              </a:ext>
            </a:extLst>
          </p:cNvPr>
          <p:cNvSpPr/>
          <p:nvPr/>
        </p:nvSpPr>
        <p:spPr>
          <a:xfrm>
            <a:off x="1403648" y="1204372"/>
            <a:ext cx="6336704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>
                <a:solidFill>
                  <a:srgbClr val="000000"/>
                </a:solidFill>
              </a:rPr>
              <a:t>Welke bijdrage hebben de </a:t>
            </a:r>
            <a:r>
              <a:rPr lang="nl-NL" sz="2000" dirty="0" err="1">
                <a:solidFill>
                  <a:srgbClr val="000000"/>
                </a:solidFill>
              </a:rPr>
              <a:t>salonnières</a:t>
            </a:r>
            <a:r>
              <a:rPr lang="nl-NL" sz="2000" dirty="0">
                <a:solidFill>
                  <a:srgbClr val="000000"/>
                </a:solidFill>
              </a:rPr>
              <a:t> geleverd </a:t>
            </a:r>
          </a:p>
          <a:p>
            <a:pPr algn="ctr"/>
            <a:r>
              <a:rPr lang="nl-NL" sz="2000" dirty="0">
                <a:solidFill>
                  <a:srgbClr val="000000"/>
                </a:solidFill>
              </a:rPr>
              <a:t>aan de Verlichting? </a:t>
            </a:r>
            <a:endParaRPr lang="nl-NL" sz="20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3F4C67B-F1B8-440E-8592-DC6374C76075}"/>
              </a:ext>
            </a:extLst>
          </p:cNvPr>
          <p:cNvSpPr/>
          <p:nvPr/>
        </p:nvSpPr>
        <p:spPr>
          <a:xfrm>
            <a:off x="6753350" y="4023438"/>
            <a:ext cx="848223" cy="7088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3D80F75-CD1B-460B-8DAD-35C7A61C9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L'Orphelin de la Chine</a:t>
            </a:r>
            <a:r>
              <a:rPr kumimoji="0" lang="nl-NL" altLang="nl-N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A6F4F3E-A98C-42DB-AA84-0AE325CB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fgeronde rechthoek 17">
            <a:extLst>
              <a:ext uri="{FF2B5EF4-FFF2-40B4-BE49-F238E27FC236}">
                <a16:creationId xmlns:a16="http://schemas.microsoft.com/office/drawing/2014/main" id="{A10DF23D-99D4-441C-A4E8-CE29CE092747}"/>
              </a:ext>
            </a:extLst>
          </p:cNvPr>
          <p:cNvSpPr/>
          <p:nvPr/>
        </p:nvSpPr>
        <p:spPr>
          <a:xfrm flipH="1">
            <a:off x="2566035" y="2292815"/>
            <a:ext cx="1293036" cy="33650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persoon</a:t>
            </a:r>
          </a:p>
        </p:txBody>
      </p:sp>
      <p:sp>
        <p:nvSpPr>
          <p:cNvPr id="13" name="Afgeronde rechthoek 17">
            <a:extLst>
              <a:ext uri="{FF2B5EF4-FFF2-40B4-BE49-F238E27FC236}">
                <a16:creationId xmlns:a16="http://schemas.microsoft.com/office/drawing/2014/main" id="{CDCA0D6A-2006-49E3-8BA1-A968F576F0B1}"/>
              </a:ext>
            </a:extLst>
          </p:cNvPr>
          <p:cNvSpPr/>
          <p:nvPr/>
        </p:nvSpPr>
        <p:spPr>
          <a:xfrm flipH="1">
            <a:off x="4150775" y="2292814"/>
            <a:ext cx="1293036" cy="33650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tijd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851A285F-A9ED-4161-BAE5-B840D95DEB8E}"/>
              </a:ext>
            </a:extLst>
          </p:cNvPr>
          <p:cNvSpPr/>
          <p:nvPr/>
        </p:nvSpPr>
        <p:spPr>
          <a:xfrm flipH="1">
            <a:off x="5676426" y="2293264"/>
            <a:ext cx="1293036" cy="33650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informatie</a:t>
            </a:r>
          </a:p>
        </p:txBody>
      </p:sp>
      <p:sp>
        <p:nvSpPr>
          <p:cNvPr id="19" name="Afgeronde rechthoek 17">
            <a:extLst>
              <a:ext uri="{FF2B5EF4-FFF2-40B4-BE49-F238E27FC236}">
                <a16:creationId xmlns:a16="http://schemas.microsoft.com/office/drawing/2014/main" id="{49E369B4-EF51-460F-AB76-41E6EC44836F}"/>
              </a:ext>
            </a:extLst>
          </p:cNvPr>
          <p:cNvSpPr/>
          <p:nvPr/>
        </p:nvSpPr>
        <p:spPr>
          <a:xfrm flipH="1">
            <a:off x="7202078" y="2286511"/>
            <a:ext cx="1293036" cy="33650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bedoeling</a:t>
            </a:r>
          </a:p>
        </p:txBody>
      </p:sp>
    </p:spTree>
    <p:extLst>
      <p:ext uri="{BB962C8B-B14F-4D97-AF65-F5344CB8AC3E}">
        <p14:creationId xmlns:p14="http://schemas.microsoft.com/office/powerpoint/2010/main" val="6327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3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</TotalTime>
  <Words>1066</Words>
  <Application>Microsoft Office PowerPoint</Application>
  <PresentationFormat>Diavoorstelling (4:3)</PresentationFormat>
  <Paragraphs>115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ArialMT</vt:lpstr>
      <vt:lpstr>Calibri</vt:lpstr>
      <vt:lpstr>Times New Roman</vt:lpstr>
      <vt:lpstr>Verdana</vt:lpstr>
      <vt:lpstr>Wingdings</vt:lpstr>
      <vt:lpstr>Office-thema</vt:lpstr>
      <vt:lpstr>PowerPoint-presentatie</vt:lpstr>
      <vt:lpstr>PowerPoint-presentatie</vt:lpstr>
      <vt:lpstr>Welke Verlichtingsideeën komen naar voren in het mysterie?</vt:lpstr>
      <vt:lpstr>PowerPoint-presentatie</vt:lpstr>
      <vt:lpstr>Unieke politieke saloncultuur</vt:lpstr>
      <vt:lpstr>Verklaring van de rechten van  de mens en burger</vt:lpstr>
      <vt:lpstr>De salonnière en haar salon</vt:lpstr>
      <vt:lpstr>De salonnière en haar salon</vt:lpstr>
      <vt:lpstr>De salonnière en haar salon</vt:lpstr>
      <vt:lpstr>De salonnière en haar salon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Renaissance en de Reformatie</dc:title>
  <dc:creator>docent</dc:creator>
  <cp:lastModifiedBy>Marloes Bolink</cp:lastModifiedBy>
  <cp:revision>200</cp:revision>
  <dcterms:created xsi:type="dcterms:W3CDTF">2012-09-06T10:16:04Z</dcterms:created>
  <dcterms:modified xsi:type="dcterms:W3CDTF">2024-01-29T18:15:10Z</dcterms:modified>
</cp:coreProperties>
</file>