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367" r:id="rId3"/>
    <p:sldId id="399" r:id="rId4"/>
    <p:sldId id="374" r:id="rId5"/>
    <p:sldId id="400" r:id="rId6"/>
    <p:sldId id="262" r:id="rId7"/>
    <p:sldId id="388" r:id="rId8"/>
    <p:sldId id="264" r:id="rId9"/>
    <p:sldId id="375" r:id="rId10"/>
    <p:sldId id="275" r:id="rId11"/>
    <p:sldId id="376" r:id="rId12"/>
    <p:sldId id="384" r:id="rId13"/>
    <p:sldId id="386" r:id="rId14"/>
    <p:sldId id="385" r:id="rId15"/>
    <p:sldId id="390" r:id="rId16"/>
    <p:sldId id="391" r:id="rId17"/>
    <p:sldId id="3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95073-7F26-4293-A251-78E6823BDAFF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834C5-511A-41B1-897A-3867B7A62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36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0F70D-93C2-4442-99BC-E5BED5C7F15D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922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0F70D-93C2-4442-99BC-E5BED5C7F15D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2001 </a:t>
            </a:r>
            <a:r>
              <a:rPr lang="en-US" dirty="0" err="1"/>
              <a:t>heeft</a:t>
            </a:r>
            <a:r>
              <a:rPr lang="en-US" dirty="0"/>
              <a:t> de </a:t>
            </a:r>
            <a:r>
              <a:rPr lang="en-US" dirty="0" err="1"/>
              <a:t>Commissie</a:t>
            </a:r>
            <a:r>
              <a:rPr lang="en-US" dirty="0"/>
              <a:t> de </a:t>
            </a:r>
            <a:r>
              <a:rPr lang="en-US" dirty="0" err="1"/>
              <a:t>Rooij</a:t>
            </a:r>
            <a:r>
              <a:rPr lang="en-US" dirty="0"/>
              <a:t> de </a:t>
            </a:r>
            <a:r>
              <a:rPr lang="en-US" dirty="0" err="1"/>
              <a:t>tien</a:t>
            </a:r>
            <a:r>
              <a:rPr lang="en-US" dirty="0"/>
              <a:t> </a:t>
            </a:r>
            <a:r>
              <a:rPr lang="en-US" dirty="0" err="1"/>
              <a:t>tijdvakken</a:t>
            </a:r>
            <a:r>
              <a:rPr lang="en-US" dirty="0"/>
              <a:t> </a:t>
            </a:r>
            <a:r>
              <a:rPr lang="en-US" dirty="0" err="1"/>
              <a:t>voorgesteld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examenprogramma</a:t>
            </a:r>
            <a:r>
              <a:rPr lang="en-US" dirty="0"/>
              <a:t> </a:t>
            </a:r>
            <a:r>
              <a:rPr lang="en-US" dirty="0" err="1"/>
              <a:t>havo-vwo</a:t>
            </a:r>
            <a:r>
              <a:rPr lang="en-US" dirty="0"/>
              <a:t>.</a:t>
            </a:r>
          </a:p>
          <a:p>
            <a:r>
              <a:rPr lang="en-US" dirty="0"/>
              <a:t>Om 2007 is het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examenprogramma</a:t>
            </a:r>
            <a:r>
              <a:rPr lang="en-US" dirty="0"/>
              <a:t> van start </a:t>
            </a:r>
            <a:r>
              <a:rPr lang="en-US" dirty="0" err="1"/>
              <a:t>gegaan</a:t>
            </a:r>
            <a:r>
              <a:rPr lang="en-US" dirty="0"/>
              <a:t> in de </a:t>
            </a:r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klas</a:t>
            </a:r>
            <a:r>
              <a:rPr lang="en-US" dirty="0"/>
              <a:t> van </a:t>
            </a:r>
            <a:r>
              <a:rPr lang="en-US" dirty="0" err="1"/>
              <a:t>havo</a:t>
            </a:r>
            <a:r>
              <a:rPr lang="en-US" dirty="0"/>
              <a:t> en </a:t>
            </a:r>
            <a:r>
              <a:rPr lang="en-US" dirty="0" err="1"/>
              <a:t>vwo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0F70D-93C2-4442-99BC-E5BED5C7F15D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71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61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2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09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9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08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78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49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851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40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32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EE-DF4A-4B4C-A2FC-91C118762692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923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574EE-DF4A-4B4C-A2FC-91C118762692}" type="datetimeFigureOut">
              <a:rPr lang="nl-NL" smtClean="0"/>
              <a:t>27-03-19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FFDE-CEFC-4A84-AA79-B45EAFE16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014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forum.net/vakinformatie.htm" TargetMode="External"/><Relationship Id="rId2" Type="http://schemas.openxmlformats.org/officeDocument/2006/relationships/hyperlink" Target="http://www.slo.nl/geschiedenisexamen20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.tuithof@uu.nl" TargetMode="External"/><Relationship Id="rId5" Type="http://schemas.openxmlformats.org/officeDocument/2006/relationships/hyperlink" Target="mailto:G.vanbesouw@de-breul.nl" TargetMode="External"/><Relationship Id="rId4" Type="http://schemas.openxmlformats.org/officeDocument/2006/relationships/hyperlink" Target="http://www.uu.nl/geschiedenisendidactie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gnkleio.nl/2018/bij-de-tijd-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9536" y="0"/>
            <a:ext cx="8748464" cy="4041913"/>
          </a:xfrm>
        </p:spPr>
        <p:txBody>
          <a:bodyPr>
            <a:normAutofit fontScale="90000"/>
          </a:bodyPr>
          <a:lstStyle/>
          <a:p>
            <a:pPr algn="ctr"/>
            <a:br>
              <a:rPr lang="nl-NL" dirty="0"/>
            </a:br>
            <a:br>
              <a:rPr lang="nl-NL" dirty="0"/>
            </a:br>
            <a:r>
              <a:rPr lang="nl-NL" dirty="0"/>
              <a:t>Het hoe en wat nu?</a:t>
            </a:r>
            <a:br>
              <a:rPr lang="nl-NL" dirty="0"/>
            </a:br>
            <a:br>
              <a:rPr lang="nl-NL" sz="4000" dirty="0"/>
            </a:br>
            <a:r>
              <a:rPr lang="en-GB" b="0" dirty="0">
                <a:solidFill>
                  <a:schemeClr val="tx1"/>
                </a:solidFill>
              </a:rPr>
              <a:t>Groot </a:t>
            </a:r>
            <a:r>
              <a:rPr lang="en-GB" b="0" dirty="0" err="1">
                <a:solidFill>
                  <a:schemeClr val="tx1"/>
                </a:solidFill>
              </a:rPr>
              <a:t>onderhoud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historische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contexten</a:t>
            </a:r>
            <a:r>
              <a:rPr lang="en-GB" b="0" dirty="0">
                <a:solidFill>
                  <a:schemeClr val="tx1"/>
                </a:solidFill>
              </a:rPr>
              <a:t>  </a:t>
            </a:r>
            <a:r>
              <a:rPr lang="en-GB" dirty="0"/>
              <a:t>VWO</a:t>
            </a:r>
            <a:br>
              <a:rPr lang="nl-NL" dirty="0"/>
            </a:br>
            <a:endParaRPr lang="nl-NL" sz="2000" u="sng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717032"/>
            <a:ext cx="8820472" cy="192176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Geert van Besouw</a:t>
            </a:r>
          </a:p>
          <a:p>
            <a:r>
              <a:rPr lang="en-GB" dirty="0"/>
              <a:t>KSG De </a:t>
            </a:r>
            <a:r>
              <a:rPr lang="en-GB" dirty="0" err="1"/>
              <a:t>Breul</a:t>
            </a:r>
            <a:r>
              <a:rPr lang="en-GB" dirty="0"/>
              <a:t>, Zeist</a:t>
            </a:r>
          </a:p>
          <a:p>
            <a:r>
              <a:rPr lang="en-GB" dirty="0"/>
              <a:t>Lid VGN- h/v </a:t>
            </a:r>
            <a:r>
              <a:rPr lang="en-GB" dirty="0" err="1"/>
              <a:t>commissie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Examenprogramma sinds 2007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Domein A historisch besef, vaardigheden</a:t>
            </a:r>
          </a:p>
          <a:p>
            <a:endParaRPr lang="en-US" dirty="0"/>
          </a:p>
          <a:p>
            <a:r>
              <a:rPr lang="en-US" dirty="0"/>
              <a:t>Domein B </a:t>
            </a:r>
            <a:r>
              <a:rPr lang="en-US" dirty="0" err="1"/>
              <a:t>oriëntatiekennis</a:t>
            </a:r>
            <a:r>
              <a:rPr lang="en-US" dirty="0"/>
              <a:t>, 10 </a:t>
            </a:r>
            <a:r>
              <a:rPr lang="en-US" dirty="0" err="1"/>
              <a:t>tijdvakken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Domein</a:t>
            </a:r>
            <a:r>
              <a:rPr lang="en-US" dirty="0"/>
              <a:t> C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kiezen</a:t>
            </a:r>
            <a:r>
              <a:rPr lang="en-US" dirty="0"/>
              <a:t> </a:t>
            </a:r>
            <a:r>
              <a:rPr lang="en-US" dirty="0" err="1"/>
              <a:t>thema’s</a:t>
            </a:r>
            <a:r>
              <a:rPr lang="en-US" dirty="0"/>
              <a:t> (4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vwo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Domein</a:t>
            </a:r>
            <a:r>
              <a:rPr lang="en-US" dirty="0"/>
              <a:t> D </a:t>
            </a:r>
            <a:r>
              <a:rPr lang="en-US" dirty="0" err="1"/>
              <a:t>Rechtsstaat</a:t>
            </a:r>
            <a:r>
              <a:rPr lang="en-US" dirty="0"/>
              <a:t> en </a:t>
            </a:r>
            <a:r>
              <a:rPr lang="en-US" dirty="0" err="1"/>
              <a:t>parlementaire</a:t>
            </a:r>
            <a:r>
              <a:rPr lang="en-US" dirty="0"/>
              <a:t> </a:t>
            </a:r>
            <a:r>
              <a:rPr lang="en-US" dirty="0" err="1"/>
              <a:t>democratie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7337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4B80C-872A-400B-8812-02B8345D9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Maak een </a:t>
            </a:r>
            <a:r>
              <a:rPr lang="nl-NL" dirty="0" err="1">
                <a:solidFill>
                  <a:schemeClr val="tx1"/>
                </a:solidFill>
              </a:rPr>
              <a:t>klad-PTA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F8CF7-E2B5-4AE1-A722-B11EB2009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Bedenk wat je mee wilt nemen uit je oude PTA</a:t>
            </a:r>
          </a:p>
          <a:p>
            <a:endParaRPr lang="nl-NL" dirty="0"/>
          </a:p>
          <a:p>
            <a:r>
              <a:rPr lang="nl-NL" dirty="0"/>
              <a:t>Bedenk welke opbouw je kiest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Tijdvakken en dan historische contexten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Tijdvakken afwisselen met historische contexten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Tijdvakken en historische contexten integreren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chronologie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r>
              <a:rPr lang="nl-NL" dirty="0"/>
              <a:t>Denk aan alle domeinen</a:t>
            </a:r>
          </a:p>
        </p:txBody>
      </p:sp>
    </p:spTree>
    <p:extLst>
      <p:ext uri="{BB962C8B-B14F-4D97-AF65-F5344CB8AC3E}">
        <p14:creationId xmlns:p14="http://schemas.microsoft.com/office/powerpoint/2010/main" val="3744103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524001" y="914149"/>
          <a:ext cx="9144001" cy="594385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6154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Het Britse Rijk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helemaal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deels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als voorbeeld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18. het begin van de Europese overzeese expansie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21. de protestantse reformatie die splitsing van de christelijke kerk in West-Europa tot gevolg had;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25. wereldwijde handelscontacten, handelskapitalisme en het begin van een wereldeconomie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27. rationeel optimisme en ‘verlicht denken’ dat werd toegepast op alle terreinen van de samenleving: godsdienst, politiek., economie en sociale verhoudingen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9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29. uitbouw van de Europese overheersing, met name in de vorm van plantagekoloniën en de daarmee verbonden </a:t>
                      </a:r>
                      <a:r>
                        <a:rPr lang="nl-NL" sz="1100" dirty="0" err="1"/>
                        <a:t>transatlantische</a:t>
                      </a:r>
                      <a:r>
                        <a:rPr lang="nl-NL" sz="1100" dirty="0"/>
                        <a:t> slavenhandel, en de opkomst van het </a:t>
                      </a:r>
                      <a:r>
                        <a:rPr lang="nl-NL" sz="1100" dirty="0" err="1"/>
                        <a:t>abolitionisme</a:t>
                      </a:r>
                      <a:endParaRPr lang="nl-NL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30. de democratische revoluties in westerse landen met als gevolg discussies over grondwetten, grondrechten en staats burgerschap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31. de industriële revolutie die in de westerse wereld de basis legde voor een industriële samenleving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32. discussies over de ‘sociale kwestie’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33. de moderne vorm van imperialisme die verband hield met de industrialisatie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34. de opkomst van emancipatiebewegingen;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35. voortschrijdende democratisering, met deelname van steeds meer mannen en vrouwen aan het politieke proces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36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36. de opkomst van politiek-maatschappelijke stromingen: liberalisme, nationalisme, socialisme, confessionalisme en feminisme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x</a:t>
                      </a:r>
                      <a:endParaRPr lang="nl-NL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524000" y="-111705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200" b="1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Havo </a:t>
            </a:r>
            <a:endParaRPr lang="nl-NL" sz="1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1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1400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In hoeverre worden de aangegeven kenmerkende aspecten in de historische context behandeld?</a:t>
            </a:r>
            <a:endParaRPr lang="nl-NL" sz="1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nl-NL" sz="1400" dirty="0"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endParaRPr lang="nl-NL" sz="1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524001" y="0"/>
          <a:ext cx="8964487" cy="6858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6033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Duitsland in Europa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helemaal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deels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als voorbeeld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37. de rol van moderne propaganda- en communicatiemiddelen en vormen van massaorganisatie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38. het in praktijk brengen van de totalitaire ideologieën communisme en fascisme/nationaalsocialisme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39. de crisis van het wereldkapitalisme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40. het voeren van twee wereldoorlogen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41. racisme en discriminatie die leidden tot genocide, in het bijzonder op de joden;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42. de Duitse bezetting van Nederland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45. de verdeling van de wereld in twee ideologische blokken in de greep van een wapenwedloop en de daaruit voortvloeiende dreiging van een atoomoorlog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47. de eenwording van Europa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48. de toenemende westerse welvaart die vanaf de jaren zestig van de twintigste eeuw aanleiding gaf tot ingrijpende sociaal-culturele veranderingsprocessen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524000" y="1"/>
          <a:ext cx="9144000" cy="456819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615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Nederland1948-2008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helemaal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deels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als voorbeeld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/>
                        <a:t>45. de verdeling van de wereld in twee ideologische blokken in de greep van een wapenwedloop en de daaruit voortvloeiende dreiging van een atoomoorlog</a:t>
                      </a:r>
                      <a:endParaRPr lang="nl-NL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46. de dekolonisatie die een eind maakte aan de westerse hegemonie in de wereld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47. de eenwording van Europa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4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48. de toenemende westerse welvaart die vanaf de jaren zestig van de twintigste eeuw aanleiding gaf tot ingrijpende sociaal-culturele veranderingsprocessen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49. de ontwikkeling van pluriforme en multiculturele samenlevingen.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/>
                        <a:t>x</a:t>
                      </a:r>
                      <a:endParaRPr lang="nl-NL" sz="12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rgbClr val="365F9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537055"/>
              </p:ext>
            </p:extLst>
          </p:nvPr>
        </p:nvGraphicFramePr>
        <p:xfrm>
          <a:off x="1991544" y="476675"/>
          <a:ext cx="7776862" cy="638132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012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Tijdvakken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Kenmerkende aspecten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Historische contexten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Thema’s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Tijdvak 1 t/m 4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Alle KA’s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Tijdvak 5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Alle </a:t>
                      </a:r>
                      <a:r>
                        <a:rPr lang="nl-NL" sz="1100" dirty="0" err="1"/>
                        <a:t>KA’s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Bv thema over de Opstand gecombineerd met domein A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93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Tijdvak 6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24 Republiek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93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23 absolutisme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78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26 wetenschappelijke revolutie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43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25 (wereldeconomie)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Britse Rijk h1 VS 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43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Tijdvak 7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29 (plantagekolonien) Britse Rijk h1 VS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43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27 Verlichting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27 de verlichte ideeën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Britse Rijk h1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62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28 Verlicht absolutisme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171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30 Franse Revolutie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30 (revoluties)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Revolutie VS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Britse Rijk h1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5244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Tijdvak 8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33 (imperialisme)  Brits Indië h2, hierbij teruggrijpen op ka 25,29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Combineren met Domein D, parlementaire geschiedenis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143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31 (Industriële revolutie)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Britse Rijk h3 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143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32 (sociale kwestie)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Britse Rijk h3 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93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36 isme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93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34 emancipatie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62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35 democratisering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0" y="-58988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400" b="1" dirty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Voorbeeld PTA  Geschiedenis   Havo</a:t>
            </a:r>
            <a:endParaRPr lang="nl-NL" sz="1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1400" dirty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Historische Contexten en de kenmerkende aspecten ge</a:t>
            </a:r>
            <a:r>
              <a:rPr lang="nl-NL" sz="1400" dirty="0">
                <a:latin typeface="Calibri"/>
                <a:ea typeface="Times New Roman" pitchFamily="18" charset="0"/>
                <a:cs typeface="Times New Roman" pitchFamily="18" charset="0"/>
              </a:rPr>
              <a:t>ï</a:t>
            </a:r>
            <a:r>
              <a:rPr lang="nl-NL" sz="1400" dirty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ntegreerd</a:t>
            </a:r>
            <a:endParaRPr lang="nl-NL" sz="1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137646"/>
              </p:ext>
            </p:extLst>
          </p:nvPr>
        </p:nvGraphicFramePr>
        <p:xfrm>
          <a:off x="2135561" y="404667"/>
          <a:ext cx="7920879" cy="602334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latin typeface="Calibri"/>
                          <a:ea typeface="Times New Roman"/>
                          <a:cs typeface="Times New Roman"/>
                        </a:rPr>
                        <a:t>Kenmerkende aspecten</a:t>
                      </a: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latin typeface="Verdana"/>
                          <a:ea typeface="Times New Roman"/>
                          <a:cs typeface="Times New Roman"/>
                        </a:rPr>
                        <a:t>Historische contexten</a:t>
                      </a: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latin typeface="Verdana"/>
                          <a:ea typeface="Times New Roman"/>
                          <a:cs typeface="Times New Roman"/>
                        </a:rPr>
                        <a:t>Thema’s</a:t>
                      </a:r>
                    </a:p>
                  </a:txBody>
                  <a:tcPr marL="48190" marR="48190" marT="0" marB="0"/>
                </a:tc>
                <a:extLst>
                  <a:ext uri="{0D108BD9-81ED-4DB2-BD59-A6C34878D82A}">
                    <a16:rowId xmlns:a16="http://schemas.microsoft.com/office/drawing/2014/main" val="662564021"/>
                  </a:ext>
                </a:extLst>
              </a:tr>
              <a:tr h="188150"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Tijdvak 9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40 WOI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latin typeface="Verdana"/>
                          <a:ea typeface="Times New Roman"/>
                          <a:cs typeface="Times New Roman"/>
                        </a:rPr>
                        <a:t>Bijvoorbeeld thema  Duitsland gecombineerd met domein 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1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38 SU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1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39 wereldcrisis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38 (totalitaire staat)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Duitsland h1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3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37 (propaganda) Duitsland h1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3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40 (WOII) Duitsland h1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3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41 (genocide) Duitsland h1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1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40 WOII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3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42 WOII in Nederland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3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43 massavernietigingswapens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3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44 verzet koloniën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150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Tijdvak 10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46 dekolonisatie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4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45 Koude oorlog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Grote lijn VS-SU en kernwapens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45 (koude oorlog)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Duitsland h2,3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4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/>
                        <a:t>Ka 47 Europa, grote lijn</a:t>
                      </a:r>
                      <a:endParaRPr lang="nl-N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47 (Europa) Duitsland h2,3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63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48 (welvaart)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Nederland h1,2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64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1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/>
                        <a:t>KA 49 (pluriforme samenleving) Nederland h1,2</a:t>
                      </a:r>
                      <a:endParaRPr lang="nl-N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540241" y="36749"/>
            <a:ext cx="13601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110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Informatie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19536" y="548680"/>
            <a:ext cx="8183880" cy="5328592"/>
          </a:xfrm>
        </p:spPr>
        <p:txBody>
          <a:bodyPr>
            <a:normAutofit fontScale="70000" lnSpcReduction="20000"/>
          </a:bodyPr>
          <a:lstStyle/>
          <a:p>
            <a:endParaRPr lang="nl-NL" u="sng" dirty="0">
              <a:hlinkClick r:id="rId2"/>
            </a:endParaRPr>
          </a:p>
          <a:p>
            <a:endParaRPr lang="nl-NL" u="sng" dirty="0">
              <a:hlinkClick r:id="rId2"/>
            </a:endParaRPr>
          </a:p>
          <a:p>
            <a:r>
              <a:rPr lang="nl-NL" dirty="0">
                <a:hlinkClick r:id="rId3"/>
              </a:rPr>
              <a:t>http://histoforum.net/vakinformatie.htm</a:t>
            </a:r>
            <a:r>
              <a:rPr lang="nl-NL" dirty="0"/>
              <a:t> - voor actuele informatie</a:t>
            </a:r>
          </a:p>
          <a:p>
            <a:endParaRPr lang="nl-NL" dirty="0"/>
          </a:p>
          <a:p>
            <a:r>
              <a:rPr lang="en-US" dirty="0"/>
              <a:t>Examenblad.nl </a:t>
            </a:r>
            <a:r>
              <a:rPr lang="en-US" dirty="0" err="1"/>
              <a:t>voor</a:t>
            </a:r>
            <a:r>
              <a:rPr lang="en-US" dirty="0"/>
              <a:t> de syllabi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examens</a:t>
            </a:r>
            <a:r>
              <a:rPr lang="en-US" dirty="0"/>
              <a:t> </a:t>
            </a:r>
          </a:p>
          <a:p>
            <a:endParaRPr lang="nl-NL" dirty="0"/>
          </a:p>
          <a:p>
            <a:r>
              <a:rPr lang="nl-NL" dirty="0">
                <a:hlinkClick r:id="rId4"/>
              </a:rPr>
              <a:t>www.uu.nl/geschiedenisendidactiek</a:t>
            </a:r>
            <a:r>
              <a:rPr lang="nl-NL" dirty="0"/>
              <a:t> voor werkvormen</a:t>
            </a:r>
          </a:p>
          <a:p>
            <a:endParaRPr lang="nl-NL" dirty="0"/>
          </a:p>
          <a:p>
            <a:r>
              <a:rPr lang="nl-NL" dirty="0">
                <a:hlinkClick r:id="rId5"/>
              </a:rPr>
              <a:t>G.vanbesouw@de-breul.nl</a:t>
            </a:r>
            <a:r>
              <a:rPr lang="nl-NL" dirty="0"/>
              <a:t> </a:t>
            </a:r>
          </a:p>
          <a:p>
            <a:endParaRPr lang="nl-NL" dirty="0"/>
          </a:p>
          <a:p>
            <a:r>
              <a:rPr lang="nl-NL" dirty="0"/>
              <a:t>https://www.vgnkleio.nl/</a:t>
            </a:r>
          </a:p>
          <a:p>
            <a:endParaRPr lang="nl-NL" dirty="0"/>
          </a:p>
          <a:p>
            <a:r>
              <a:rPr lang="nl-NL" dirty="0">
                <a:hlinkClick r:id="rId6"/>
              </a:rPr>
              <a:t>h.tuithof@uu.nl</a:t>
            </a:r>
            <a:endParaRPr lang="nl-NL" dirty="0"/>
          </a:p>
          <a:p>
            <a:endParaRPr lang="nl-NL" dirty="0"/>
          </a:p>
          <a:p>
            <a:r>
              <a:rPr lang="nl-NL" dirty="0"/>
              <a:t>`wat komt op de site?</a:t>
            </a:r>
          </a:p>
          <a:p>
            <a:endParaRPr lang="nl-NL" dirty="0"/>
          </a:p>
          <a:p>
            <a:endParaRPr lang="en-US" dirty="0"/>
          </a:p>
          <a:p>
            <a:pPr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36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sz="2400" dirty="0"/>
          </a:p>
          <a:p>
            <a:r>
              <a:rPr lang="nl-NL" sz="2400" dirty="0"/>
              <a:t>Welke kenmerkende aspecten worden uitgewerkt via de nieuwe historische contexten?</a:t>
            </a:r>
          </a:p>
          <a:p>
            <a:r>
              <a:rPr lang="nl-NL" sz="2400" dirty="0"/>
              <a:t>Wat zijn de kansen en mogelijkheden van de nieuwe syllabus</a:t>
            </a:r>
          </a:p>
          <a:p>
            <a:endParaRPr lang="nl-NL" sz="2400" dirty="0"/>
          </a:p>
          <a:p>
            <a:r>
              <a:rPr lang="nl-NL" sz="2400" dirty="0"/>
              <a:t>Kladversie nieuwe PTA maken</a:t>
            </a:r>
          </a:p>
          <a:p>
            <a:endParaRPr lang="nl-NL" sz="2400" dirty="0"/>
          </a:p>
          <a:p>
            <a:r>
              <a:rPr lang="nl-NL" sz="2400" dirty="0"/>
              <a:t>Informatie en tips</a:t>
            </a:r>
          </a:p>
          <a:p>
            <a:endParaRPr lang="nl-NL" sz="2400" dirty="0"/>
          </a:p>
          <a:p>
            <a:r>
              <a:rPr lang="nl-NL" sz="2400"/>
              <a:t>Andere wensen?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541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964D8-FE00-4E6A-BCDD-94362010B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48891F-C880-4194-B08D-2607F27C3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de hand van stellingen informatie en kennis uitwisselen</a:t>
            </a:r>
          </a:p>
          <a:p>
            <a:r>
              <a:rPr lang="nl-NL" dirty="0"/>
              <a:t>Met de collega’s nadenken over mogelijkheden </a:t>
            </a:r>
          </a:p>
          <a:p>
            <a:r>
              <a:rPr lang="nl-NL" dirty="0"/>
              <a:t>Het opstellen van een PTA</a:t>
            </a:r>
          </a:p>
        </p:txBody>
      </p:sp>
    </p:spTree>
    <p:extLst>
      <p:ext uri="{BB962C8B-B14F-4D97-AF65-F5344CB8AC3E}">
        <p14:creationId xmlns:p14="http://schemas.microsoft.com/office/powerpoint/2010/main" val="30349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FC7C-8EB5-4419-BDF2-29B52AC1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2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Stellingen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52A1-41B8-41C8-8BDC-328EA8F07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nl-NL" sz="2400" dirty="0"/>
              <a:t>Ik ben tevreden met ons huidige PTA</a:t>
            </a:r>
          </a:p>
          <a:p>
            <a:endParaRPr lang="nl-NL" sz="2400" dirty="0"/>
          </a:p>
          <a:p>
            <a:r>
              <a:rPr lang="nl-NL" sz="2400" dirty="0"/>
              <a:t>Wij kiezen voor een chronologische aanpak-</a:t>
            </a:r>
          </a:p>
          <a:p>
            <a:endParaRPr lang="nl-NL" sz="2400" dirty="0"/>
          </a:p>
          <a:p>
            <a:r>
              <a:rPr lang="nl-NL" sz="2400" dirty="0"/>
              <a:t>Wij besteden veel aandacht aan (zelfgekozen) thema’s</a:t>
            </a:r>
          </a:p>
          <a:p>
            <a:endParaRPr lang="nl-NL" sz="2400" dirty="0"/>
          </a:p>
          <a:p>
            <a:r>
              <a:rPr lang="nl-NL" sz="2400" dirty="0"/>
              <a:t>Wij behandelen eerst de tien tijdvakken en dan de historische contexten</a:t>
            </a:r>
          </a:p>
          <a:p>
            <a:endParaRPr lang="nl-NL" sz="2400" dirty="0"/>
          </a:p>
          <a:p>
            <a:r>
              <a:rPr lang="nl-NL" sz="2400" dirty="0"/>
              <a:t>Wij hebben de historische contexten  en de kenmerkende aspecten volledig geïntegreerd </a:t>
            </a:r>
          </a:p>
          <a:p>
            <a:endParaRPr lang="nl-NL" sz="2400" dirty="0"/>
          </a:p>
          <a:p>
            <a:r>
              <a:rPr lang="nl-NL" sz="2400" dirty="0"/>
              <a:t>Wij nemen domein D rechtsstaat en democratie op in de behandeling van de tijdvakken/historische contexten en behandelen dit niet apart</a:t>
            </a:r>
          </a:p>
          <a:p>
            <a:endParaRPr lang="nl-NL" sz="2400" dirty="0"/>
          </a:p>
          <a:p>
            <a:r>
              <a:rPr lang="nl-NL" sz="2400" dirty="0"/>
              <a:t>De thema’s die wij behandelen staan los van de kenmerkende aspecten en de historische contexten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3581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FCB697-6712-4237-B3E0-D20668A75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wil je met je Geschiedenisonderwijs?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722F64-4427-4757-A407-830844CCD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Aanleren Historisch Kader</a:t>
            </a:r>
          </a:p>
          <a:p>
            <a:endParaRPr lang="nl-NL" dirty="0"/>
          </a:p>
          <a:p>
            <a:r>
              <a:rPr lang="nl-NL" dirty="0"/>
              <a:t>Ontwikkelen van historische vaardigheden</a:t>
            </a:r>
          </a:p>
          <a:p>
            <a:endParaRPr lang="nl-NL" dirty="0"/>
          </a:p>
          <a:p>
            <a:r>
              <a:rPr lang="nl-NL" dirty="0"/>
              <a:t>……………………….</a:t>
            </a:r>
          </a:p>
          <a:p>
            <a:endParaRPr lang="nl-NL" dirty="0"/>
          </a:p>
          <a:p>
            <a:r>
              <a:rPr lang="nl-NL" dirty="0"/>
              <a:t>……………………..</a:t>
            </a:r>
          </a:p>
          <a:p>
            <a:endParaRPr lang="nl-NL" dirty="0"/>
          </a:p>
          <a:p>
            <a:r>
              <a:rPr lang="nl-NL" dirty="0"/>
              <a:t>Zie Bij de tijd 3 – VGN	</a:t>
            </a:r>
            <a:r>
              <a:rPr lang="nl-NL" dirty="0">
                <a:hlinkClick r:id="rId2"/>
              </a:rPr>
              <a:t>https://www.vgnkleio.nl/2018/bij-de-tijd-3/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130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Aanbevelingen focusgroepen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r>
              <a:rPr lang="nl-NL" dirty="0"/>
              <a:t>Duidelijk verschil havo- vwo</a:t>
            </a:r>
          </a:p>
          <a:p>
            <a:r>
              <a:rPr lang="nl-NL" dirty="0"/>
              <a:t>Minder </a:t>
            </a:r>
            <a:r>
              <a:rPr lang="nl-NL" dirty="0" err="1"/>
              <a:t>euro-centrisch</a:t>
            </a:r>
            <a:endParaRPr lang="nl-NL" dirty="0"/>
          </a:p>
          <a:p>
            <a:r>
              <a:rPr lang="nl-NL" dirty="0"/>
              <a:t>Balans tussen breedte en diepte</a:t>
            </a:r>
          </a:p>
          <a:p>
            <a:r>
              <a:rPr lang="nl-NL" dirty="0"/>
              <a:t>Relevante, betekenisvolle onderwerpen</a:t>
            </a:r>
          </a:p>
          <a:p>
            <a:r>
              <a:rPr lang="nl-NL" dirty="0"/>
              <a:t>geen voorbeelden onder de teksten</a:t>
            </a:r>
          </a:p>
          <a:p>
            <a:r>
              <a:rPr lang="nl-NL" dirty="0"/>
              <a:t>Veel ka’s uitwerken, met meer spreiding over de tijd</a:t>
            </a:r>
          </a:p>
          <a:p>
            <a:r>
              <a:rPr lang="nl-NL" dirty="0"/>
              <a:t>Minimaal één Nederlands onderwerp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2000" i="1" dirty="0"/>
              <a:t>Zie: Elise </a:t>
            </a:r>
            <a:r>
              <a:rPr lang="nl-NL" sz="2000" i="1" dirty="0" err="1"/>
              <a:t>Storck</a:t>
            </a:r>
            <a:r>
              <a:rPr lang="nl-NL" sz="2000" i="1" dirty="0"/>
              <a:t> en Eline de Graaf, Meer en minder tegelijk, januari 2017</a:t>
            </a:r>
          </a:p>
          <a:p>
            <a:endParaRPr lang="nl-NL" dirty="0"/>
          </a:p>
          <a:p>
            <a:pPr marL="0" indent="0">
              <a:buNone/>
            </a:pPr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056996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429924"/>
              </p:ext>
            </p:extLst>
          </p:nvPr>
        </p:nvGraphicFramePr>
        <p:xfrm>
          <a:off x="249382" y="3140968"/>
          <a:ext cx="10830129" cy="172819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428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0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09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/>
                        <a:t>De middeleeuwen 15</a:t>
                      </a:r>
                      <a:r>
                        <a:rPr lang="nl-NL" sz="1600" baseline="30000" dirty="0"/>
                        <a:t>e</a:t>
                      </a:r>
                      <a:r>
                        <a:rPr lang="nl-NL" sz="1600" dirty="0"/>
                        <a:t> eeuw    16 eeuw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/>
                        <a:t>17</a:t>
                      </a:r>
                      <a:r>
                        <a:rPr lang="nl-NL" sz="1600" baseline="30000" dirty="0"/>
                        <a:t>e</a:t>
                      </a:r>
                      <a:r>
                        <a:rPr lang="nl-NL" sz="1600" dirty="0"/>
                        <a:t> eeuw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/>
                        <a:t>18</a:t>
                      </a:r>
                      <a:r>
                        <a:rPr lang="nl-NL" sz="1600" baseline="30000" dirty="0"/>
                        <a:t>e</a:t>
                      </a:r>
                      <a:r>
                        <a:rPr lang="nl-NL" sz="1600" dirty="0"/>
                        <a:t> eeuw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/>
                        <a:t>19</a:t>
                      </a:r>
                      <a:r>
                        <a:rPr lang="nl-NL" sz="1600" baseline="30000"/>
                        <a:t>e</a:t>
                      </a:r>
                      <a:r>
                        <a:rPr lang="nl-NL" sz="1600"/>
                        <a:t> eeuw</a:t>
                      </a:r>
                      <a:endParaRPr lang="nl-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/>
                        <a:t>1900-1945</a:t>
                      </a: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/>
                        <a:t>1945-nu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49" name="Oval 1"/>
          <p:cNvSpPr>
            <a:spLocks noChangeArrowheads="1"/>
          </p:cNvSpPr>
          <p:nvPr/>
        </p:nvSpPr>
        <p:spPr bwMode="auto">
          <a:xfrm>
            <a:off x="3359696" y="3501008"/>
            <a:ext cx="4729940" cy="576064"/>
          </a:xfrm>
          <a:prstGeom prst="ellipse">
            <a:avLst/>
          </a:prstGeom>
          <a:solidFill>
            <a:srgbClr val="DBE5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dirty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   Verlichting</a:t>
            </a:r>
            <a:r>
              <a:rPr lang="nl-NL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nl-NL" dirty="0"/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8329352" y="3501008"/>
            <a:ext cx="2510443" cy="648072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 Duitsland	</a:t>
            </a:r>
            <a:endParaRPr lang="nl-NL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1" y="118646"/>
            <a:ext cx="1034129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000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											</a:t>
            </a:r>
            <a:endParaRPr lang="nl-NL" sz="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1000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							</a:t>
            </a:r>
            <a:endParaRPr lang="nl-NL" sz="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392143" y="4149080"/>
            <a:ext cx="3447651" cy="64807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China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VWO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01728710-91B5-8641-A91E-56A3F7BDE79B}"/>
              </a:ext>
            </a:extLst>
          </p:cNvPr>
          <p:cNvSpPr/>
          <p:nvPr/>
        </p:nvSpPr>
        <p:spPr>
          <a:xfrm>
            <a:off x="249381" y="3890356"/>
            <a:ext cx="3906983" cy="105919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De Lage Landen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 </a:t>
            </a:r>
            <a:r>
              <a:rPr lang="nl-NL" dirty="0">
                <a:solidFill>
                  <a:schemeClr val="tx1"/>
                </a:solidFill>
              </a:rPr>
              <a:t>onderwerpkeuze: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357087"/>
              </p:ext>
            </p:extLst>
          </p:nvPr>
        </p:nvGraphicFramePr>
        <p:xfrm>
          <a:off x="1637732" y="1690688"/>
          <a:ext cx="7466512" cy="48692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66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8993">
                <a:tc>
                  <a:txBody>
                    <a:bodyPr/>
                    <a:lstStyle/>
                    <a:p>
                      <a:pPr algn="ctr"/>
                      <a:r>
                        <a:rPr lang="nl-NL" sz="2400" noProof="0" dirty="0">
                          <a:solidFill>
                            <a:srgbClr val="0070C0"/>
                          </a:solidFill>
                        </a:rPr>
                        <a:t>VWO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r>
                        <a:rPr lang="nl-NL" sz="1800" noProof="0" dirty="0"/>
                        <a:t>Steden en Burgers in Lage Landen (1050- 1700)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r>
                        <a:rPr lang="nl-NL" sz="1800" noProof="0" dirty="0"/>
                        <a:t>Verlichting (1650- 1900)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9069180"/>
                  </a:ext>
                </a:extLst>
              </a:tr>
              <a:tr h="898993">
                <a:tc>
                  <a:txBody>
                    <a:bodyPr/>
                    <a:lstStyle/>
                    <a:p>
                      <a:r>
                        <a:rPr lang="nl-NL" sz="1800" noProof="0" dirty="0"/>
                        <a:t>Duitsland</a:t>
                      </a:r>
                      <a:r>
                        <a:rPr lang="nl-NL" sz="1800" baseline="0" noProof="0" dirty="0"/>
                        <a:t> in Europa 1918-1991</a:t>
                      </a:r>
                      <a:endParaRPr lang="nl-NL" sz="1800" noProof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3280">
                <a:tc>
                  <a:txBody>
                    <a:bodyPr/>
                    <a:lstStyle/>
                    <a:p>
                      <a:r>
                        <a:rPr lang="nl-NL" sz="1800" noProof="0" dirty="0"/>
                        <a:t> China 1842- 2001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002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58F5C-92FF-4FA4-ADF1-8E3FC7BE5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Welke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kenmerkende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aspecten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worden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uitgewerkt</a:t>
            </a:r>
            <a:r>
              <a:rPr lang="en-US" dirty="0">
                <a:solidFill>
                  <a:schemeClr val="tx1"/>
                </a:solidFill>
              </a:rPr>
              <a:t> via de </a:t>
            </a:r>
            <a:r>
              <a:rPr lang="en-US" dirty="0" err="1">
                <a:solidFill>
                  <a:schemeClr val="tx1"/>
                </a:solidFill>
              </a:rPr>
              <a:t>nieuwe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historische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contexten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EEAD3-109F-46ED-9E0F-8CAD530CF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</a:t>
            </a:r>
            <a:r>
              <a:rPr lang="nl-NL" dirty="0" err="1"/>
              <a:t>eem</a:t>
            </a:r>
            <a:r>
              <a:rPr lang="nl-NL" dirty="0"/>
              <a:t> de herziene syllabus van vwo</a:t>
            </a:r>
          </a:p>
          <a:p>
            <a:r>
              <a:rPr lang="en-US" dirty="0" err="1"/>
              <a:t>Vul</a:t>
            </a:r>
            <a:r>
              <a:rPr lang="en-US" dirty="0"/>
              <a:t> </a:t>
            </a:r>
            <a:r>
              <a:rPr lang="en-US" dirty="0" err="1"/>
              <a:t>samen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college het </a:t>
            </a:r>
            <a:r>
              <a:rPr lang="en-US" dirty="0" err="1"/>
              <a:t>werkblad</a:t>
            </a:r>
            <a:r>
              <a:rPr lang="en-US" dirty="0"/>
              <a:t> in</a:t>
            </a:r>
          </a:p>
          <a:p>
            <a:endParaRPr lang="en-US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201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1177</Words>
  <Application>Microsoft Macintosh PowerPoint</Application>
  <PresentationFormat>Breedbeeld</PresentationFormat>
  <Paragraphs>280</Paragraphs>
  <Slides>17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Verdana</vt:lpstr>
      <vt:lpstr>Office Theme</vt:lpstr>
      <vt:lpstr>  Het hoe en wat nu?  Groot onderhoud historische contexten  VWO </vt:lpstr>
      <vt:lpstr>Doelen</vt:lpstr>
      <vt:lpstr>Aanpak</vt:lpstr>
      <vt:lpstr>Stellingen</vt:lpstr>
      <vt:lpstr>Wat wil je met je Geschiedenisonderwijs?</vt:lpstr>
      <vt:lpstr>Aanbevelingen focusgroepen</vt:lpstr>
      <vt:lpstr>VWO</vt:lpstr>
      <vt:lpstr> onderwerpkeuze: </vt:lpstr>
      <vt:lpstr>Welke kenmerkende aspecten worden uitgewerkt via de nieuwe historische contexten?</vt:lpstr>
      <vt:lpstr>Examenprogramma sinds 2007</vt:lpstr>
      <vt:lpstr>Maak een klad-PTA</vt:lpstr>
      <vt:lpstr>PowerPoint-presentatie</vt:lpstr>
      <vt:lpstr>PowerPoint-presentatie</vt:lpstr>
      <vt:lpstr>PowerPoint-presentatie</vt:lpstr>
      <vt:lpstr>PowerPoint-presentatie</vt:lpstr>
      <vt:lpstr>PowerPoint-presentatie</vt:lpstr>
      <vt:lpstr>Informatie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hoe en wat nu?  Groot onderhoud historische contexten  HAVO</dc:title>
  <dc:creator>Liesbeth Dirks</dc:creator>
  <cp:lastModifiedBy>g.vanbesouw@de-breul.nl</cp:lastModifiedBy>
  <cp:revision>18</cp:revision>
  <dcterms:created xsi:type="dcterms:W3CDTF">2019-01-20T15:42:30Z</dcterms:created>
  <dcterms:modified xsi:type="dcterms:W3CDTF">2019-03-27T08:36:34Z</dcterms:modified>
</cp:coreProperties>
</file>