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08" r:id="rId5"/>
    <p:sldId id="286" r:id="rId6"/>
    <p:sldId id="287" r:id="rId7"/>
    <p:sldId id="290" r:id="rId8"/>
    <p:sldId id="293" r:id="rId9"/>
    <p:sldId id="291" r:id="rId10"/>
    <p:sldId id="292" r:id="rId11"/>
    <p:sldId id="312" r:id="rId12"/>
    <p:sldId id="313" r:id="rId13"/>
    <p:sldId id="309" r:id="rId14"/>
    <p:sldId id="310" r:id="rId15"/>
    <p:sldId id="314" r:id="rId16"/>
    <p:sldId id="315" r:id="rId17"/>
    <p:sldId id="311" r:id="rId18"/>
    <p:sldId id="316" r:id="rId19"/>
    <p:sldId id="280" r:id="rId20"/>
    <p:sldId id="318" r:id="rId21"/>
    <p:sldId id="317" r:id="rId22"/>
    <p:sldId id="281" r:id="rId23"/>
    <p:sldId id="28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66920-760E-4193-B26B-C816A7BB23B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00AC4E-2ED0-425D-A1D7-557F3F1C74F6}">
      <dgm:prSet/>
      <dgm:spPr/>
      <dgm:t>
        <a:bodyPr/>
        <a:lstStyle/>
        <a:p>
          <a:pPr>
            <a:lnSpc>
              <a:spcPct val="100000"/>
            </a:lnSpc>
          </a:pPr>
          <a:r>
            <a:rPr lang="nl-NL" b="0" i="1" dirty="0">
              <a:latin typeface="Tw Cen MT" panose="020B0602020104020603" pitchFamily="34" charset="0"/>
            </a:rPr>
            <a:t>Neem een deel van de vraag over in je antwoord.</a:t>
          </a:r>
          <a:endParaRPr lang="en-US" b="0" i="1" dirty="0">
            <a:latin typeface="Tw Cen MT" panose="020B0602020104020603" pitchFamily="34" charset="0"/>
          </a:endParaRPr>
        </a:p>
      </dgm:t>
    </dgm:pt>
    <dgm:pt modelId="{BF244C8E-8545-4B5E-8C47-8779E4B577A5}" type="parTrans" cxnId="{E307D8F9-C775-407E-A850-0847A2E08784}">
      <dgm:prSet/>
      <dgm:spPr/>
      <dgm:t>
        <a:bodyPr/>
        <a:lstStyle/>
        <a:p>
          <a:endParaRPr lang="en-US"/>
        </a:p>
      </dgm:t>
    </dgm:pt>
    <dgm:pt modelId="{129BEF49-4E38-4846-84F3-BB79B5CFF1E7}" type="sibTrans" cxnId="{E307D8F9-C775-407E-A850-0847A2E08784}">
      <dgm:prSet/>
      <dgm:spPr/>
      <dgm:t>
        <a:bodyPr/>
        <a:lstStyle/>
        <a:p>
          <a:endParaRPr lang="en-US"/>
        </a:p>
      </dgm:t>
    </dgm:pt>
    <dgm:pt modelId="{5D356BD6-1A21-4E98-85F0-E445EF4866EC}">
      <dgm:prSet/>
      <dgm:spPr/>
      <dgm:t>
        <a:bodyPr/>
        <a:lstStyle/>
        <a:p>
          <a:pPr>
            <a:lnSpc>
              <a:spcPct val="100000"/>
            </a:lnSpc>
          </a:pPr>
          <a:r>
            <a:rPr lang="nl-NL" i="1" dirty="0">
              <a:latin typeface="Tw Cen MT" panose="020B0602020104020603" pitchFamily="34" charset="0"/>
            </a:rPr>
            <a:t>Verwijs </a:t>
          </a:r>
          <a:r>
            <a:rPr lang="nl-NL" i="1" u="sng" dirty="0">
              <a:latin typeface="Tw Cen MT" panose="020B0602020104020603" pitchFamily="34" charset="0"/>
            </a:rPr>
            <a:t>ALTIJD</a:t>
          </a:r>
          <a:r>
            <a:rPr lang="nl-NL" i="1" dirty="0">
              <a:latin typeface="Tw Cen MT" panose="020B0602020104020603" pitchFamily="34" charset="0"/>
            </a:rPr>
            <a:t> naar de bron. Let op! Je hoeft niet (zoals bij Nederlands) letterlijk te citeren. Je mag ook parafraseren.</a:t>
          </a:r>
          <a:endParaRPr lang="en-US" i="1" dirty="0">
            <a:latin typeface="Tw Cen MT" panose="020B0602020104020603" pitchFamily="34" charset="0"/>
          </a:endParaRPr>
        </a:p>
      </dgm:t>
    </dgm:pt>
    <dgm:pt modelId="{D9E22A05-39A9-4F6C-853E-9D44BE4C5E69}" type="parTrans" cxnId="{49EF837C-E27B-41E5-962E-D63EF9262045}">
      <dgm:prSet/>
      <dgm:spPr/>
      <dgm:t>
        <a:bodyPr/>
        <a:lstStyle/>
        <a:p>
          <a:endParaRPr lang="en-US"/>
        </a:p>
      </dgm:t>
    </dgm:pt>
    <dgm:pt modelId="{B1A4BB80-14AF-4711-A2DE-8326B7F98AB6}" type="sibTrans" cxnId="{49EF837C-E27B-41E5-962E-D63EF9262045}">
      <dgm:prSet/>
      <dgm:spPr/>
      <dgm:t>
        <a:bodyPr/>
        <a:lstStyle/>
        <a:p>
          <a:endParaRPr lang="en-US"/>
        </a:p>
      </dgm:t>
    </dgm:pt>
    <dgm:pt modelId="{C9E531D2-1F03-4C0C-8779-F42BA3B8251F}">
      <dgm:prSet/>
      <dgm:spPr/>
      <dgm:t>
        <a:bodyPr/>
        <a:lstStyle/>
        <a:p>
          <a:pPr>
            <a:lnSpc>
              <a:spcPct val="100000"/>
            </a:lnSpc>
          </a:pPr>
          <a:r>
            <a:rPr lang="nl-NL" i="1" dirty="0">
              <a:latin typeface="Tw Cen MT" panose="020B0602020104020603" pitchFamily="34" charset="0"/>
            </a:rPr>
            <a:t>Sluit je vraag af met een conclusie door te koppelen wat de bron vertelt en je eigen kennis. </a:t>
          </a:r>
          <a:endParaRPr lang="en-US" i="1" dirty="0">
            <a:latin typeface="Tw Cen MT" panose="020B0602020104020603" pitchFamily="34" charset="0"/>
          </a:endParaRPr>
        </a:p>
      </dgm:t>
    </dgm:pt>
    <dgm:pt modelId="{007AB4D5-060F-4B55-8753-987D86CA6C6C}" type="parTrans" cxnId="{BF5567FE-D730-4BAB-A37C-FBD1CBF11CBE}">
      <dgm:prSet/>
      <dgm:spPr/>
      <dgm:t>
        <a:bodyPr/>
        <a:lstStyle/>
        <a:p>
          <a:endParaRPr lang="en-US"/>
        </a:p>
      </dgm:t>
    </dgm:pt>
    <dgm:pt modelId="{EB05B86A-2C2B-4DD4-8640-49221EA96EEC}" type="sibTrans" cxnId="{BF5567FE-D730-4BAB-A37C-FBD1CBF11CBE}">
      <dgm:prSet/>
      <dgm:spPr/>
      <dgm:t>
        <a:bodyPr/>
        <a:lstStyle/>
        <a:p>
          <a:endParaRPr lang="en-US"/>
        </a:p>
      </dgm:t>
    </dgm:pt>
    <dgm:pt modelId="{14AAC7A4-0E84-4076-A15F-E84C5D68FF65}" type="pres">
      <dgm:prSet presAssocID="{FB066920-760E-4193-B26B-C816A7BB23BA}" presName="root" presStyleCnt="0">
        <dgm:presLayoutVars>
          <dgm:dir/>
          <dgm:resizeHandles val="exact"/>
        </dgm:presLayoutVars>
      </dgm:prSet>
      <dgm:spPr/>
    </dgm:pt>
    <dgm:pt modelId="{2ED10803-9AAC-4E08-A809-0BCE511B744E}" type="pres">
      <dgm:prSet presAssocID="{1900AC4E-2ED0-425D-A1D7-557F3F1C74F6}" presName="compNode" presStyleCnt="0"/>
      <dgm:spPr/>
    </dgm:pt>
    <dgm:pt modelId="{E173D657-7F64-489A-8FA9-1E0D8408F9B2}" type="pres">
      <dgm:prSet presAssocID="{1900AC4E-2ED0-425D-A1D7-557F3F1C74F6}" presName="bgRect" presStyleLbl="bgShp" presStyleIdx="0" presStyleCnt="3" custLinFactNeighborY="5665"/>
      <dgm:spPr>
        <a:solidFill>
          <a:schemeClr val="bg1">
            <a:alpha val="0"/>
          </a:schemeClr>
        </a:solidFill>
        <a:ln w="28575">
          <a:noFill/>
        </a:ln>
      </dgm:spPr>
    </dgm:pt>
    <dgm:pt modelId="{11D7C6CC-AC0C-4561-BD2E-EE5D2BFBB93C}" type="pres">
      <dgm:prSet presAssocID="{1900AC4E-2ED0-425D-A1D7-557F3F1C74F6}" presName="iconRect" presStyleLbl="node1" presStyleIdx="0" presStyleCnt="3" custLinFactNeighborX="5723" custLinFactNeighborY="0"/>
      <dgm:spPr>
        <a:solidFill>
          <a:schemeClr val="accent2">
            <a:hueOff val="0"/>
            <a:satOff val="0"/>
            <a:lumOff val="0"/>
            <a:alpha val="0"/>
          </a:schemeClr>
        </a:solidFill>
        <a:ln>
          <a:noFill/>
        </a:ln>
      </dgm:spPr>
    </dgm:pt>
    <dgm:pt modelId="{04BF0095-8C65-47CC-8034-9CA4FC94DBDC}" type="pres">
      <dgm:prSet presAssocID="{1900AC4E-2ED0-425D-A1D7-557F3F1C74F6}" presName="spaceRect" presStyleCnt="0"/>
      <dgm:spPr/>
    </dgm:pt>
    <dgm:pt modelId="{E0DD031B-D091-4C5C-9BF9-39FE81715BAD}" type="pres">
      <dgm:prSet presAssocID="{1900AC4E-2ED0-425D-A1D7-557F3F1C74F6}" presName="parTx" presStyleLbl="revTx" presStyleIdx="0" presStyleCnt="3">
        <dgm:presLayoutVars>
          <dgm:chMax val="0"/>
          <dgm:chPref val="0"/>
        </dgm:presLayoutVars>
      </dgm:prSet>
      <dgm:spPr/>
    </dgm:pt>
    <dgm:pt modelId="{1BA9BCAA-8211-4237-B5F1-A2682C35A473}" type="pres">
      <dgm:prSet presAssocID="{129BEF49-4E38-4846-84F3-BB79B5CFF1E7}" presName="sibTrans" presStyleCnt="0"/>
      <dgm:spPr/>
    </dgm:pt>
    <dgm:pt modelId="{007C5CE2-61A5-47D7-AF3A-D4D547E257A7}" type="pres">
      <dgm:prSet presAssocID="{5D356BD6-1A21-4E98-85F0-E445EF4866EC}" presName="compNode" presStyleCnt="0"/>
      <dgm:spPr/>
    </dgm:pt>
    <dgm:pt modelId="{E1EC283D-48E5-4AC0-B8BD-129A8B33B06F}" type="pres">
      <dgm:prSet presAssocID="{5D356BD6-1A21-4E98-85F0-E445EF4866EC}" presName="bgRect" presStyleLbl="bgShp" presStyleIdx="1" presStyleCnt="3" custLinFactNeighborY="471"/>
      <dgm:spPr>
        <a:solidFill>
          <a:schemeClr val="bg1">
            <a:alpha val="0"/>
          </a:schemeClr>
        </a:solidFill>
        <a:ln w="28575">
          <a:noFill/>
        </a:ln>
      </dgm:spPr>
    </dgm:pt>
    <dgm:pt modelId="{0200054B-2A6D-40BA-A485-827BBF2079C3}" type="pres">
      <dgm:prSet presAssocID="{5D356BD6-1A21-4E98-85F0-E445EF4866EC}" presName="iconRect" presStyleLbl="node1" presStyleIdx="1" presStyleCnt="3"/>
      <dgm:spPr>
        <a:blipFill dpi="0" rotWithShape="1">
          <a:blip xmlns:r="http://schemas.openxmlformats.org/officeDocument/2006/relationships" r:embed="rId1">
            <a:alphaModFix amt="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ight Double Quote"/>
        </a:ext>
      </dgm:extLst>
    </dgm:pt>
    <dgm:pt modelId="{B42A874D-56A8-4A69-B06D-F727F92BD9E8}" type="pres">
      <dgm:prSet presAssocID="{5D356BD6-1A21-4E98-85F0-E445EF4866EC}" presName="spaceRect" presStyleCnt="0"/>
      <dgm:spPr/>
    </dgm:pt>
    <dgm:pt modelId="{814E95A9-CE22-4D4D-9429-B8D20767B33A}" type="pres">
      <dgm:prSet presAssocID="{5D356BD6-1A21-4E98-85F0-E445EF4866EC}" presName="parTx" presStyleLbl="revTx" presStyleIdx="1" presStyleCnt="3">
        <dgm:presLayoutVars>
          <dgm:chMax val="0"/>
          <dgm:chPref val="0"/>
        </dgm:presLayoutVars>
      </dgm:prSet>
      <dgm:spPr/>
    </dgm:pt>
    <dgm:pt modelId="{827F4A4A-77BA-4466-ABF2-17968516CD8F}" type="pres">
      <dgm:prSet presAssocID="{B1A4BB80-14AF-4711-A2DE-8326B7F98AB6}" presName="sibTrans" presStyleCnt="0"/>
      <dgm:spPr/>
    </dgm:pt>
    <dgm:pt modelId="{3D5361C0-E0D9-4BCD-8280-8A82F58D439E}" type="pres">
      <dgm:prSet presAssocID="{C9E531D2-1F03-4C0C-8779-F42BA3B8251F}" presName="compNode" presStyleCnt="0"/>
      <dgm:spPr/>
    </dgm:pt>
    <dgm:pt modelId="{DD6E115A-C95B-4E81-905D-562C80B04D38}" type="pres">
      <dgm:prSet presAssocID="{C9E531D2-1F03-4C0C-8779-F42BA3B8251F}" presName="bgRect" presStyleLbl="bgShp" presStyleIdx="2" presStyleCnt="3" custLinFactNeighborX="3250" custLinFactNeighborY="43"/>
      <dgm:spPr>
        <a:solidFill>
          <a:schemeClr val="bg1">
            <a:alpha val="0"/>
          </a:schemeClr>
        </a:solidFill>
        <a:ln w="28575">
          <a:noFill/>
        </a:ln>
      </dgm:spPr>
    </dgm:pt>
    <dgm:pt modelId="{3D13B6EB-5305-4C62-87EF-1DFFB28C3806}" type="pres">
      <dgm:prSet presAssocID="{C9E531D2-1F03-4C0C-8779-F42BA3B8251F}" presName="iconRect" presStyleLbl="node1" presStyleIdx="2" presStyleCnt="3"/>
      <dgm:spPr>
        <a:blipFill dpi="0" rotWithShape="1">
          <a:blip xmlns:r="http://schemas.openxmlformats.org/officeDocument/2006/relationships" r:embed="rId3">
            <a:alphaModFix amt="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lp"/>
        </a:ext>
      </dgm:extLst>
    </dgm:pt>
    <dgm:pt modelId="{90EB7EB2-BD18-40DF-BF9A-3D9F0ED60033}" type="pres">
      <dgm:prSet presAssocID="{C9E531D2-1F03-4C0C-8779-F42BA3B8251F}" presName="spaceRect" presStyleCnt="0"/>
      <dgm:spPr/>
    </dgm:pt>
    <dgm:pt modelId="{5B40162E-1282-492C-A865-CA5ECFB42EAE}" type="pres">
      <dgm:prSet presAssocID="{C9E531D2-1F03-4C0C-8779-F42BA3B8251F}" presName="parTx" presStyleLbl="revTx" presStyleIdx="2" presStyleCnt="3">
        <dgm:presLayoutVars>
          <dgm:chMax val="0"/>
          <dgm:chPref val="0"/>
        </dgm:presLayoutVars>
      </dgm:prSet>
      <dgm:spPr/>
    </dgm:pt>
  </dgm:ptLst>
  <dgm:cxnLst>
    <dgm:cxn modelId="{37B51443-8750-47D9-BE8C-577F309AAEAF}" type="presOf" srcId="{1900AC4E-2ED0-425D-A1D7-557F3F1C74F6}" destId="{E0DD031B-D091-4C5C-9BF9-39FE81715BAD}" srcOrd="0" destOrd="0" presId="urn:microsoft.com/office/officeart/2018/2/layout/IconVerticalSolidList"/>
    <dgm:cxn modelId="{49EF837C-E27B-41E5-962E-D63EF9262045}" srcId="{FB066920-760E-4193-B26B-C816A7BB23BA}" destId="{5D356BD6-1A21-4E98-85F0-E445EF4866EC}" srcOrd="1" destOrd="0" parTransId="{D9E22A05-39A9-4F6C-853E-9D44BE4C5E69}" sibTransId="{B1A4BB80-14AF-4711-A2DE-8326B7F98AB6}"/>
    <dgm:cxn modelId="{23D0A794-464A-4065-825C-03914962F968}" type="presOf" srcId="{C9E531D2-1F03-4C0C-8779-F42BA3B8251F}" destId="{5B40162E-1282-492C-A865-CA5ECFB42EAE}" srcOrd="0" destOrd="0" presId="urn:microsoft.com/office/officeart/2018/2/layout/IconVerticalSolidList"/>
    <dgm:cxn modelId="{482692A7-A7A2-43AD-B9D7-9C4E989A00F7}" type="presOf" srcId="{5D356BD6-1A21-4E98-85F0-E445EF4866EC}" destId="{814E95A9-CE22-4D4D-9429-B8D20767B33A}" srcOrd="0" destOrd="0" presId="urn:microsoft.com/office/officeart/2018/2/layout/IconVerticalSolidList"/>
    <dgm:cxn modelId="{A44215AF-357B-4F39-8B53-0163A812D01B}" type="presOf" srcId="{FB066920-760E-4193-B26B-C816A7BB23BA}" destId="{14AAC7A4-0E84-4076-A15F-E84C5D68FF65}" srcOrd="0" destOrd="0" presId="urn:microsoft.com/office/officeart/2018/2/layout/IconVerticalSolidList"/>
    <dgm:cxn modelId="{E307D8F9-C775-407E-A850-0847A2E08784}" srcId="{FB066920-760E-4193-B26B-C816A7BB23BA}" destId="{1900AC4E-2ED0-425D-A1D7-557F3F1C74F6}" srcOrd="0" destOrd="0" parTransId="{BF244C8E-8545-4B5E-8C47-8779E4B577A5}" sibTransId="{129BEF49-4E38-4846-84F3-BB79B5CFF1E7}"/>
    <dgm:cxn modelId="{BF5567FE-D730-4BAB-A37C-FBD1CBF11CBE}" srcId="{FB066920-760E-4193-B26B-C816A7BB23BA}" destId="{C9E531D2-1F03-4C0C-8779-F42BA3B8251F}" srcOrd="2" destOrd="0" parTransId="{007AB4D5-060F-4B55-8753-987D86CA6C6C}" sibTransId="{EB05B86A-2C2B-4DD4-8640-49221EA96EEC}"/>
    <dgm:cxn modelId="{D8E7A9DA-D967-45A4-A566-71A8F58D5040}" type="presParOf" srcId="{14AAC7A4-0E84-4076-A15F-E84C5D68FF65}" destId="{2ED10803-9AAC-4E08-A809-0BCE511B744E}" srcOrd="0" destOrd="0" presId="urn:microsoft.com/office/officeart/2018/2/layout/IconVerticalSolidList"/>
    <dgm:cxn modelId="{1EF56C5C-3393-4804-8A7B-BD6D55BF7E1E}" type="presParOf" srcId="{2ED10803-9AAC-4E08-A809-0BCE511B744E}" destId="{E173D657-7F64-489A-8FA9-1E0D8408F9B2}" srcOrd="0" destOrd="0" presId="urn:microsoft.com/office/officeart/2018/2/layout/IconVerticalSolidList"/>
    <dgm:cxn modelId="{29750A7A-D9A7-4834-8172-A9C1BC6C5A25}" type="presParOf" srcId="{2ED10803-9AAC-4E08-A809-0BCE511B744E}" destId="{11D7C6CC-AC0C-4561-BD2E-EE5D2BFBB93C}" srcOrd="1" destOrd="0" presId="urn:microsoft.com/office/officeart/2018/2/layout/IconVerticalSolidList"/>
    <dgm:cxn modelId="{710D6BC0-8257-446F-819C-906B529338AB}" type="presParOf" srcId="{2ED10803-9AAC-4E08-A809-0BCE511B744E}" destId="{04BF0095-8C65-47CC-8034-9CA4FC94DBDC}" srcOrd="2" destOrd="0" presId="urn:microsoft.com/office/officeart/2018/2/layout/IconVerticalSolidList"/>
    <dgm:cxn modelId="{9785AC68-D9B3-4B6F-9FEE-76772054EBB0}" type="presParOf" srcId="{2ED10803-9AAC-4E08-A809-0BCE511B744E}" destId="{E0DD031B-D091-4C5C-9BF9-39FE81715BAD}" srcOrd="3" destOrd="0" presId="urn:microsoft.com/office/officeart/2018/2/layout/IconVerticalSolidList"/>
    <dgm:cxn modelId="{E54DDA9F-89F3-4140-B752-7A820547B67E}" type="presParOf" srcId="{14AAC7A4-0E84-4076-A15F-E84C5D68FF65}" destId="{1BA9BCAA-8211-4237-B5F1-A2682C35A473}" srcOrd="1" destOrd="0" presId="urn:microsoft.com/office/officeart/2018/2/layout/IconVerticalSolidList"/>
    <dgm:cxn modelId="{2A76D6AD-7C66-4264-9C54-75E35F2A81B6}" type="presParOf" srcId="{14AAC7A4-0E84-4076-A15F-E84C5D68FF65}" destId="{007C5CE2-61A5-47D7-AF3A-D4D547E257A7}" srcOrd="2" destOrd="0" presId="urn:microsoft.com/office/officeart/2018/2/layout/IconVerticalSolidList"/>
    <dgm:cxn modelId="{1147A694-5DF9-4F75-99D7-8508627D8759}" type="presParOf" srcId="{007C5CE2-61A5-47D7-AF3A-D4D547E257A7}" destId="{E1EC283D-48E5-4AC0-B8BD-129A8B33B06F}" srcOrd="0" destOrd="0" presId="urn:microsoft.com/office/officeart/2018/2/layout/IconVerticalSolidList"/>
    <dgm:cxn modelId="{F206E3CE-01B1-42F8-91D1-C482660628F1}" type="presParOf" srcId="{007C5CE2-61A5-47D7-AF3A-D4D547E257A7}" destId="{0200054B-2A6D-40BA-A485-827BBF2079C3}" srcOrd="1" destOrd="0" presId="urn:microsoft.com/office/officeart/2018/2/layout/IconVerticalSolidList"/>
    <dgm:cxn modelId="{3D4F2A6C-EAC9-4F44-A6C6-7D2011A63229}" type="presParOf" srcId="{007C5CE2-61A5-47D7-AF3A-D4D547E257A7}" destId="{B42A874D-56A8-4A69-B06D-F727F92BD9E8}" srcOrd="2" destOrd="0" presId="urn:microsoft.com/office/officeart/2018/2/layout/IconVerticalSolidList"/>
    <dgm:cxn modelId="{0CC7165B-5C24-4AC6-A029-F2DC79A0BC44}" type="presParOf" srcId="{007C5CE2-61A5-47D7-AF3A-D4D547E257A7}" destId="{814E95A9-CE22-4D4D-9429-B8D20767B33A}" srcOrd="3" destOrd="0" presId="urn:microsoft.com/office/officeart/2018/2/layout/IconVerticalSolidList"/>
    <dgm:cxn modelId="{8B8BFEE1-2056-4547-A21A-2AB9A7AC3F0E}" type="presParOf" srcId="{14AAC7A4-0E84-4076-A15F-E84C5D68FF65}" destId="{827F4A4A-77BA-4466-ABF2-17968516CD8F}" srcOrd="3" destOrd="0" presId="urn:microsoft.com/office/officeart/2018/2/layout/IconVerticalSolidList"/>
    <dgm:cxn modelId="{4304DC29-1763-4527-B0E0-9D6EE399B796}" type="presParOf" srcId="{14AAC7A4-0E84-4076-A15F-E84C5D68FF65}" destId="{3D5361C0-E0D9-4BCD-8280-8A82F58D439E}" srcOrd="4" destOrd="0" presId="urn:microsoft.com/office/officeart/2018/2/layout/IconVerticalSolidList"/>
    <dgm:cxn modelId="{19923ACC-DBA3-4360-AF10-C2EA38A9CDBB}" type="presParOf" srcId="{3D5361C0-E0D9-4BCD-8280-8A82F58D439E}" destId="{DD6E115A-C95B-4E81-905D-562C80B04D38}" srcOrd="0" destOrd="0" presId="urn:microsoft.com/office/officeart/2018/2/layout/IconVerticalSolidList"/>
    <dgm:cxn modelId="{2AF77ED4-D377-4138-BBF0-F7FE2687CCB0}" type="presParOf" srcId="{3D5361C0-E0D9-4BCD-8280-8A82F58D439E}" destId="{3D13B6EB-5305-4C62-87EF-1DFFB28C3806}" srcOrd="1" destOrd="0" presId="urn:microsoft.com/office/officeart/2018/2/layout/IconVerticalSolidList"/>
    <dgm:cxn modelId="{D4342E43-4E7A-4B77-842A-3389E313DCF3}" type="presParOf" srcId="{3D5361C0-E0D9-4BCD-8280-8A82F58D439E}" destId="{90EB7EB2-BD18-40DF-BF9A-3D9F0ED60033}" srcOrd="2" destOrd="0" presId="urn:microsoft.com/office/officeart/2018/2/layout/IconVerticalSolidList"/>
    <dgm:cxn modelId="{219EEA2A-EE97-4419-985D-FE90B8F21E28}" type="presParOf" srcId="{3D5361C0-E0D9-4BCD-8280-8A82F58D439E}" destId="{5B40162E-1282-492C-A865-CA5ECFB42E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3D657-7F64-489A-8FA9-1E0D8408F9B2}">
      <dsp:nvSpPr>
        <dsp:cNvPr id="0" name=""/>
        <dsp:cNvSpPr/>
      </dsp:nvSpPr>
      <dsp:spPr>
        <a:xfrm>
          <a:off x="0" y="72807"/>
          <a:ext cx="9856499" cy="1275585"/>
        </a:xfrm>
        <a:prstGeom prst="roundRect">
          <a:avLst>
            <a:gd name="adj" fmla="val 10000"/>
          </a:avLst>
        </a:prstGeom>
        <a:solidFill>
          <a:schemeClr val="bg1">
            <a:alpha val="0"/>
          </a:schemeClr>
        </a:solidFill>
        <a:ln w="28575">
          <a:noFill/>
        </a:ln>
        <a:effectLst/>
      </dsp:spPr>
      <dsp:style>
        <a:lnRef idx="0">
          <a:scrgbClr r="0" g="0" b="0"/>
        </a:lnRef>
        <a:fillRef idx="1">
          <a:scrgbClr r="0" g="0" b="0"/>
        </a:fillRef>
        <a:effectRef idx="0">
          <a:scrgbClr r="0" g="0" b="0"/>
        </a:effectRef>
        <a:fontRef idx="minor"/>
      </dsp:style>
    </dsp:sp>
    <dsp:sp modelId="{11D7C6CC-AC0C-4561-BD2E-EE5D2BFBB93C}">
      <dsp:nvSpPr>
        <dsp:cNvPr id="0" name=""/>
        <dsp:cNvSpPr/>
      </dsp:nvSpPr>
      <dsp:spPr>
        <a:xfrm>
          <a:off x="426015" y="287551"/>
          <a:ext cx="701571" cy="701571"/>
        </a:xfrm>
        <a:prstGeom prst="rect">
          <a:avLst/>
        </a:prstGeom>
        <a:solidFill>
          <a:schemeClr val="accent2">
            <a:hueOff val="0"/>
            <a:satOff val="0"/>
            <a:lumOff val="0"/>
            <a:alpha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DD031B-D091-4C5C-9BF9-39FE81715BAD}">
      <dsp:nvSpPr>
        <dsp:cNvPr id="0" name=""/>
        <dsp:cNvSpPr/>
      </dsp:nvSpPr>
      <dsp:spPr>
        <a:xfrm>
          <a:off x="1473300" y="545"/>
          <a:ext cx="8383198" cy="127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99" tIns="134999" rIns="134999" bIns="134999" numCol="1" spcCol="1270" anchor="ctr" anchorCtr="0">
          <a:noAutofit/>
        </a:bodyPr>
        <a:lstStyle/>
        <a:p>
          <a:pPr marL="0" lvl="0" indent="0" algn="l" defTabSz="1111250">
            <a:lnSpc>
              <a:spcPct val="100000"/>
            </a:lnSpc>
            <a:spcBef>
              <a:spcPct val="0"/>
            </a:spcBef>
            <a:spcAft>
              <a:spcPct val="35000"/>
            </a:spcAft>
            <a:buNone/>
          </a:pPr>
          <a:r>
            <a:rPr lang="nl-NL" sz="2500" b="0" i="1" kern="1200" dirty="0">
              <a:latin typeface="Tw Cen MT" panose="020B0602020104020603" pitchFamily="34" charset="0"/>
            </a:rPr>
            <a:t>Neem een deel van de vraag over in je antwoord.</a:t>
          </a:r>
          <a:endParaRPr lang="en-US" sz="2500" b="0" i="1" kern="1200" dirty="0">
            <a:latin typeface="Tw Cen MT" panose="020B0602020104020603" pitchFamily="34" charset="0"/>
          </a:endParaRPr>
        </a:p>
      </dsp:txBody>
      <dsp:txXfrm>
        <a:off x="1473300" y="545"/>
        <a:ext cx="8383198" cy="1275585"/>
      </dsp:txXfrm>
    </dsp:sp>
    <dsp:sp modelId="{E1EC283D-48E5-4AC0-B8BD-129A8B33B06F}">
      <dsp:nvSpPr>
        <dsp:cNvPr id="0" name=""/>
        <dsp:cNvSpPr/>
      </dsp:nvSpPr>
      <dsp:spPr>
        <a:xfrm>
          <a:off x="0" y="1601034"/>
          <a:ext cx="9856499" cy="1275585"/>
        </a:xfrm>
        <a:prstGeom prst="roundRect">
          <a:avLst>
            <a:gd name="adj" fmla="val 10000"/>
          </a:avLst>
        </a:prstGeom>
        <a:solidFill>
          <a:schemeClr val="bg1">
            <a:alpha val="0"/>
          </a:schemeClr>
        </a:solidFill>
        <a:ln w="28575">
          <a:noFill/>
        </a:ln>
        <a:effectLst/>
      </dsp:spPr>
      <dsp:style>
        <a:lnRef idx="0">
          <a:scrgbClr r="0" g="0" b="0"/>
        </a:lnRef>
        <a:fillRef idx="1">
          <a:scrgbClr r="0" g="0" b="0"/>
        </a:fillRef>
        <a:effectRef idx="0">
          <a:scrgbClr r="0" g="0" b="0"/>
        </a:effectRef>
        <a:fontRef idx="minor"/>
      </dsp:style>
    </dsp:sp>
    <dsp:sp modelId="{0200054B-2A6D-40BA-A485-827BBF2079C3}">
      <dsp:nvSpPr>
        <dsp:cNvPr id="0" name=""/>
        <dsp:cNvSpPr/>
      </dsp:nvSpPr>
      <dsp:spPr>
        <a:xfrm>
          <a:off x="385864" y="1882033"/>
          <a:ext cx="701571" cy="701571"/>
        </a:xfrm>
        <a:prstGeom prst="rect">
          <a:avLst/>
        </a:prstGeom>
        <a:blipFill dpi="0" rotWithShape="1">
          <a:blip xmlns:r="http://schemas.openxmlformats.org/officeDocument/2006/relationships" r:embed="rId1">
            <a:alphaModFix amt="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E95A9-CE22-4D4D-9429-B8D20767B33A}">
      <dsp:nvSpPr>
        <dsp:cNvPr id="0" name=""/>
        <dsp:cNvSpPr/>
      </dsp:nvSpPr>
      <dsp:spPr>
        <a:xfrm>
          <a:off x="1473300" y="1595026"/>
          <a:ext cx="8383198" cy="127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99" tIns="134999" rIns="134999" bIns="134999" numCol="1" spcCol="1270" anchor="ctr" anchorCtr="0">
          <a:noAutofit/>
        </a:bodyPr>
        <a:lstStyle/>
        <a:p>
          <a:pPr marL="0" lvl="0" indent="0" algn="l" defTabSz="1111250">
            <a:lnSpc>
              <a:spcPct val="100000"/>
            </a:lnSpc>
            <a:spcBef>
              <a:spcPct val="0"/>
            </a:spcBef>
            <a:spcAft>
              <a:spcPct val="35000"/>
            </a:spcAft>
            <a:buNone/>
          </a:pPr>
          <a:r>
            <a:rPr lang="nl-NL" sz="2500" i="1" kern="1200" dirty="0">
              <a:latin typeface="Tw Cen MT" panose="020B0602020104020603" pitchFamily="34" charset="0"/>
            </a:rPr>
            <a:t>Verwijs </a:t>
          </a:r>
          <a:r>
            <a:rPr lang="nl-NL" sz="2500" i="1" u="sng" kern="1200" dirty="0">
              <a:latin typeface="Tw Cen MT" panose="020B0602020104020603" pitchFamily="34" charset="0"/>
            </a:rPr>
            <a:t>ALTIJD</a:t>
          </a:r>
          <a:r>
            <a:rPr lang="nl-NL" sz="2500" i="1" kern="1200" dirty="0">
              <a:latin typeface="Tw Cen MT" panose="020B0602020104020603" pitchFamily="34" charset="0"/>
            </a:rPr>
            <a:t> naar de bron. Let op! Je hoeft niet (zoals bij Nederlands) letterlijk te citeren. Je mag ook parafraseren.</a:t>
          </a:r>
          <a:endParaRPr lang="en-US" sz="2500" i="1" kern="1200" dirty="0">
            <a:latin typeface="Tw Cen MT" panose="020B0602020104020603" pitchFamily="34" charset="0"/>
          </a:endParaRPr>
        </a:p>
      </dsp:txBody>
      <dsp:txXfrm>
        <a:off x="1473300" y="1595026"/>
        <a:ext cx="8383198" cy="1275585"/>
      </dsp:txXfrm>
    </dsp:sp>
    <dsp:sp modelId="{DD6E115A-C95B-4E81-905D-562C80B04D38}">
      <dsp:nvSpPr>
        <dsp:cNvPr id="0" name=""/>
        <dsp:cNvSpPr/>
      </dsp:nvSpPr>
      <dsp:spPr>
        <a:xfrm>
          <a:off x="0" y="3190052"/>
          <a:ext cx="9856499" cy="1275585"/>
        </a:xfrm>
        <a:prstGeom prst="roundRect">
          <a:avLst>
            <a:gd name="adj" fmla="val 10000"/>
          </a:avLst>
        </a:prstGeom>
        <a:solidFill>
          <a:schemeClr val="bg1">
            <a:alpha val="0"/>
          </a:schemeClr>
        </a:solidFill>
        <a:ln w="28575">
          <a:noFill/>
        </a:ln>
        <a:effectLst/>
      </dsp:spPr>
      <dsp:style>
        <a:lnRef idx="0">
          <a:scrgbClr r="0" g="0" b="0"/>
        </a:lnRef>
        <a:fillRef idx="1">
          <a:scrgbClr r="0" g="0" b="0"/>
        </a:fillRef>
        <a:effectRef idx="0">
          <a:scrgbClr r="0" g="0" b="0"/>
        </a:effectRef>
        <a:fontRef idx="minor"/>
      </dsp:style>
    </dsp:sp>
    <dsp:sp modelId="{3D13B6EB-5305-4C62-87EF-1DFFB28C3806}">
      <dsp:nvSpPr>
        <dsp:cNvPr id="0" name=""/>
        <dsp:cNvSpPr/>
      </dsp:nvSpPr>
      <dsp:spPr>
        <a:xfrm>
          <a:off x="385864" y="3476514"/>
          <a:ext cx="701571" cy="701571"/>
        </a:xfrm>
        <a:prstGeom prst="rect">
          <a:avLst/>
        </a:prstGeom>
        <a:blipFill dpi="0" rotWithShape="1">
          <a:blip xmlns:r="http://schemas.openxmlformats.org/officeDocument/2006/relationships" r:embed="rId3">
            <a:alphaModFix amt="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40162E-1282-492C-A865-CA5ECFB42EAE}">
      <dsp:nvSpPr>
        <dsp:cNvPr id="0" name=""/>
        <dsp:cNvSpPr/>
      </dsp:nvSpPr>
      <dsp:spPr>
        <a:xfrm>
          <a:off x="1473300" y="3189507"/>
          <a:ext cx="8383198" cy="1275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99" tIns="134999" rIns="134999" bIns="134999" numCol="1" spcCol="1270" anchor="ctr" anchorCtr="0">
          <a:noAutofit/>
        </a:bodyPr>
        <a:lstStyle/>
        <a:p>
          <a:pPr marL="0" lvl="0" indent="0" algn="l" defTabSz="1111250">
            <a:lnSpc>
              <a:spcPct val="100000"/>
            </a:lnSpc>
            <a:spcBef>
              <a:spcPct val="0"/>
            </a:spcBef>
            <a:spcAft>
              <a:spcPct val="35000"/>
            </a:spcAft>
            <a:buNone/>
          </a:pPr>
          <a:r>
            <a:rPr lang="nl-NL" sz="2500" i="1" kern="1200" dirty="0">
              <a:latin typeface="Tw Cen MT" panose="020B0602020104020603" pitchFamily="34" charset="0"/>
            </a:rPr>
            <a:t>Sluit je vraag af met een conclusie door te koppelen wat de bron vertelt en je eigen kennis. </a:t>
          </a:r>
          <a:endParaRPr lang="en-US" sz="2500" i="1" kern="1200" dirty="0">
            <a:latin typeface="Tw Cen MT" panose="020B0602020104020603" pitchFamily="34" charset="0"/>
          </a:endParaRPr>
        </a:p>
      </dsp:txBody>
      <dsp:txXfrm>
        <a:off x="1473300" y="3189507"/>
        <a:ext cx="8383198" cy="12755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A97A2-FAF4-43C1-AF32-74F21AC6AEC0}" type="datetimeFigureOut">
              <a:rPr lang="nl-NL" smtClean="0"/>
              <a:t>6-11-2020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967C-CA32-4AA9-B451-88F172F0AC2F}" type="slidenum">
              <a:rPr lang="nl-NL" smtClean="0"/>
              <a:t>‹#›</a:t>
            </a:fld>
            <a:endParaRPr lang="nl-NL"/>
          </a:p>
        </p:txBody>
      </p:sp>
    </p:spTree>
    <p:extLst>
      <p:ext uri="{BB962C8B-B14F-4D97-AF65-F5344CB8AC3E}">
        <p14:creationId xmlns:p14="http://schemas.microsoft.com/office/powerpoint/2010/main" val="318209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334212-81BF-451F-B066-459518334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54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C4C3C66-7607-4F2D-BF23-6B7E48220DA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E0F90-7650-4978-ACA0-FDEAFA16E375}"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7094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C3C66-7607-4F2D-BF23-6B7E48220DA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13863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C3C66-7607-4F2D-BF23-6B7E48220DA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E0F90-7650-4978-ACA0-FDEAFA16E37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64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C3C66-7607-4F2D-BF23-6B7E48220DA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390380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C3C66-7607-4F2D-BF23-6B7E48220DA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E0F90-7650-4978-ACA0-FDEAFA16E375}"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88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4C3C66-7607-4F2D-BF23-6B7E48220DA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3841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4C3C66-7607-4F2D-BF23-6B7E48220DA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423426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4C3C66-7607-4F2D-BF23-6B7E48220DAC}"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403114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C3C66-7607-4F2D-BF23-6B7E48220DAC}"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26777467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C3C66-7607-4F2D-BF23-6B7E48220DA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E0F90-7650-4978-ACA0-FDEAFA16E375}" type="slidenum">
              <a:rPr lang="en-US" smtClean="0"/>
              <a:t>‹#›</a:t>
            </a:fld>
            <a:endParaRPr lang="en-US"/>
          </a:p>
        </p:txBody>
      </p:sp>
    </p:spTree>
    <p:extLst>
      <p:ext uri="{BB962C8B-B14F-4D97-AF65-F5344CB8AC3E}">
        <p14:creationId xmlns:p14="http://schemas.microsoft.com/office/powerpoint/2010/main" val="7953454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4C3C66-7607-4F2D-BF23-6B7E48220DA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E0F90-7650-4978-ACA0-FDEAFA16E3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05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extLst>
              <a:ext uri="{BEBA8EAE-BF5A-486C-A8C5-ECC9F3942E4B}">
                <a14:imgProps xmlns:a14="http://schemas.microsoft.com/office/drawing/2010/main">
                  <a14:imgLayer r:embed="rId14">
                    <a14:imgEffect>
                      <a14:colorTemperature colorTemp="5115"/>
                    </a14:imgEffect>
                    <a14:imgEffect>
                      <a14:brightnessContrast bright="-28000" contrast="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4C3C66-7607-4F2D-BF23-6B7E48220DAC}" type="datetimeFigureOut">
              <a:rPr lang="en-US" smtClean="0"/>
              <a:t>11/6/2020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6BE0F90-7650-4978-ACA0-FDEAFA16E37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975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3296-EA72-4FB3-9B93-EA109A5F45EC}"/>
              </a:ext>
            </a:extLst>
          </p:cNvPr>
          <p:cNvSpPr>
            <a:spLocks noGrp="1"/>
          </p:cNvSpPr>
          <p:nvPr>
            <p:ph type="title"/>
          </p:nvPr>
        </p:nvSpPr>
        <p:spPr/>
        <p:txBody>
          <a:bodyPr/>
          <a:lstStyle/>
          <a:p>
            <a:r>
              <a:rPr lang="nl-NL" dirty="0"/>
              <a:t>Soorten vragen: wat kan je verwachten?</a:t>
            </a:r>
            <a:endParaRPr lang="en-US" dirty="0"/>
          </a:p>
        </p:txBody>
      </p:sp>
      <p:sp>
        <p:nvSpPr>
          <p:cNvPr id="3" name="Content Placeholder 2">
            <a:extLst>
              <a:ext uri="{FF2B5EF4-FFF2-40B4-BE49-F238E27FC236}">
                <a16:creationId xmlns:a16="http://schemas.microsoft.com/office/drawing/2014/main" id="{984CBFB9-C0F6-4747-A9AE-084EAEAD0FCB}"/>
              </a:ext>
            </a:extLst>
          </p:cNvPr>
          <p:cNvSpPr>
            <a:spLocks noGrp="1"/>
          </p:cNvSpPr>
          <p:nvPr>
            <p:ph idx="1"/>
          </p:nvPr>
        </p:nvSpPr>
        <p:spPr>
          <a:xfrm>
            <a:off x="719328" y="2084832"/>
            <a:ext cx="9720071" cy="4023360"/>
          </a:xfrm>
        </p:spPr>
        <p:txBody>
          <a:bodyPr/>
          <a:lstStyle/>
          <a:p>
            <a:pPr marL="268288" indent="-268288">
              <a:buClr>
                <a:schemeClr val="accent1"/>
              </a:buClr>
              <a:buFont typeface="Tw Cen MT" panose="020B0602020104020603" pitchFamily="34" charset="0"/>
              <a:buChar char="·"/>
            </a:pPr>
            <a:r>
              <a:rPr lang="nl-NL" dirty="0">
                <a:latin typeface="Tw Cen MT" panose="020B0602020104020603" pitchFamily="34" charset="0"/>
              </a:rPr>
              <a:t>Bronvragen</a:t>
            </a:r>
          </a:p>
          <a:p>
            <a:pPr marL="268288" indent="-268288">
              <a:buClr>
                <a:schemeClr val="accent1"/>
              </a:buClr>
              <a:buFont typeface="Tw Cen MT" panose="020B0602020104020603" pitchFamily="34" charset="0"/>
              <a:buChar char="·"/>
            </a:pPr>
            <a:r>
              <a:rPr lang="nl-NL" dirty="0">
                <a:latin typeface="Tw Cen MT" panose="020B0602020104020603" pitchFamily="34" charset="0"/>
              </a:rPr>
              <a:t>Chronologievragen</a:t>
            </a:r>
          </a:p>
          <a:p>
            <a:pPr marL="268288" indent="-268288">
              <a:buClr>
                <a:schemeClr val="accent1"/>
              </a:buClr>
              <a:buFont typeface="Tw Cen MT" panose="020B0602020104020603" pitchFamily="34" charset="0"/>
              <a:buChar char="·"/>
            </a:pPr>
            <a:r>
              <a:rPr lang="nl-NL" dirty="0">
                <a:latin typeface="Tw Cen MT" panose="020B0602020104020603" pitchFamily="34" charset="0"/>
              </a:rPr>
              <a:t>Betrouwbaarheid beoordelen</a:t>
            </a:r>
          </a:p>
          <a:p>
            <a:pPr marL="268288" indent="-268288">
              <a:buClr>
                <a:schemeClr val="accent1"/>
              </a:buClr>
              <a:buFont typeface="Tw Cen MT" panose="020B0602020104020603" pitchFamily="34" charset="0"/>
              <a:buChar char="·"/>
            </a:pPr>
            <a:r>
              <a:rPr lang="nl-NL" dirty="0">
                <a:latin typeface="Tw Cen MT" panose="020B0602020104020603" pitchFamily="34" charset="0"/>
              </a:rPr>
              <a:t>Verbanden leggen</a:t>
            </a:r>
            <a:endParaRPr lang="en-US" dirty="0">
              <a:latin typeface="Tw Cen MT" panose="020B0602020104020603" pitchFamily="34" charset="0"/>
            </a:endParaRPr>
          </a:p>
          <a:p>
            <a:pPr marL="268288" indent="-268288">
              <a:buClr>
                <a:schemeClr val="accent1"/>
              </a:buClr>
              <a:buFont typeface="Tw Cen MT" panose="020B0602020104020603" pitchFamily="34" charset="0"/>
              <a:buChar char="·"/>
            </a:pPr>
            <a:r>
              <a:rPr lang="nl-NL" dirty="0">
                <a:latin typeface="Tw Cen MT" panose="020B0602020104020603" pitchFamily="34" charset="0"/>
              </a:rPr>
              <a:t>Kennisvragen</a:t>
            </a:r>
          </a:p>
          <a:p>
            <a:pPr marL="268288" indent="-268288">
              <a:buClr>
                <a:schemeClr val="accent1"/>
              </a:buClr>
              <a:buFont typeface="Tw Cen MT" panose="020B0602020104020603" pitchFamily="34" charset="0"/>
              <a:buChar char="·"/>
            </a:pPr>
            <a:r>
              <a:rPr lang="nl-NL" dirty="0">
                <a:latin typeface="Tw Cen MT" panose="020B0602020104020603" pitchFamily="34" charset="0"/>
              </a:rPr>
              <a:t>Spotprenten</a:t>
            </a:r>
          </a:p>
          <a:p>
            <a:pPr marL="268288" indent="-268288">
              <a:buClr>
                <a:schemeClr val="accent1"/>
              </a:buClr>
              <a:buFont typeface="Tw Cen MT" panose="020B0602020104020603" pitchFamily="34" charset="0"/>
              <a:buChar char="·"/>
            </a:pPr>
            <a:r>
              <a:rPr lang="nl-NL" dirty="0">
                <a:latin typeface="Tw Cen MT" panose="020B0602020104020603" pitchFamily="34" charset="0"/>
              </a:rPr>
              <a:t>Continuïteit en verandering </a:t>
            </a:r>
          </a:p>
        </p:txBody>
      </p:sp>
    </p:spTree>
    <p:extLst>
      <p:ext uri="{BB962C8B-B14F-4D97-AF65-F5344CB8AC3E}">
        <p14:creationId xmlns:p14="http://schemas.microsoft.com/office/powerpoint/2010/main" val="113359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CC23-C037-4F70-A4C0-02E878923751}"/>
              </a:ext>
            </a:extLst>
          </p:cNvPr>
          <p:cNvSpPr>
            <a:spLocks noGrp="1"/>
          </p:cNvSpPr>
          <p:nvPr>
            <p:ph type="title"/>
          </p:nvPr>
        </p:nvSpPr>
        <p:spPr/>
        <p:txBody>
          <a:bodyPr/>
          <a:lstStyle/>
          <a:p>
            <a:r>
              <a:rPr lang="nl-NL" dirty="0"/>
              <a:t>Kennisvragen </a:t>
            </a:r>
            <a:endParaRPr lang="en-US" dirty="0"/>
          </a:p>
        </p:txBody>
      </p:sp>
      <p:sp>
        <p:nvSpPr>
          <p:cNvPr id="3" name="Content Placeholder 2">
            <a:extLst>
              <a:ext uri="{FF2B5EF4-FFF2-40B4-BE49-F238E27FC236}">
                <a16:creationId xmlns:a16="http://schemas.microsoft.com/office/drawing/2014/main" id="{ACA93076-545D-4A02-A840-A160E0CDD88F}"/>
              </a:ext>
            </a:extLst>
          </p:cNvPr>
          <p:cNvSpPr>
            <a:spLocks noGrp="1"/>
          </p:cNvSpPr>
          <p:nvPr>
            <p:ph idx="1"/>
          </p:nvPr>
        </p:nvSpPr>
        <p:spPr>
          <a:xfrm>
            <a:off x="1024128" y="2286000"/>
            <a:ext cx="9720071" cy="4023360"/>
          </a:xfrm>
        </p:spPr>
        <p:txBody>
          <a:bodyPr>
            <a:normAutofit/>
          </a:bodyPr>
          <a:lstStyle/>
          <a:p>
            <a:pPr marL="0" indent="0">
              <a:buNone/>
            </a:pPr>
            <a:r>
              <a:rPr lang="nl-NL" b="1" dirty="0"/>
              <a:t>In 1873 werd gedebatteerd over een wetsvoorstel om fabrieksarbeid door kinderen jonger dan 12 jaar te verbieden. Sommige liberale tegenstanders meenden dat dit verbod in strijd was met hun visie op de taak van de overheid. Zij betoogden ook dat de leefomstandigheden van arbeidersgezinnen zouden verslechteren door deze wet.</a:t>
            </a:r>
            <a:endParaRPr lang="nl-NL" dirty="0"/>
          </a:p>
          <a:p>
            <a:pPr marL="0" indent="0">
              <a:buNone/>
            </a:pPr>
            <a:r>
              <a:rPr lang="nl-NL" dirty="0"/>
              <a:t>Geef aan bij welk kenmerkend aspect van de negentiende eeuw het wetsvoorstel past.</a:t>
            </a:r>
          </a:p>
          <a:p>
            <a:pPr marL="0" indent="0">
              <a:buNone/>
            </a:pPr>
            <a:endParaRPr lang="nl-NL" dirty="0">
              <a:latin typeface="Tw Cen MT" panose="020B0602020104020603" pitchFamily="34" charset="0"/>
            </a:endParaRPr>
          </a:p>
          <a:p>
            <a:pPr marL="0" indent="0">
              <a:buNone/>
            </a:pPr>
            <a:r>
              <a:rPr lang="nl-NL" i="1" dirty="0">
                <a:latin typeface="Tw Cen MT" panose="020B0602020104020603" pitchFamily="34" charset="0"/>
              </a:rPr>
              <a:t>Dit past bij het kenmerkend aspect ‘Discussies over de sociale kwestie’</a:t>
            </a:r>
            <a:endParaRPr lang="en-US" i="1" dirty="0">
              <a:latin typeface="Tw Cen MT" panose="020B0602020104020603" pitchFamily="34" charset="0"/>
            </a:endParaRPr>
          </a:p>
        </p:txBody>
      </p:sp>
    </p:spTree>
    <p:extLst>
      <p:ext uri="{BB962C8B-B14F-4D97-AF65-F5344CB8AC3E}">
        <p14:creationId xmlns:p14="http://schemas.microsoft.com/office/powerpoint/2010/main" val="34779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97CD-DBDC-4406-8087-9E8724CE3B1B}"/>
              </a:ext>
            </a:extLst>
          </p:cNvPr>
          <p:cNvSpPr>
            <a:spLocks noGrp="1"/>
          </p:cNvSpPr>
          <p:nvPr>
            <p:ph type="title"/>
          </p:nvPr>
        </p:nvSpPr>
        <p:spPr/>
        <p:txBody>
          <a:bodyPr/>
          <a:lstStyle/>
          <a:p>
            <a:r>
              <a:rPr lang="nl-NL" dirty="0"/>
              <a:t>Spotprenten</a:t>
            </a:r>
            <a:endParaRPr lang="en-US" dirty="0"/>
          </a:p>
        </p:txBody>
      </p:sp>
      <p:sp>
        <p:nvSpPr>
          <p:cNvPr id="3" name="Content Placeholder 2">
            <a:extLst>
              <a:ext uri="{FF2B5EF4-FFF2-40B4-BE49-F238E27FC236}">
                <a16:creationId xmlns:a16="http://schemas.microsoft.com/office/drawing/2014/main" id="{1FCCD0DC-D7DA-4245-8010-441A4C40D4CD}"/>
              </a:ext>
            </a:extLst>
          </p:cNvPr>
          <p:cNvSpPr>
            <a:spLocks noGrp="1"/>
          </p:cNvSpPr>
          <p:nvPr>
            <p:ph idx="1"/>
          </p:nvPr>
        </p:nvSpPr>
        <p:spPr>
          <a:xfrm>
            <a:off x="7857855" y="1650082"/>
            <a:ext cx="2699368" cy="1796375"/>
          </a:xfrm>
        </p:spPr>
        <p:txBody>
          <a:bodyPr>
            <a:normAutofit lnSpcReduction="10000"/>
          </a:bodyPr>
          <a:lstStyle/>
          <a:p>
            <a:pPr marL="0" indent="0">
              <a:buNone/>
            </a:pPr>
            <a:r>
              <a:rPr lang="nl-NL" b="1" dirty="0">
                <a:latin typeface="Tw Cen MT" panose="020B0602020104020603" pitchFamily="34" charset="0"/>
              </a:rPr>
              <a:t>Waar let je op?</a:t>
            </a:r>
          </a:p>
          <a:p>
            <a:pPr marL="514350" indent="-514350">
              <a:buAutoNum type="arabicPeriod"/>
            </a:pPr>
            <a:r>
              <a:rPr lang="nl-NL" dirty="0">
                <a:latin typeface="Tw Cen MT" panose="020B0602020104020603" pitchFamily="34" charset="0"/>
              </a:rPr>
              <a:t>Jaartallen</a:t>
            </a:r>
          </a:p>
          <a:p>
            <a:pPr marL="514350" indent="-514350">
              <a:buAutoNum type="arabicPeriod"/>
            </a:pPr>
            <a:r>
              <a:rPr lang="nl-NL" dirty="0">
                <a:latin typeface="Tw Cen MT" panose="020B0602020104020603" pitchFamily="34" charset="0"/>
              </a:rPr>
              <a:t>Symboliek</a:t>
            </a:r>
          </a:p>
          <a:p>
            <a:pPr marL="514350" indent="-514350">
              <a:buAutoNum type="arabicPeriod"/>
            </a:pPr>
            <a:r>
              <a:rPr lang="nl-NL" b="1" dirty="0">
                <a:latin typeface="Tw Cen MT" panose="020B0602020104020603" pitchFamily="34" charset="0"/>
              </a:rPr>
              <a:t>Wie</a:t>
            </a:r>
            <a:r>
              <a:rPr lang="nl-NL" dirty="0">
                <a:latin typeface="Tw Cen MT" panose="020B0602020104020603" pitchFamily="34" charset="0"/>
              </a:rPr>
              <a:t> zie je?</a:t>
            </a:r>
          </a:p>
        </p:txBody>
      </p:sp>
      <p:pic>
        <p:nvPicPr>
          <p:cNvPr id="1026" name="Picture 2" descr="TIJDVAK 8 opdracht 4 - Geschiedenisexamens.nl- de site die je ...">
            <a:extLst>
              <a:ext uri="{FF2B5EF4-FFF2-40B4-BE49-F238E27FC236}">
                <a16:creationId xmlns:a16="http://schemas.microsoft.com/office/drawing/2014/main" id="{BD5E363B-A51A-47DA-ABD9-A1A8C1D46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10" y="2084832"/>
            <a:ext cx="3095625" cy="387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indexamen geschiedenis pilot havo 2011 - I">
            <a:extLst>
              <a:ext uri="{FF2B5EF4-FFF2-40B4-BE49-F238E27FC236}">
                <a16:creationId xmlns:a16="http://schemas.microsoft.com/office/drawing/2014/main" id="{27FCF435-5815-401A-B626-CCDFD0824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656" y="101891"/>
            <a:ext cx="2553566" cy="515561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C1C0F4A-B4C8-4995-89FE-6F7312FB28E3}"/>
              </a:ext>
            </a:extLst>
          </p:cNvPr>
          <p:cNvSpPr/>
          <p:nvPr/>
        </p:nvSpPr>
        <p:spPr>
          <a:xfrm>
            <a:off x="1899084" y="5127343"/>
            <a:ext cx="1066079" cy="10116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7" name="Oval 6">
            <a:extLst>
              <a:ext uri="{FF2B5EF4-FFF2-40B4-BE49-F238E27FC236}">
                <a16:creationId xmlns:a16="http://schemas.microsoft.com/office/drawing/2014/main" id="{AE4FB84B-B235-4BF1-857D-CE3BF5B86477}"/>
              </a:ext>
            </a:extLst>
          </p:cNvPr>
          <p:cNvSpPr/>
          <p:nvPr/>
        </p:nvSpPr>
        <p:spPr>
          <a:xfrm>
            <a:off x="4905560" y="131325"/>
            <a:ext cx="1066079" cy="10116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9" name="Content Placeholder 2">
            <a:extLst>
              <a:ext uri="{FF2B5EF4-FFF2-40B4-BE49-F238E27FC236}">
                <a16:creationId xmlns:a16="http://schemas.microsoft.com/office/drawing/2014/main" id="{A384D1D7-9C13-4F30-A43B-1D235A5D0465}"/>
              </a:ext>
            </a:extLst>
          </p:cNvPr>
          <p:cNvSpPr txBox="1">
            <a:spLocks/>
          </p:cNvSpPr>
          <p:nvPr/>
        </p:nvSpPr>
        <p:spPr>
          <a:xfrm>
            <a:off x="7857855" y="3446457"/>
            <a:ext cx="4195593" cy="282632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9D4933"/>
              </a:buClr>
              <a:buSzPct val="76000"/>
              <a:buFont typeface="Wingdings 3"/>
              <a:buNone/>
              <a:tabLst/>
              <a:defRPr/>
            </a:pPr>
            <a:r>
              <a:rPr kumimoji="0" lang="nl-NL" sz="2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In deze spotprenten zie je ongeveer hetzelfde:</a:t>
            </a:r>
          </a:p>
          <a:p>
            <a:pPr marL="0" marR="0" lvl="0" indent="0" algn="l" defTabSz="914400" rtl="0" eaLnBrk="1" fontAlgn="auto" latinLnBrk="0" hangingPunct="1">
              <a:lnSpc>
                <a:spcPct val="100000"/>
              </a:lnSpc>
              <a:spcBef>
                <a:spcPts val="600"/>
              </a:spcBef>
              <a:spcAft>
                <a:spcPts val="0"/>
              </a:spcAft>
              <a:buClr>
                <a:srgbClr val="9D4933"/>
              </a:buClr>
              <a:buSzPct val="76000"/>
              <a:buFont typeface="Wingdings 3"/>
              <a:buNone/>
              <a:tabLst/>
              <a:defRPr/>
            </a:pPr>
            <a:r>
              <a:rPr kumimoji="0" lang="nl-NL" sz="2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Een fabrieksbaas/kapitalist die arbeiders weerhoudt van stemmen. </a:t>
            </a:r>
          </a:p>
        </p:txBody>
      </p:sp>
      <p:sp>
        <p:nvSpPr>
          <p:cNvPr id="5" name="Oval 4">
            <a:extLst>
              <a:ext uri="{FF2B5EF4-FFF2-40B4-BE49-F238E27FC236}">
                <a16:creationId xmlns:a16="http://schemas.microsoft.com/office/drawing/2014/main" id="{C7A0EE95-7D46-431E-A14B-7E3114D10FC5}"/>
              </a:ext>
            </a:extLst>
          </p:cNvPr>
          <p:cNvSpPr/>
          <p:nvPr/>
        </p:nvSpPr>
        <p:spPr>
          <a:xfrm rot="1337417">
            <a:off x="1651072" y="2621758"/>
            <a:ext cx="712499" cy="14131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6" name="TextBox 5">
            <a:extLst>
              <a:ext uri="{FF2B5EF4-FFF2-40B4-BE49-F238E27FC236}">
                <a16:creationId xmlns:a16="http://schemas.microsoft.com/office/drawing/2014/main" id="{E6ACF9E3-39FB-4471-86B0-4B91CA940748}"/>
              </a:ext>
            </a:extLst>
          </p:cNvPr>
          <p:cNvSpPr txBox="1"/>
          <p:nvPr/>
        </p:nvSpPr>
        <p:spPr>
          <a:xfrm>
            <a:off x="2301518" y="2839105"/>
            <a:ext cx="158086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Opgerolde mouwen=arbeider</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2" name="TextBox 11">
            <a:extLst>
              <a:ext uri="{FF2B5EF4-FFF2-40B4-BE49-F238E27FC236}">
                <a16:creationId xmlns:a16="http://schemas.microsoft.com/office/drawing/2014/main" id="{20B8A5FF-6C8B-49A0-9D97-DDB14F598409}"/>
              </a:ext>
            </a:extLst>
          </p:cNvPr>
          <p:cNvSpPr txBox="1"/>
          <p:nvPr/>
        </p:nvSpPr>
        <p:spPr>
          <a:xfrm>
            <a:off x="3176733" y="5812099"/>
            <a:ext cx="195502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Hoge hoed = fabrieksbaas/kapitalist</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0" name="Oval 9">
            <a:extLst>
              <a:ext uri="{FF2B5EF4-FFF2-40B4-BE49-F238E27FC236}">
                <a16:creationId xmlns:a16="http://schemas.microsoft.com/office/drawing/2014/main" id="{28F54FFC-625E-428B-AA83-59A06AF27373}"/>
              </a:ext>
            </a:extLst>
          </p:cNvPr>
          <p:cNvSpPr/>
          <p:nvPr/>
        </p:nvSpPr>
        <p:spPr>
          <a:xfrm>
            <a:off x="621435" y="4721524"/>
            <a:ext cx="1066079" cy="10116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14" name="Oval 13">
            <a:extLst>
              <a:ext uri="{FF2B5EF4-FFF2-40B4-BE49-F238E27FC236}">
                <a16:creationId xmlns:a16="http://schemas.microsoft.com/office/drawing/2014/main" id="{AA2FB9D1-BCEE-4EC3-90D3-7B74A8B9AF74}"/>
              </a:ext>
            </a:extLst>
          </p:cNvPr>
          <p:cNvSpPr/>
          <p:nvPr/>
        </p:nvSpPr>
        <p:spPr>
          <a:xfrm>
            <a:off x="4291125" y="753387"/>
            <a:ext cx="2624652" cy="258786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2236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12" grpId="0" animBg="1"/>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F8CA-388C-4E5A-ADB3-221CA0D4058C}"/>
              </a:ext>
            </a:extLst>
          </p:cNvPr>
          <p:cNvSpPr>
            <a:spLocks noGrp="1"/>
          </p:cNvSpPr>
          <p:nvPr>
            <p:ph type="title"/>
          </p:nvPr>
        </p:nvSpPr>
        <p:spPr/>
        <p:txBody>
          <a:bodyPr/>
          <a:lstStyle/>
          <a:p>
            <a:r>
              <a:rPr lang="nl-NL" dirty="0"/>
              <a:t>Spotprenten</a:t>
            </a:r>
            <a:r>
              <a:rPr lang="nl-NL" dirty="0">
                <a:latin typeface="Tw Cen MT" panose="020B0602020104020603" pitchFamily="34" charset="0"/>
              </a:rPr>
              <a:t> </a:t>
            </a:r>
            <a:endParaRPr lang="en-US" dirty="0">
              <a:latin typeface="Tw Cen MT" panose="020B0602020104020603" pitchFamily="34" charset="0"/>
            </a:endParaRPr>
          </a:p>
        </p:txBody>
      </p:sp>
      <p:sp>
        <p:nvSpPr>
          <p:cNvPr id="3" name="Content Placeholder 2">
            <a:extLst>
              <a:ext uri="{FF2B5EF4-FFF2-40B4-BE49-F238E27FC236}">
                <a16:creationId xmlns:a16="http://schemas.microsoft.com/office/drawing/2014/main" id="{E5C1DBE9-6A58-4289-9BED-F23E4CA7A62E}"/>
              </a:ext>
            </a:extLst>
          </p:cNvPr>
          <p:cNvSpPr>
            <a:spLocks noGrp="1"/>
          </p:cNvSpPr>
          <p:nvPr>
            <p:ph idx="1"/>
          </p:nvPr>
        </p:nvSpPr>
        <p:spPr/>
        <p:txBody>
          <a:bodyPr>
            <a:normAutofit/>
          </a:bodyPr>
          <a:lstStyle/>
          <a:p>
            <a:r>
              <a:rPr lang="nl-NL" sz="2800" dirty="0">
                <a:latin typeface="Tw Cen MT" panose="020B0602020104020603" pitchFamily="34" charset="0"/>
              </a:rPr>
              <a:t>Ze kunnen grofweg 2 dingen vragen</a:t>
            </a:r>
          </a:p>
          <a:p>
            <a:pPr marL="514350" indent="-514350">
              <a:buAutoNum type="arabicPeriod"/>
            </a:pPr>
            <a:r>
              <a:rPr lang="nl-NL" sz="2800" dirty="0">
                <a:latin typeface="Tw Cen MT" panose="020B0602020104020603" pitchFamily="34" charset="0"/>
              </a:rPr>
              <a:t>Wat is het onderwerp van de prent/welke historische gebeurtenis zie je?</a:t>
            </a:r>
          </a:p>
          <a:p>
            <a:pPr marL="514350" indent="-514350">
              <a:buAutoNum type="arabicPeriod"/>
            </a:pPr>
            <a:r>
              <a:rPr lang="nl-NL" sz="2800" dirty="0">
                <a:latin typeface="Tw Cen MT" panose="020B0602020104020603" pitchFamily="34" charset="0"/>
              </a:rPr>
              <a:t>Wat is de mening/boodschap van de printmaker</a:t>
            </a:r>
            <a:r>
              <a:rPr lang="en-US" sz="2800" dirty="0">
                <a:latin typeface="Tw Cen MT" panose="020B0602020104020603" pitchFamily="34" charset="0"/>
              </a:rPr>
              <a:t>?</a:t>
            </a:r>
          </a:p>
          <a:p>
            <a:pPr marL="274320" lvl="1" indent="0">
              <a:buNone/>
            </a:pPr>
            <a:r>
              <a:rPr lang="en-US" sz="2400" dirty="0">
                <a:latin typeface="Tw Cen MT" panose="020B0602020104020603" pitchFamily="34" charset="0"/>
              </a:rPr>
              <a:t>	Let dan op de </a:t>
            </a:r>
            <a:r>
              <a:rPr lang="en-US" sz="2400" dirty="0" err="1">
                <a:latin typeface="Tw Cen MT" panose="020B0602020104020603" pitchFamily="34" charset="0"/>
              </a:rPr>
              <a:t>volgende</a:t>
            </a:r>
            <a:r>
              <a:rPr lang="en-US" sz="2400" dirty="0">
                <a:latin typeface="Tw Cen MT" panose="020B0602020104020603" pitchFamily="34" charset="0"/>
              </a:rPr>
              <a:t> </a:t>
            </a:r>
            <a:r>
              <a:rPr lang="en-US" sz="2400" dirty="0" err="1">
                <a:latin typeface="Tw Cen MT" panose="020B0602020104020603" pitchFamily="34" charset="0"/>
              </a:rPr>
              <a:t>dingen</a:t>
            </a:r>
            <a:endParaRPr lang="en-US" sz="2400" dirty="0">
              <a:latin typeface="Tw Cen MT" panose="020B0602020104020603" pitchFamily="34" charset="0"/>
            </a:endParaRPr>
          </a:p>
          <a:p>
            <a:pPr marL="1062990" lvl="2" indent="-514350">
              <a:buAutoNum type="arabicPeriod"/>
            </a:pPr>
            <a:r>
              <a:rPr lang="en-US" sz="1800" dirty="0" err="1">
                <a:latin typeface="Tw Cen MT" panose="020B0602020104020603" pitchFamily="34" charset="0"/>
              </a:rPr>
              <a:t>Zijn</a:t>
            </a:r>
            <a:r>
              <a:rPr lang="en-US" sz="1800" dirty="0">
                <a:latin typeface="Tw Cen MT" panose="020B0602020104020603" pitchFamily="34" charset="0"/>
              </a:rPr>
              <a:t> de </a:t>
            </a:r>
            <a:r>
              <a:rPr lang="en-US" sz="1800" dirty="0" err="1">
                <a:latin typeface="Tw Cen MT" panose="020B0602020104020603" pitchFamily="34" charset="0"/>
              </a:rPr>
              <a:t>figuren</a:t>
            </a:r>
            <a:r>
              <a:rPr lang="en-US" sz="1800" dirty="0">
                <a:latin typeface="Tw Cen MT" panose="020B0602020104020603" pitchFamily="34" charset="0"/>
              </a:rPr>
              <a:t> </a:t>
            </a:r>
            <a:r>
              <a:rPr lang="en-US" sz="1800" dirty="0" err="1">
                <a:latin typeface="Tw Cen MT" panose="020B0602020104020603" pitchFamily="34" charset="0"/>
              </a:rPr>
              <a:t>positief</a:t>
            </a:r>
            <a:r>
              <a:rPr lang="en-US" sz="1800" dirty="0">
                <a:latin typeface="Tw Cen MT" panose="020B0602020104020603" pitchFamily="34" charset="0"/>
              </a:rPr>
              <a:t> of </a:t>
            </a:r>
            <a:r>
              <a:rPr lang="en-US" sz="1800" dirty="0" err="1">
                <a:latin typeface="Tw Cen MT" panose="020B0602020104020603" pitchFamily="34" charset="0"/>
              </a:rPr>
              <a:t>negatief</a:t>
            </a:r>
            <a:r>
              <a:rPr lang="en-US" sz="1800" dirty="0">
                <a:latin typeface="Tw Cen MT" panose="020B0602020104020603" pitchFamily="34" charset="0"/>
              </a:rPr>
              <a:t> </a:t>
            </a:r>
            <a:r>
              <a:rPr lang="en-US" sz="1800" dirty="0" err="1">
                <a:latin typeface="Tw Cen MT" panose="020B0602020104020603" pitchFamily="34" charset="0"/>
              </a:rPr>
              <a:t>afgebeeld</a:t>
            </a:r>
            <a:r>
              <a:rPr lang="en-US" sz="1800" dirty="0">
                <a:latin typeface="Tw Cen MT" panose="020B0602020104020603" pitchFamily="34" charset="0"/>
              </a:rPr>
              <a:t>?</a:t>
            </a:r>
          </a:p>
          <a:p>
            <a:pPr marL="1062990" lvl="2" indent="-514350">
              <a:buAutoNum type="arabicPeriod"/>
            </a:pPr>
            <a:r>
              <a:rPr lang="en-US" sz="1800" dirty="0">
                <a:latin typeface="Tw Cen MT" panose="020B0602020104020603" pitchFamily="34" charset="0"/>
              </a:rPr>
              <a:t>Wat is de </a:t>
            </a:r>
            <a:r>
              <a:rPr lang="en-US" sz="1800" dirty="0" err="1">
                <a:latin typeface="Tw Cen MT" panose="020B0602020104020603" pitchFamily="34" charset="0"/>
              </a:rPr>
              <a:t>ondertitel</a:t>
            </a:r>
            <a:r>
              <a:rPr lang="en-US" sz="1800" dirty="0">
                <a:latin typeface="Tw Cen MT" panose="020B0602020104020603" pitchFamily="34" charset="0"/>
              </a:rPr>
              <a:t>?</a:t>
            </a:r>
          </a:p>
          <a:p>
            <a:pPr marL="514350" indent="-514350">
              <a:buAutoNum type="arabicPeriod"/>
            </a:pPr>
            <a:endParaRPr lang="en-US" sz="2800" dirty="0">
              <a:latin typeface="Tw Cen MT" panose="020B0602020104020603" pitchFamily="34" charset="0"/>
            </a:endParaRPr>
          </a:p>
        </p:txBody>
      </p:sp>
    </p:spTree>
    <p:extLst>
      <p:ext uri="{BB962C8B-B14F-4D97-AF65-F5344CB8AC3E}">
        <p14:creationId xmlns:p14="http://schemas.microsoft.com/office/powerpoint/2010/main" val="17808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D2D5-02E7-483E-AFC4-E6EC491EF031}"/>
              </a:ext>
            </a:extLst>
          </p:cNvPr>
          <p:cNvSpPr>
            <a:spLocks noGrp="1"/>
          </p:cNvSpPr>
          <p:nvPr>
            <p:ph type="title"/>
          </p:nvPr>
        </p:nvSpPr>
        <p:spPr>
          <a:xfrm>
            <a:off x="3558059" y="103448"/>
            <a:ext cx="3426691" cy="1325563"/>
          </a:xfrm>
        </p:spPr>
        <p:txBody>
          <a:bodyPr/>
          <a:lstStyle/>
          <a:p>
            <a:r>
              <a:rPr lang="nl-NL" dirty="0"/>
              <a:t>Voorbeeld </a:t>
            </a:r>
            <a:endParaRPr lang="en-US" dirty="0"/>
          </a:p>
        </p:txBody>
      </p:sp>
      <p:sp>
        <p:nvSpPr>
          <p:cNvPr id="3" name="Content Placeholder 2">
            <a:extLst>
              <a:ext uri="{FF2B5EF4-FFF2-40B4-BE49-F238E27FC236}">
                <a16:creationId xmlns:a16="http://schemas.microsoft.com/office/drawing/2014/main" id="{0F0355EF-F483-4CF4-B057-B62683186C05}"/>
              </a:ext>
            </a:extLst>
          </p:cNvPr>
          <p:cNvSpPr>
            <a:spLocks noGrp="1"/>
          </p:cNvSpPr>
          <p:nvPr>
            <p:ph idx="1"/>
          </p:nvPr>
        </p:nvSpPr>
        <p:spPr>
          <a:xfrm>
            <a:off x="3558059" y="1251928"/>
            <a:ext cx="7998691" cy="4937760"/>
          </a:xfrm>
        </p:spPr>
        <p:txBody>
          <a:bodyPr>
            <a:normAutofit/>
          </a:bodyPr>
          <a:lstStyle/>
          <a:p>
            <a:pPr marL="0" indent="0">
              <a:buNone/>
            </a:pPr>
            <a:r>
              <a:rPr lang="nl-NL" sz="1800" dirty="0">
                <a:latin typeface="Tw Cen MT" panose="020B0602020104020603" pitchFamily="34" charset="0"/>
              </a:rPr>
              <a:t>(4p) </a:t>
            </a:r>
            <a:r>
              <a:rPr lang="nl-NL" sz="1800" b="1" dirty="0">
                <a:latin typeface="Tw Cen MT" panose="020B0602020104020603" pitchFamily="34" charset="0"/>
              </a:rPr>
              <a:t>Tjerk Bottema neemt met deze prent stelling in een politieke kwestie uit die tijd. Ondersteun deze interpretatie door </a:t>
            </a:r>
          </a:p>
          <a:p>
            <a:pPr>
              <a:buFontTx/>
              <a:buChar char="-"/>
            </a:pPr>
            <a:r>
              <a:rPr lang="nl-NL" sz="1800" b="1" dirty="0">
                <a:latin typeface="Tw Cen MT" panose="020B0602020104020603" pitchFamily="34" charset="0"/>
              </a:rPr>
              <a:t>De politieke kwestie te noemen die naar voren komt</a:t>
            </a:r>
          </a:p>
          <a:p>
            <a:pPr>
              <a:buFontTx/>
              <a:buChar char="-"/>
            </a:pPr>
            <a:r>
              <a:rPr lang="nl-NL" sz="1800" b="1" dirty="0">
                <a:latin typeface="Tw Cen MT" panose="020B0602020104020603" pitchFamily="34" charset="0"/>
              </a:rPr>
              <a:t>Met de prent uit te leggen welke mening de tekenaar weergeeft</a:t>
            </a:r>
          </a:p>
          <a:p>
            <a:pPr>
              <a:buFontTx/>
              <a:buChar char="-"/>
            </a:pPr>
            <a:r>
              <a:rPr lang="nl-NL" sz="1800" b="1" dirty="0">
                <a:latin typeface="Tw Cen MT" panose="020B0602020104020603" pitchFamily="34" charset="0"/>
              </a:rPr>
              <a:t>Aan te geven bij welke politieke stroming hij zich aansluit</a:t>
            </a:r>
          </a:p>
          <a:p>
            <a:pPr>
              <a:buFontTx/>
              <a:buChar char="-"/>
            </a:pPr>
            <a:endParaRPr lang="nl-NL" sz="1800" b="1" dirty="0">
              <a:latin typeface="Tw Cen MT" panose="020B0602020104020603" pitchFamily="34" charset="0"/>
            </a:endParaRPr>
          </a:p>
          <a:p>
            <a:pPr marL="342900" indent="-342900">
              <a:buAutoNum type="arabicPeriod"/>
            </a:pPr>
            <a:r>
              <a:rPr lang="nl-NL" sz="1800" dirty="0">
                <a:latin typeface="Tw Cen MT" panose="020B0602020104020603" pitchFamily="34" charset="0"/>
              </a:rPr>
              <a:t>De politieke kwestie die in de bron naar voren komt is de strijd voor algemeen kiesrecht/voortschrijdende democratisering</a:t>
            </a:r>
          </a:p>
          <a:p>
            <a:pPr marL="342900" indent="-342900">
              <a:buAutoNum type="arabicPeriod"/>
            </a:pPr>
            <a:r>
              <a:rPr lang="nl-NL" sz="1800" dirty="0">
                <a:latin typeface="Tw Cen MT" panose="020B0602020104020603" pitchFamily="34" charset="0"/>
              </a:rPr>
              <a:t>Bottema/de tekenaar geeft hiermee aan dat de kapitalisten arbeiders/vrouwen onderdrukken via hun stemrecht te onthouden</a:t>
            </a:r>
          </a:p>
          <a:p>
            <a:pPr marL="342900" indent="-342900">
              <a:buAutoNum type="arabicPeriod"/>
            </a:pPr>
            <a:r>
              <a:rPr lang="nl-NL" sz="1800" dirty="0">
                <a:latin typeface="Tw Cen MT" panose="020B0602020104020603" pitchFamily="34" charset="0"/>
              </a:rPr>
              <a:t>Wat hij laat zien door het afbeelden van aan kapitalist die op de stembus zit terwijl hij de man en de vrouw daarvan weerhoudt. </a:t>
            </a:r>
          </a:p>
          <a:p>
            <a:pPr marL="342900" indent="-342900">
              <a:buAutoNum type="arabicPeriod"/>
            </a:pPr>
            <a:r>
              <a:rPr lang="nl-NL" sz="1800" dirty="0">
                <a:latin typeface="Tw Cen MT" panose="020B0602020104020603" pitchFamily="34" charset="0"/>
              </a:rPr>
              <a:t>Hiermee sluit Bottema zich aan bij het socialisme. </a:t>
            </a:r>
          </a:p>
          <a:p>
            <a:pPr>
              <a:buFontTx/>
              <a:buChar char="-"/>
            </a:pPr>
            <a:endParaRPr lang="nl-NL" sz="1800" dirty="0">
              <a:latin typeface="Tw Cen MT" panose="020B0602020104020603" pitchFamily="34" charset="0"/>
            </a:endParaRPr>
          </a:p>
          <a:p>
            <a:pPr marL="0" indent="0">
              <a:buNone/>
            </a:pPr>
            <a:endParaRPr lang="nl-NL" sz="1800" dirty="0">
              <a:latin typeface="Tw Cen MT" panose="020B0602020104020603" pitchFamily="34" charset="0"/>
            </a:endParaRPr>
          </a:p>
          <a:p>
            <a:pPr>
              <a:buFontTx/>
              <a:buChar char="-"/>
            </a:pPr>
            <a:endParaRPr lang="nl-NL" sz="1800" dirty="0">
              <a:latin typeface="Tw Cen MT" panose="020B0602020104020603" pitchFamily="34" charset="0"/>
            </a:endParaRPr>
          </a:p>
          <a:p>
            <a:pPr marL="0" indent="0">
              <a:buNone/>
            </a:pPr>
            <a:endParaRPr lang="en-US" sz="1800" dirty="0">
              <a:latin typeface="Tw Cen MT" panose="020B0602020104020603" pitchFamily="34" charset="0"/>
            </a:endParaRPr>
          </a:p>
        </p:txBody>
      </p:sp>
      <p:pic>
        <p:nvPicPr>
          <p:cNvPr id="4" name="Picture 4" descr="Eindexamen geschiedenis pilot havo 2011 - I">
            <a:extLst>
              <a:ext uri="{FF2B5EF4-FFF2-40B4-BE49-F238E27FC236}">
                <a16:creationId xmlns:a16="http://schemas.microsoft.com/office/drawing/2014/main" id="{6C1A926F-D020-439C-AC2D-BD88939F6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35" y="700651"/>
            <a:ext cx="2553566" cy="51556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D5DD046-A4DE-49C1-BEF4-F2F5C18E15C9}"/>
              </a:ext>
            </a:extLst>
          </p:cNvPr>
          <p:cNvSpPr/>
          <p:nvPr/>
        </p:nvSpPr>
        <p:spPr>
          <a:xfrm>
            <a:off x="436485" y="6205912"/>
            <a:ext cx="11319029"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5" name="Content Placeholder 2">
            <a:extLst>
              <a:ext uri="{FF2B5EF4-FFF2-40B4-BE49-F238E27FC236}">
                <a16:creationId xmlns:a16="http://schemas.microsoft.com/office/drawing/2014/main" id="{80AD055D-0AF3-433C-BFE9-ADB8B6E60D78}"/>
              </a:ext>
            </a:extLst>
          </p:cNvPr>
          <p:cNvSpPr txBox="1">
            <a:spLocks/>
          </p:cNvSpPr>
          <p:nvPr/>
        </p:nvSpPr>
        <p:spPr>
          <a:xfrm>
            <a:off x="297676" y="6041907"/>
            <a:ext cx="5818908" cy="497426"/>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9D4933"/>
              </a:buClr>
              <a:buSzPct val="76000"/>
              <a:buFont typeface="Wingdings 3"/>
              <a:buNone/>
              <a:tabLst/>
              <a:defRPr/>
            </a:pPr>
            <a:r>
              <a:rPr kumimoji="0" lang="nl-NL"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 zetel van het kapitalisme</a:t>
            </a:r>
            <a:br>
              <a:rPr kumimoji="0" lang="nl-NL"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nl-NL"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Een prent van Tjerk Bottema uit 1909 in het socialistische weekblad “De Notenkraker”</a:t>
            </a:r>
            <a:endPar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cxnSp>
        <p:nvCxnSpPr>
          <p:cNvPr id="8" name="Straight Connector 7">
            <a:extLst>
              <a:ext uri="{FF2B5EF4-FFF2-40B4-BE49-F238E27FC236}">
                <a16:creationId xmlns:a16="http://schemas.microsoft.com/office/drawing/2014/main" id="{9D372107-5951-4610-A430-78ED023F177E}"/>
              </a:ext>
            </a:extLst>
          </p:cNvPr>
          <p:cNvCxnSpPr>
            <a:cxnSpLocks/>
          </p:cNvCxnSpPr>
          <p:nvPr/>
        </p:nvCxnSpPr>
        <p:spPr>
          <a:xfrm>
            <a:off x="3009683" y="6423889"/>
            <a:ext cx="1466417" cy="0"/>
          </a:xfrm>
          <a:prstGeom prst="line">
            <a:avLst/>
          </a:prstGeom>
          <a:ln w="28575">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F44EAE1D-426F-4920-A45C-32E6ABB015D1}"/>
              </a:ext>
            </a:extLst>
          </p:cNvPr>
          <p:cNvCxnSpPr>
            <a:cxnSpLocks/>
          </p:cNvCxnSpPr>
          <p:nvPr/>
        </p:nvCxnSpPr>
        <p:spPr>
          <a:xfrm>
            <a:off x="2357437" y="6398948"/>
            <a:ext cx="306965" cy="0"/>
          </a:xfrm>
          <a:prstGeom prst="line">
            <a:avLst/>
          </a:prstGeom>
          <a:ln w="28575">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304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9626-556F-4888-9F45-90D519D71CB9}"/>
              </a:ext>
            </a:extLst>
          </p:cNvPr>
          <p:cNvSpPr>
            <a:spLocks noGrp="1"/>
          </p:cNvSpPr>
          <p:nvPr>
            <p:ph type="title"/>
          </p:nvPr>
        </p:nvSpPr>
        <p:spPr/>
        <p:txBody>
          <a:bodyPr/>
          <a:lstStyle/>
          <a:p>
            <a:r>
              <a:rPr lang="nl-NL" dirty="0"/>
              <a:t>Continuiteit en discontinuiteit </a:t>
            </a:r>
            <a:endParaRPr lang="en-US" dirty="0"/>
          </a:p>
        </p:txBody>
      </p:sp>
      <p:sp>
        <p:nvSpPr>
          <p:cNvPr id="3" name="Content Placeholder 2">
            <a:extLst>
              <a:ext uri="{FF2B5EF4-FFF2-40B4-BE49-F238E27FC236}">
                <a16:creationId xmlns:a16="http://schemas.microsoft.com/office/drawing/2014/main" id="{B5B15BDF-AD74-493A-84B6-02DAADD54169}"/>
              </a:ext>
            </a:extLst>
          </p:cNvPr>
          <p:cNvSpPr>
            <a:spLocks noGrp="1"/>
          </p:cNvSpPr>
          <p:nvPr>
            <p:ph idx="1"/>
          </p:nvPr>
        </p:nvSpPr>
        <p:spPr/>
        <p:txBody>
          <a:bodyPr/>
          <a:lstStyle/>
          <a:p>
            <a:pPr marL="0" indent="0">
              <a:buNone/>
            </a:pPr>
            <a:r>
              <a:rPr lang="nl-NL" dirty="0">
                <a:latin typeface="Tw Cen MT" panose="020B0602020104020603" pitchFamily="34" charset="0"/>
              </a:rPr>
              <a:t>Bij een continuïteitsvraag moet je beoordelen of er tussen twee gebeurtenissen/periodes sprake is van verandering of niet. </a:t>
            </a:r>
          </a:p>
          <a:p>
            <a:pPr marL="0" indent="0">
              <a:buNone/>
            </a:pPr>
            <a:r>
              <a:rPr lang="nl-NL" dirty="0">
                <a:latin typeface="Tw Cen MT" panose="020B0602020104020603" pitchFamily="34" charset="0"/>
              </a:rPr>
              <a:t>Je kan op dezelfde manier te werk gaan als bij verbanden leggen.</a:t>
            </a:r>
          </a:p>
          <a:p>
            <a:pPr marL="0" indent="0">
              <a:buNone/>
            </a:pPr>
            <a:endParaRPr lang="nl-NL" dirty="0">
              <a:latin typeface="Tw Cen MT" panose="020B0602020104020603" pitchFamily="34" charset="0"/>
            </a:endParaRPr>
          </a:p>
          <a:p>
            <a:pPr marL="514350" indent="-514350">
              <a:buAutoNum type="arabicPeriod"/>
            </a:pPr>
            <a:r>
              <a:rPr lang="nl-NL" dirty="0">
                <a:latin typeface="Tw Cen MT" panose="020B0602020104020603" pitchFamily="34" charset="0"/>
              </a:rPr>
              <a:t>Je geeft een korte omschrijving van gebeurtenis A</a:t>
            </a:r>
          </a:p>
          <a:p>
            <a:pPr marL="514350" indent="-514350">
              <a:buAutoNum type="arabicPeriod"/>
            </a:pPr>
            <a:r>
              <a:rPr lang="nl-NL" dirty="0">
                <a:latin typeface="Tw Cen MT" panose="020B0602020104020603" pitchFamily="34" charset="0"/>
              </a:rPr>
              <a:t>Je geeft een korte omschrijving van gebeurtenis B</a:t>
            </a:r>
          </a:p>
          <a:p>
            <a:pPr marL="514350" indent="-514350">
              <a:buAutoNum type="arabicPeriod"/>
            </a:pPr>
            <a:r>
              <a:rPr lang="nl-NL" dirty="0">
                <a:latin typeface="Tw Cen MT" panose="020B0602020104020603" pitchFamily="34" charset="0"/>
              </a:rPr>
              <a:t>Je concludeert/vat samen waarom er wel of geen continuïteit is</a:t>
            </a:r>
          </a:p>
          <a:p>
            <a:pPr marL="514350" indent="-514350">
              <a:buAutoNum type="arabicPeriod"/>
            </a:pPr>
            <a:endParaRPr lang="nl-NL" dirty="0">
              <a:latin typeface="Tw Cen MT" panose="020B0602020104020603" pitchFamily="34" charset="0"/>
            </a:endParaRPr>
          </a:p>
          <a:p>
            <a:pPr marL="0" indent="0">
              <a:buNone/>
            </a:pPr>
            <a:endParaRPr lang="en-US" dirty="0">
              <a:latin typeface="Tw Cen MT" panose="020B0602020104020603" pitchFamily="34" charset="0"/>
            </a:endParaRPr>
          </a:p>
        </p:txBody>
      </p:sp>
    </p:spTree>
    <p:extLst>
      <p:ext uri="{BB962C8B-B14F-4D97-AF65-F5344CB8AC3E}">
        <p14:creationId xmlns:p14="http://schemas.microsoft.com/office/powerpoint/2010/main" val="31998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2F3F-2017-4CE4-A771-BBD706E680CC}"/>
              </a:ext>
            </a:extLst>
          </p:cNvPr>
          <p:cNvSpPr>
            <a:spLocks noGrp="1"/>
          </p:cNvSpPr>
          <p:nvPr>
            <p:ph type="title"/>
          </p:nvPr>
        </p:nvSpPr>
        <p:spPr/>
        <p:txBody>
          <a:bodyPr/>
          <a:lstStyle/>
          <a:p>
            <a:r>
              <a:rPr lang="nl-NL" dirty="0"/>
              <a:t>Voorbeeld</a:t>
            </a:r>
            <a:r>
              <a:rPr lang="nl-NL" dirty="0">
                <a:latin typeface="Tw Cen MT" panose="020B0602020104020603" pitchFamily="34" charset="0"/>
              </a:rPr>
              <a:t> </a:t>
            </a:r>
            <a:endParaRPr lang="en-US" dirty="0">
              <a:latin typeface="Tw Cen MT" panose="020B0602020104020603" pitchFamily="34" charset="0"/>
            </a:endParaRPr>
          </a:p>
        </p:txBody>
      </p:sp>
      <p:sp>
        <p:nvSpPr>
          <p:cNvPr id="15" name="TextBox 14">
            <a:extLst>
              <a:ext uri="{FF2B5EF4-FFF2-40B4-BE49-F238E27FC236}">
                <a16:creationId xmlns:a16="http://schemas.microsoft.com/office/drawing/2014/main" id="{F8419609-A98B-4661-8965-55D57F056958}"/>
              </a:ext>
            </a:extLst>
          </p:cNvPr>
          <p:cNvSpPr txBox="1"/>
          <p:nvPr/>
        </p:nvSpPr>
        <p:spPr>
          <a:xfrm>
            <a:off x="1024127" y="1900166"/>
            <a:ext cx="10445062" cy="42165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Geef een voorbeeld van continuïteit en van verandering die het modern imperialisme met zich meebracht in de verhouding tussen de koloniale grootmachten en de bestaande nieuwe koloniën.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voorbeeld</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van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continuïteit</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in de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verhouding</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tussen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koloniale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grootmachten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bestaande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nieuwe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koloniën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is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dat</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de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grootmachten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bleven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veel</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geld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verdienen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aan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de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koloniën</a:t>
            </a:r>
            <a:endPar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voorbeeld</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van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verandering</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in de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verhouding</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tussen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koloniale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grootmachten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bestaande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nieuwe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koloniën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is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dat</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koloniale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grootmachten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269875" marR="0" lvl="0" indent="-182563"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Een</a:t>
            </a:r>
            <a:r>
              <a:rPr kumimoji="0" lang="en-US" sz="16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van </a:t>
            </a:r>
            <a:r>
              <a:rPr kumimoji="0" lang="en-US" sz="16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volgende</a:t>
            </a:r>
            <a:r>
              <a:rPr kumimoji="0" lang="en-US" sz="16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b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hun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koloniën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ook</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gingen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besturen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444500" marR="0" lvl="0" indent="-174625"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gingen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gebruiken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voor</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industrieel</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gewin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afzetmarkt</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/of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grondstoffen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269875"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een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beschavingsplicht</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voelde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ten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opzichte</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van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hun</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kolonies</a:t>
            </a:r>
            <a:r>
              <a:rPr kumimoji="0" lang="en-US" sz="2000" b="0"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p:txBody>
      </p:sp>
    </p:spTree>
    <p:extLst>
      <p:ext uri="{BB962C8B-B14F-4D97-AF65-F5344CB8AC3E}">
        <p14:creationId xmlns:p14="http://schemas.microsoft.com/office/powerpoint/2010/main" val="1183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Betrouwbaarheid beoordelen</a:t>
            </a:r>
          </a:p>
        </p:txBody>
      </p:sp>
      <p:sp>
        <p:nvSpPr>
          <p:cNvPr id="3" name="Tijdelijke aanduiding voor inhoud 2"/>
          <p:cNvSpPr>
            <a:spLocks noGrp="1"/>
          </p:cNvSpPr>
          <p:nvPr>
            <p:ph idx="1"/>
          </p:nvPr>
        </p:nvSpPr>
        <p:spPr/>
        <p:txBody>
          <a:bodyPr>
            <a:normAutofit/>
          </a:bodyPr>
          <a:lstStyle/>
          <a:p>
            <a:pPr marL="0" indent="0">
              <a:buNone/>
            </a:pPr>
            <a:r>
              <a:rPr lang="nl-NL" dirty="0">
                <a:latin typeface="Tw Cen MT" panose="020B0602020104020603" pitchFamily="34" charset="0"/>
              </a:rPr>
              <a:t>Een bron is nooit per definitie </a:t>
            </a:r>
            <a:r>
              <a:rPr lang="nl-NL" i="1" dirty="0">
                <a:latin typeface="Tw Cen MT" panose="020B0602020104020603" pitchFamily="34" charset="0"/>
              </a:rPr>
              <a:t>goed</a:t>
            </a:r>
            <a:r>
              <a:rPr lang="nl-NL" dirty="0">
                <a:latin typeface="Tw Cen MT" panose="020B0602020104020603" pitchFamily="34" charset="0"/>
              </a:rPr>
              <a:t> of </a:t>
            </a:r>
            <a:r>
              <a:rPr lang="nl-NL" i="1" dirty="0">
                <a:latin typeface="Tw Cen MT" panose="020B0602020104020603" pitchFamily="34" charset="0"/>
              </a:rPr>
              <a:t>slecht</a:t>
            </a:r>
            <a:r>
              <a:rPr lang="nl-NL" dirty="0">
                <a:latin typeface="Tw Cen MT" panose="020B0602020104020603" pitchFamily="34" charset="0"/>
              </a:rPr>
              <a:t>.</a:t>
            </a:r>
          </a:p>
          <a:p>
            <a:pPr marL="0" indent="0">
              <a:buNone/>
            </a:pPr>
            <a:r>
              <a:rPr lang="nl-NL" dirty="0">
                <a:latin typeface="Tw Cen MT" panose="020B0602020104020603" pitchFamily="34" charset="0"/>
              </a:rPr>
              <a:t>Vaak kent een bron twee kanten:  </a:t>
            </a:r>
            <a:r>
              <a:rPr lang="nl-NL" u="sng" dirty="0">
                <a:latin typeface="Tw Cen MT" panose="020B0602020104020603" pitchFamily="34" charset="0"/>
              </a:rPr>
              <a:t>betrouwbaarheid</a:t>
            </a:r>
            <a:r>
              <a:rPr lang="nl-NL" dirty="0">
                <a:latin typeface="Tw Cen MT" panose="020B0602020104020603" pitchFamily="34" charset="0"/>
              </a:rPr>
              <a:t> en </a:t>
            </a:r>
            <a:r>
              <a:rPr lang="nl-NL" u="sng" dirty="0">
                <a:latin typeface="Tw Cen MT" panose="020B0602020104020603" pitchFamily="34" charset="0"/>
              </a:rPr>
              <a:t>representativiteit</a:t>
            </a:r>
            <a:r>
              <a:rPr lang="nl-NL" dirty="0">
                <a:latin typeface="Tw Cen MT" panose="020B0602020104020603" pitchFamily="34" charset="0"/>
              </a:rPr>
              <a:t>. </a:t>
            </a:r>
          </a:p>
          <a:p>
            <a:pPr marL="0" indent="0">
              <a:buNone/>
            </a:pPr>
            <a:r>
              <a:rPr lang="nl-NL" dirty="0">
                <a:latin typeface="Tw Cen MT" panose="020B0602020104020603" pitchFamily="34" charset="0"/>
              </a:rPr>
              <a:t>Soms moet je dit in examenvragen beide beoordelen: dan vragen ze naar de </a:t>
            </a:r>
            <a:r>
              <a:rPr lang="nl-NL" b="1" dirty="0">
                <a:latin typeface="Tw Cen MT" panose="020B0602020104020603" pitchFamily="34" charset="0"/>
              </a:rPr>
              <a:t>bruikbaarheid</a:t>
            </a:r>
            <a:r>
              <a:rPr lang="nl-NL" dirty="0">
                <a:latin typeface="Tw Cen MT" panose="020B0602020104020603" pitchFamily="34" charset="0"/>
              </a:rPr>
              <a:t> van de bron voor bijvoorbeeld historisch onderzoek. </a:t>
            </a:r>
          </a:p>
          <a:p>
            <a:pPr marL="0" indent="0">
              <a:buNone/>
            </a:pPr>
            <a:endParaRPr lang="nl-NL" dirty="0">
              <a:latin typeface="Tw Cen MT" panose="020B0602020104020603" pitchFamily="34" charset="0"/>
            </a:endParaRPr>
          </a:p>
          <a:p>
            <a:r>
              <a:rPr lang="nl-NL" i="1" dirty="0">
                <a:latin typeface="Tw Cen MT" panose="020B0602020104020603" pitchFamily="34" charset="0"/>
              </a:rPr>
              <a:t>Betrouwbaarheid</a:t>
            </a:r>
            <a:r>
              <a:rPr lang="nl-NL" dirty="0">
                <a:latin typeface="Tw Cen MT" panose="020B0602020104020603" pitchFamily="34" charset="0"/>
              </a:rPr>
              <a:t>:  is de informatie in de bron te vertrouwen?</a:t>
            </a:r>
          </a:p>
          <a:p>
            <a:r>
              <a:rPr lang="nl-NL" i="1" dirty="0">
                <a:latin typeface="Tw Cen MT" panose="020B0602020104020603" pitchFamily="34" charset="0"/>
              </a:rPr>
              <a:t>Representativiteit</a:t>
            </a:r>
            <a:r>
              <a:rPr lang="nl-NL" dirty="0">
                <a:latin typeface="Tw Cen MT" panose="020B0602020104020603" pitchFamily="34" charset="0"/>
              </a:rPr>
              <a:t>: is de bron bruikbaar voor historisch onderzoek? Ook al klopt de bron niet, zegt het soms alsnog wat nuttigs over de geschiedenis of de visie van historische figuren uit de bron.</a:t>
            </a:r>
          </a:p>
          <a:p>
            <a:pPr marL="0" indent="0">
              <a:buNone/>
            </a:pPr>
            <a:endParaRPr lang="nl-NL" dirty="0">
              <a:latin typeface="Tw Cen MT" panose="020B0602020104020603" pitchFamily="34" charset="0"/>
            </a:endParaRPr>
          </a:p>
        </p:txBody>
      </p:sp>
    </p:spTree>
    <p:extLst>
      <p:ext uri="{BB962C8B-B14F-4D97-AF65-F5344CB8AC3E}">
        <p14:creationId xmlns:p14="http://schemas.microsoft.com/office/powerpoint/2010/main" val="31336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1DC8-9FCF-4CBC-9A53-5247EFEEE7E6}"/>
              </a:ext>
            </a:extLst>
          </p:cNvPr>
          <p:cNvSpPr>
            <a:spLocks noGrp="1"/>
          </p:cNvSpPr>
          <p:nvPr>
            <p:ph type="title"/>
          </p:nvPr>
        </p:nvSpPr>
        <p:spPr/>
        <p:txBody>
          <a:bodyPr>
            <a:normAutofit/>
          </a:bodyPr>
          <a:lstStyle/>
          <a:p>
            <a:r>
              <a:rPr lang="nl-NL" dirty="0"/>
              <a:t>Wanneer is een bron betrouwbaar?</a:t>
            </a:r>
            <a:endParaRPr lang="en-US" dirty="0"/>
          </a:p>
        </p:txBody>
      </p:sp>
      <p:sp>
        <p:nvSpPr>
          <p:cNvPr id="3" name="Content Placeholder 2">
            <a:extLst>
              <a:ext uri="{FF2B5EF4-FFF2-40B4-BE49-F238E27FC236}">
                <a16:creationId xmlns:a16="http://schemas.microsoft.com/office/drawing/2014/main" id="{2E47816F-D8AE-45B8-8736-558E1EB11DD1}"/>
              </a:ext>
            </a:extLst>
          </p:cNvPr>
          <p:cNvSpPr>
            <a:spLocks noGrp="1"/>
          </p:cNvSpPr>
          <p:nvPr>
            <p:ph idx="1"/>
          </p:nvPr>
        </p:nvSpPr>
        <p:spPr/>
        <p:txBody>
          <a:bodyPr>
            <a:normAutofit/>
          </a:bodyPr>
          <a:lstStyle/>
          <a:p>
            <a:r>
              <a:rPr lang="nl-NL" dirty="0">
                <a:latin typeface="Tw Cen MT" panose="020B0602020104020603" pitchFamily="34" charset="0"/>
              </a:rPr>
              <a:t>Is de auteur van de bron </a:t>
            </a:r>
            <a:r>
              <a:rPr lang="nl-NL" b="1" dirty="0">
                <a:solidFill>
                  <a:srgbClr val="83AECB"/>
                </a:solidFill>
                <a:latin typeface="Tw Cen MT" panose="020B0602020104020603" pitchFamily="34" charset="0"/>
              </a:rPr>
              <a:t>ooggetuige</a:t>
            </a:r>
            <a:r>
              <a:rPr lang="nl-NL" dirty="0">
                <a:latin typeface="Tw Cen MT" panose="020B0602020104020603" pitchFamily="34" charset="0"/>
              </a:rPr>
              <a:t>?</a:t>
            </a:r>
          </a:p>
          <a:p>
            <a:pPr lvl="1"/>
            <a:r>
              <a:rPr lang="nl-NL" dirty="0">
                <a:latin typeface="Tw Cen MT" panose="020B0602020104020603" pitchFamily="34" charset="0"/>
              </a:rPr>
              <a:t>Als iemand letterlijk bij de gebeurtenis is geweest, draagt dit bij aan de betrouwbaarheid van de bron</a:t>
            </a:r>
          </a:p>
          <a:p>
            <a:r>
              <a:rPr lang="nl-NL" dirty="0">
                <a:latin typeface="Tw Cen MT" panose="020B0602020104020603" pitchFamily="34" charset="0"/>
              </a:rPr>
              <a:t>Is de bron vlak na de historische gebeurtenis opgeschreven of pas jaren later?</a:t>
            </a:r>
          </a:p>
          <a:p>
            <a:pPr lvl="1"/>
            <a:r>
              <a:rPr lang="nl-NL" dirty="0">
                <a:latin typeface="Tw Cen MT" panose="020B0602020104020603" pitchFamily="34" charset="0"/>
              </a:rPr>
              <a:t>Als iemand pas 50 jaar na de gebeurtenis er iets over schrijft, kan het zijn dat de herinneringen niet helemaal meer kloppen</a:t>
            </a:r>
          </a:p>
          <a:p>
            <a:r>
              <a:rPr lang="nl-NL" dirty="0">
                <a:latin typeface="Tw Cen MT" panose="020B0602020104020603" pitchFamily="34" charset="0"/>
              </a:rPr>
              <a:t>Is de bron een </a:t>
            </a:r>
            <a:r>
              <a:rPr lang="nl-NL" b="1" dirty="0">
                <a:solidFill>
                  <a:srgbClr val="83AECB"/>
                </a:solidFill>
                <a:latin typeface="Tw Cen MT" panose="020B0602020104020603" pitchFamily="34" charset="0"/>
              </a:rPr>
              <a:t>privédocument</a:t>
            </a:r>
            <a:r>
              <a:rPr lang="nl-NL" dirty="0">
                <a:latin typeface="Tw Cen MT" panose="020B0602020104020603" pitchFamily="34" charset="0"/>
              </a:rPr>
              <a:t> of bedoeld voor </a:t>
            </a:r>
            <a:r>
              <a:rPr lang="nl-NL" b="1" dirty="0">
                <a:solidFill>
                  <a:srgbClr val="83AECB"/>
                </a:solidFill>
                <a:latin typeface="Tw Cen MT" panose="020B0602020104020603" pitchFamily="34" charset="0"/>
              </a:rPr>
              <a:t>openbare publicatie</a:t>
            </a:r>
            <a:r>
              <a:rPr lang="nl-NL" dirty="0">
                <a:latin typeface="Tw Cen MT" panose="020B0602020104020603" pitchFamily="34" charset="0"/>
              </a:rPr>
              <a:t>?</a:t>
            </a:r>
          </a:p>
          <a:p>
            <a:pPr lvl="1"/>
            <a:r>
              <a:rPr lang="nl-NL" dirty="0">
                <a:latin typeface="Tw Cen MT" panose="020B0602020104020603" pitchFamily="34" charset="0"/>
              </a:rPr>
              <a:t>Bronnen die publiek zijn uitgegeven kunnen minder betrouwbaar zijn: misschien schrijft de auteur wel iets op omdat het moet van de staat door censuur (nazi-Duitsland bijv.) of om iets te rechtvaardigen. </a:t>
            </a:r>
          </a:p>
          <a:p>
            <a:pPr lvl="1"/>
            <a:r>
              <a:rPr lang="nl-NL" dirty="0">
                <a:latin typeface="Tw Cen MT" panose="020B0602020104020603" pitchFamily="34" charset="0"/>
              </a:rPr>
              <a:t>Privébronnen (dagboeken, brieven) zijn hierom betrouwbaarder</a:t>
            </a:r>
            <a:endParaRPr lang="en-US" dirty="0">
              <a:latin typeface="Tw Cen MT" panose="020B0602020104020603" pitchFamily="34" charset="0"/>
            </a:endParaRPr>
          </a:p>
        </p:txBody>
      </p:sp>
    </p:spTree>
    <p:extLst>
      <p:ext uri="{BB962C8B-B14F-4D97-AF65-F5344CB8AC3E}">
        <p14:creationId xmlns:p14="http://schemas.microsoft.com/office/powerpoint/2010/main" val="27018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8284-F0D0-4B8D-9D3F-9B10FA5831F1}"/>
              </a:ext>
            </a:extLst>
          </p:cNvPr>
          <p:cNvSpPr>
            <a:spLocks noGrp="1"/>
          </p:cNvSpPr>
          <p:nvPr>
            <p:ph type="title"/>
          </p:nvPr>
        </p:nvSpPr>
        <p:spPr/>
        <p:txBody>
          <a:bodyPr/>
          <a:lstStyle/>
          <a:p>
            <a:r>
              <a:rPr lang="nl-NL" dirty="0"/>
              <a:t>Voorbeeld</a:t>
            </a:r>
            <a:r>
              <a:rPr lang="nl-NL" dirty="0">
                <a:latin typeface="Tw Cen MT" panose="020B0602020104020603" pitchFamily="34" charset="0"/>
              </a:rPr>
              <a:t> </a:t>
            </a:r>
            <a:endParaRPr lang="en-US" dirty="0">
              <a:latin typeface="Tw Cen MT" panose="020B0602020104020603" pitchFamily="34" charset="0"/>
            </a:endParaRPr>
          </a:p>
        </p:txBody>
      </p:sp>
      <p:pic>
        <p:nvPicPr>
          <p:cNvPr id="4" name="Content Placeholder 3">
            <a:extLst>
              <a:ext uri="{FF2B5EF4-FFF2-40B4-BE49-F238E27FC236}">
                <a16:creationId xmlns:a16="http://schemas.microsoft.com/office/drawing/2014/main" id="{025BC6C8-D2FA-4545-B8AB-8C6953DEC01C}"/>
              </a:ext>
            </a:extLst>
          </p:cNvPr>
          <p:cNvPicPr>
            <a:picLocks noGrp="1" noChangeAspect="1"/>
          </p:cNvPicPr>
          <p:nvPr>
            <p:ph idx="1"/>
          </p:nvPr>
        </p:nvPicPr>
        <p:blipFill>
          <a:blip r:embed="rId3"/>
          <a:stretch>
            <a:fillRect/>
          </a:stretch>
        </p:blipFill>
        <p:spPr>
          <a:xfrm>
            <a:off x="748146" y="3401693"/>
            <a:ext cx="5449060" cy="2800741"/>
          </a:xfrm>
          <a:prstGeom prst="rect">
            <a:avLst/>
          </a:prstGeom>
        </p:spPr>
      </p:pic>
      <p:sp>
        <p:nvSpPr>
          <p:cNvPr id="5" name="TextBox 4">
            <a:extLst>
              <a:ext uri="{FF2B5EF4-FFF2-40B4-BE49-F238E27FC236}">
                <a16:creationId xmlns:a16="http://schemas.microsoft.com/office/drawing/2014/main" id="{BFABB20D-D3F6-4F9C-8241-906938B834AA}"/>
              </a:ext>
            </a:extLst>
          </p:cNvPr>
          <p:cNvSpPr txBox="1"/>
          <p:nvPr/>
        </p:nvSpPr>
        <p:spPr>
          <a:xfrm>
            <a:off x="665017" y="1863293"/>
            <a:ext cx="1125912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 herinneringen van Nettelbeck worden vaak gebruikt om de behandeling van slaven op slavenschepen te onderzoeken.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Noem een argument </a:t>
            </a:r>
            <a:r>
              <a:rPr kumimoji="0" lang="nl-NL"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vóór</a:t>
            </a:r>
            <a:r>
              <a:rPr kumimoji="0" lang="nl-NL"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en een argument </a:t>
            </a:r>
            <a:r>
              <a:rPr kumimoji="0" lang="nl-NL"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tegen</a:t>
            </a:r>
            <a:r>
              <a:rPr kumimoji="0" lang="nl-NL"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de betrouwbaarheid van deze bron voor dit onderzoek. </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7" name="Rectangle 6">
            <a:extLst>
              <a:ext uri="{FF2B5EF4-FFF2-40B4-BE49-F238E27FC236}">
                <a16:creationId xmlns:a16="http://schemas.microsoft.com/office/drawing/2014/main" id="{E87E22E6-103E-4AC6-9676-A720CA433835}"/>
              </a:ext>
            </a:extLst>
          </p:cNvPr>
          <p:cNvSpPr/>
          <p:nvPr/>
        </p:nvSpPr>
        <p:spPr>
          <a:xfrm>
            <a:off x="813192" y="5809327"/>
            <a:ext cx="5171972" cy="242268"/>
          </a:xfrm>
          <a:prstGeom prst="rect">
            <a:avLst/>
          </a:prstGeom>
          <a:solidFill>
            <a:srgbClr val="79EBF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8" name="Rectangle 7">
            <a:extLst>
              <a:ext uri="{FF2B5EF4-FFF2-40B4-BE49-F238E27FC236}">
                <a16:creationId xmlns:a16="http://schemas.microsoft.com/office/drawing/2014/main" id="{F33B6DD4-D43D-411F-B90B-61484675C866}"/>
              </a:ext>
            </a:extLst>
          </p:cNvPr>
          <p:cNvSpPr/>
          <p:nvPr/>
        </p:nvSpPr>
        <p:spPr>
          <a:xfrm>
            <a:off x="4225636" y="5617672"/>
            <a:ext cx="1759528" cy="191655"/>
          </a:xfrm>
          <a:prstGeom prst="rect">
            <a:avLst/>
          </a:prstGeom>
          <a:solidFill>
            <a:srgbClr val="79EBF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9" name="TextBox 8">
            <a:extLst>
              <a:ext uri="{FF2B5EF4-FFF2-40B4-BE49-F238E27FC236}">
                <a16:creationId xmlns:a16="http://schemas.microsoft.com/office/drawing/2014/main" id="{F814F543-B333-4605-8702-9409A12FB45E}"/>
              </a:ext>
            </a:extLst>
          </p:cNvPr>
          <p:cNvSpPr txBox="1"/>
          <p:nvPr/>
        </p:nvSpPr>
        <p:spPr>
          <a:xfrm>
            <a:off x="6530109" y="3429000"/>
            <a:ext cx="5292436" cy="230832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 bron is bruikbaar om de behandeling van slaven te bestuderen, want Nettelbeck maakt de behandeling van slaven als stuurman op een slavenschip van nabij mee/hij is ooggetuige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 bron is niet bruikbaar want Nettelbeck schrijft zijn herinneringen op om zich achteraf te rechtvaardigen dat hij slavenhandelaar was. Hierdoor kan hij de informatie verdraaid hebben. </a:t>
            </a: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0" name="Rectangle 9">
            <a:extLst>
              <a:ext uri="{FF2B5EF4-FFF2-40B4-BE49-F238E27FC236}">
                <a16:creationId xmlns:a16="http://schemas.microsoft.com/office/drawing/2014/main" id="{75501C35-29E3-417A-BE39-7CF27572388B}"/>
              </a:ext>
            </a:extLst>
          </p:cNvPr>
          <p:cNvSpPr/>
          <p:nvPr/>
        </p:nvSpPr>
        <p:spPr>
          <a:xfrm>
            <a:off x="822427" y="5960166"/>
            <a:ext cx="3694154" cy="242268"/>
          </a:xfrm>
          <a:prstGeom prst="rect">
            <a:avLst/>
          </a:prstGeom>
          <a:solidFill>
            <a:srgbClr val="79EBF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11" name="Rectangle 10">
            <a:extLst>
              <a:ext uri="{FF2B5EF4-FFF2-40B4-BE49-F238E27FC236}">
                <a16:creationId xmlns:a16="http://schemas.microsoft.com/office/drawing/2014/main" id="{C5ADD733-238E-48A7-9633-05E38B646444}"/>
              </a:ext>
            </a:extLst>
          </p:cNvPr>
          <p:cNvSpPr/>
          <p:nvPr/>
        </p:nvSpPr>
        <p:spPr>
          <a:xfrm>
            <a:off x="813192" y="4884730"/>
            <a:ext cx="3195390" cy="160287"/>
          </a:xfrm>
          <a:prstGeom prst="rect">
            <a:avLst/>
          </a:prstGeom>
          <a:solidFill>
            <a:srgbClr val="79EBF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12" name="Rectangle 11">
            <a:extLst>
              <a:ext uri="{FF2B5EF4-FFF2-40B4-BE49-F238E27FC236}">
                <a16:creationId xmlns:a16="http://schemas.microsoft.com/office/drawing/2014/main" id="{1996159E-AF17-4413-992C-E7DBE7F77F64}"/>
              </a:ext>
            </a:extLst>
          </p:cNvPr>
          <p:cNvSpPr/>
          <p:nvPr/>
        </p:nvSpPr>
        <p:spPr>
          <a:xfrm>
            <a:off x="5472938" y="4693074"/>
            <a:ext cx="512226" cy="191655"/>
          </a:xfrm>
          <a:prstGeom prst="rect">
            <a:avLst/>
          </a:prstGeom>
          <a:solidFill>
            <a:srgbClr val="79EBF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92536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68C5D-7EE8-43F2-ADA1-760B552D8464}"/>
              </a:ext>
            </a:extLst>
          </p:cNvPr>
          <p:cNvSpPr>
            <a:spLocks noGrp="1"/>
          </p:cNvSpPr>
          <p:nvPr>
            <p:ph type="title"/>
          </p:nvPr>
        </p:nvSpPr>
        <p:spPr>
          <a:xfrm>
            <a:off x="978976" y="689013"/>
            <a:ext cx="10515600" cy="1325563"/>
          </a:xfrm>
        </p:spPr>
        <p:txBody>
          <a:bodyPr>
            <a:normAutofit/>
          </a:bodyPr>
          <a:lstStyle/>
          <a:p>
            <a:r>
              <a:rPr lang="nl-NL" dirty="0"/>
              <a:t>Algemene tips voor je examen</a:t>
            </a:r>
          </a:p>
        </p:txBody>
      </p:sp>
      <p:sp>
        <p:nvSpPr>
          <p:cNvPr id="3" name="Tijdelijke aanduiding voor inhoud 2">
            <a:extLst>
              <a:ext uri="{FF2B5EF4-FFF2-40B4-BE49-F238E27FC236}">
                <a16:creationId xmlns:a16="http://schemas.microsoft.com/office/drawing/2014/main" id="{F2D35ACD-6208-4E53-BE94-842F4F332765}"/>
              </a:ext>
            </a:extLst>
          </p:cNvPr>
          <p:cNvSpPr>
            <a:spLocks noGrp="1"/>
          </p:cNvSpPr>
          <p:nvPr>
            <p:ph idx="1"/>
          </p:nvPr>
        </p:nvSpPr>
        <p:spPr>
          <a:xfrm>
            <a:off x="697424" y="1932497"/>
            <a:ext cx="10857268" cy="4514485"/>
          </a:xfrm>
        </p:spPr>
        <p:txBody>
          <a:bodyPr>
            <a:noAutofit/>
          </a:bodyPr>
          <a:lstStyle/>
          <a:p>
            <a:pPr marL="268288" indent="-268288">
              <a:buClr>
                <a:schemeClr val="accent1"/>
              </a:buClr>
              <a:buFont typeface="Tw Cen MT" panose="020B0602020104020603" pitchFamily="34" charset="0"/>
              <a:buChar char="·"/>
            </a:pPr>
            <a:r>
              <a:rPr lang="nl-NL" sz="2400" dirty="0">
                <a:latin typeface="Tw Cen MT" panose="020B0602020104020603" pitchFamily="34" charset="0"/>
              </a:rPr>
              <a:t>Gebruik je </a:t>
            </a:r>
            <a:r>
              <a:rPr lang="nl-NL" sz="2400" dirty="0">
                <a:solidFill>
                  <a:srgbClr val="83AECB"/>
                </a:solidFill>
                <a:latin typeface="Tw Cen MT" panose="020B0602020104020603" pitchFamily="34" charset="0"/>
              </a:rPr>
              <a:t>markeerstift</a:t>
            </a:r>
            <a:r>
              <a:rPr lang="nl-NL" sz="2400" dirty="0">
                <a:latin typeface="Tw Cen MT" panose="020B0602020104020603" pitchFamily="34" charset="0"/>
              </a:rPr>
              <a:t>: highlight in de bron om overzicht voor jezelf te creëren</a:t>
            </a:r>
          </a:p>
          <a:p>
            <a:pPr marL="268288" indent="-268288">
              <a:buClr>
                <a:schemeClr val="accent1"/>
              </a:buClr>
              <a:buFont typeface="Tw Cen MT" panose="020B0602020104020603" pitchFamily="34" charset="0"/>
              <a:buChar char="·"/>
            </a:pPr>
            <a:r>
              <a:rPr lang="nl-NL" sz="2400" b="1" dirty="0">
                <a:solidFill>
                  <a:srgbClr val="83AECB"/>
                </a:solidFill>
                <a:latin typeface="Tw Cen MT" panose="020B0602020104020603" pitchFamily="34" charset="0"/>
              </a:rPr>
              <a:t>Altijd</a:t>
            </a:r>
            <a:r>
              <a:rPr lang="nl-NL" sz="2400" dirty="0">
                <a:latin typeface="Tw Cen MT" panose="020B0602020104020603" pitchFamily="34" charset="0"/>
              </a:rPr>
              <a:t> iets invullen, ook al weet je het antwoord niet!</a:t>
            </a:r>
          </a:p>
          <a:p>
            <a:pPr marL="268288" indent="-268288">
              <a:buClr>
                <a:schemeClr val="accent1"/>
              </a:buClr>
              <a:buFont typeface="Tw Cen MT" panose="020B0602020104020603" pitchFamily="34" charset="0"/>
              <a:buChar char="·"/>
            </a:pPr>
            <a:r>
              <a:rPr lang="nl-NL" sz="2400" dirty="0">
                <a:latin typeface="Tw Cen MT" panose="020B0602020104020603" pitchFamily="34" charset="0"/>
              </a:rPr>
              <a:t>Als je een begrip noemt in je antwoord, leg deze uit. </a:t>
            </a:r>
          </a:p>
          <a:p>
            <a:pPr marL="628650" lvl="1" indent="-268288">
              <a:buClr>
                <a:schemeClr val="accent1"/>
              </a:buClr>
              <a:buFont typeface="Tw Cen MT" panose="020B0602020104020603" pitchFamily="34" charset="0"/>
              <a:buChar char="·"/>
            </a:pPr>
            <a:r>
              <a:rPr lang="nl-NL" dirty="0">
                <a:latin typeface="Tw Cen MT" panose="020B0602020104020603" pitchFamily="34" charset="0"/>
              </a:rPr>
              <a:t>Bijvoorbeeld: als er wordt gevraagd naar over welke gebeurtenis de bron spreekt en het antwoord is “Reformatie” formuleer je het als volgt:</a:t>
            </a:r>
          </a:p>
          <a:p>
            <a:pPr marL="628650" lvl="1" indent="-268288">
              <a:buClr>
                <a:schemeClr val="accent1"/>
              </a:buClr>
              <a:buFont typeface="Tw Cen MT" panose="020B0602020104020603" pitchFamily="34" charset="0"/>
              <a:buChar char="·"/>
            </a:pPr>
            <a:r>
              <a:rPr lang="nl-NL" i="1" dirty="0">
                <a:latin typeface="Tw Cen MT" panose="020B0602020104020603" pitchFamily="34" charset="0"/>
              </a:rPr>
              <a:t>De gebeurtenis die de bron omschrijft is de Reformatie, de splitsing binnen de christelijke kerk in een protestantse en katholieke kerk. </a:t>
            </a:r>
          </a:p>
          <a:p>
            <a:pPr marL="268288" indent="-268288">
              <a:buClr>
                <a:schemeClr val="accent1"/>
              </a:buClr>
              <a:buFont typeface="Tw Cen MT" panose="020B0602020104020603" pitchFamily="34" charset="0"/>
              <a:buChar char="·"/>
            </a:pPr>
            <a:r>
              <a:rPr lang="nl-NL" sz="2400" dirty="0">
                <a:latin typeface="Tw Cen MT" panose="020B0602020104020603" pitchFamily="34" charset="0"/>
              </a:rPr>
              <a:t>Als je een vraag moet beantwoorden die </a:t>
            </a:r>
            <a:r>
              <a:rPr lang="nl-NL" sz="2400" b="1" dirty="0">
                <a:latin typeface="Tw Cen MT" panose="020B0602020104020603" pitchFamily="34" charset="0"/>
              </a:rPr>
              <a:t>meer dan twee punten waard is</a:t>
            </a:r>
            <a:r>
              <a:rPr lang="nl-NL" sz="2400" dirty="0">
                <a:latin typeface="Tw Cen MT" panose="020B0602020104020603" pitchFamily="34" charset="0"/>
              </a:rPr>
              <a:t>, leg altijd je antwoord uit.</a:t>
            </a:r>
          </a:p>
          <a:p>
            <a:pPr marL="268288" indent="-268288">
              <a:buClr>
                <a:schemeClr val="accent1"/>
              </a:buClr>
              <a:buFont typeface="Tw Cen MT" panose="020B0602020104020603" pitchFamily="34" charset="0"/>
              <a:buChar char="·"/>
            </a:pPr>
            <a:r>
              <a:rPr lang="nl-NL" sz="2400" dirty="0">
                <a:latin typeface="Tw Cen MT" panose="020B0602020104020603" pitchFamily="34" charset="0"/>
              </a:rPr>
              <a:t>Bij bronnen met meerdere deelvragen, beantwoord per deelvraag. Dit creëert zowel overzicht voor jezelf als je docent.</a:t>
            </a:r>
          </a:p>
          <a:p>
            <a:pPr marL="268288" indent="-268288">
              <a:buClr>
                <a:schemeClr val="accent1"/>
              </a:buClr>
              <a:buFont typeface="Tw Cen MT" panose="020B0602020104020603" pitchFamily="34" charset="0"/>
              <a:buChar char="·"/>
            </a:pPr>
            <a:r>
              <a:rPr lang="nl-NL" sz="2400" dirty="0">
                <a:latin typeface="Tw Cen MT" panose="020B0602020104020603" pitchFamily="34" charset="0"/>
              </a:rPr>
              <a:t>Neem een </a:t>
            </a:r>
            <a:r>
              <a:rPr lang="nl-NL" sz="2400" b="1" dirty="0">
                <a:solidFill>
                  <a:srgbClr val="83AECB"/>
                </a:solidFill>
                <a:latin typeface="Tw Cen MT" panose="020B0602020104020603" pitchFamily="34" charset="0"/>
              </a:rPr>
              <a:t>woordenboek</a:t>
            </a:r>
            <a:r>
              <a:rPr lang="nl-NL" sz="2400" dirty="0">
                <a:latin typeface="Tw Cen MT" panose="020B0602020104020603" pitchFamily="34" charset="0"/>
              </a:rPr>
              <a:t> mee!</a:t>
            </a:r>
          </a:p>
        </p:txBody>
      </p:sp>
    </p:spTree>
    <p:extLst>
      <p:ext uri="{BB962C8B-B14F-4D97-AF65-F5344CB8AC3E}">
        <p14:creationId xmlns:p14="http://schemas.microsoft.com/office/powerpoint/2010/main" val="18905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B0607B5-B63B-45C9-B7E1-E127786ADEB3}"/>
              </a:ext>
            </a:extLst>
          </p:cNvPr>
          <p:cNvGraphicFramePr>
            <a:graphicFrameLocks noGrp="1"/>
          </p:cNvGraphicFramePr>
          <p:nvPr>
            <p:ph idx="1"/>
          </p:nvPr>
        </p:nvGraphicFramePr>
        <p:xfrm>
          <a:off x="1023937" y="1843088"/>
          <a:ext cx="9856499" cy="446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BA91EB-AE4F-46D4-B426-6B25819FB13F}"/>
              </a:ext>
            </a:extLst>
          </p:cNvPr>
          <p:cNvSpPr txBox="1"/>
          <p:nvPr/>
        </p:nvSpPr>
        <p:spPr>
          <a:xfrm>
            <a:off x="1583273" y="2075409"/>
            <a:ext cx="61256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rPr>
              <a:t>1</a:t>
            </a:r>
            <a:endParaRPr kumimoji="0" lang="en-US"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B1DADC1-8B02-4C1F-A3C6-0A21642B3E3A}"/>
              </a:ext>
            </a:extLst>
          </p:cNvPr>
          <p:cNvSpPr txBox="1"/>
          <p:nvPr/>
        </p:nvSpPr>
        <p:spPr>
          <a:xfrm>
            <a:off x="1583273" y="3577204"/>
            <a:ext cx="61256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rPr>
              <a:t>2</a:t>
            </a:r>
            <a:endParaRPr kumimoji="0" lang="en-US"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E59DE5C-A447-491E-B7B5-42F6788E1AF6}"/>
              </a:ext>
            </a:extLst>
          </p:cNvPr>
          <p:cNvSpPr txBox="1"/>
          <p:nvPr/>
        </p:nvSpPr>
        <p:spPr>
          <a:xfrm>
            <a:off x="1583273" y="5078999"/>
            <a:ext cx="61256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rPr>
              <a:t>3</a:t>
            </a:r>
            <a:endParaRPr kumimoji="0" lang="en-US" sz="4400" b="1" i="0" u="none" strike="noStrike" kern="1200" cap="none" spc="0" normalizeH="0" baseline="0" noProof="0" dirty="0">
              <a:ln>
                <a:noFill/>
              </a:ln>
              <a:solidFill>
                <a:srgbClr val="95250F"/>
              </a:solidFill>
              <a:effectLst/>
              <a:uLnTx/>
              <a:uFillTx/>
              <a:latin typeface="Tw Cen MT" panose="020B0602020104020603" pitchFamily="34" charset="0"/>
              <a:ea typeface="Verdana" panose="020B060403050404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DAEB8F1F-8060-4AF7-9C18-233C966B1B2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Tw Cen MT Condensed" panose="020B0606020104020203"/>
                <a:ea typeface="+mj-ea"/>
                <a:cs typeface="+mj-cs"/>
              </a:rPr>
              <a:t>Stappenplan voor het beantwoorden van een bronvraag</a:t>
            </a:r>
            <a:endParaRPr kumimoji="0" lang="en-US" sz="4400" b="0" i="0" u="none" strike="noStrike" kern="1200" cap="none" spc="0" normalizeH="0" baseline="0" noProof="0" dirty="0">
              <a:ln>
                <a:noFill/>
              </a:ln>
              <a:solidFill>
                <a:prstClr val="black"/>
              </a:solidFill>
              <a:effectLst/>
              <a:uLnTx/>
              <a:uFillTx/>
              <a:latin typeface="Tw Cen MT Condensed" panose="020B0606020104020203"/>
              <a:ea typeface="+mj-ea"/>
              <a:cs typeface="+mj-cs"/>
            </a:endParaRPr>
          </a:p>
        </p:txBody>
      </p:sp>
    </p:spTree>
    <p:extLst>
      <p:ext uri="{BB962C8B-B14F-4D97-AF65-F5344CB8AC3E}">
        <p14:creationId xmlns:p14="http://schemas.microsoft.com/office/powerpoint/2010/main" val="242027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10302-41C2-44D3-9673-543BAFC7DB59}"/>
              </a:ext>
            </a:extLst>
          </p:cNvPr>
          <p:cNvSpPr>
            <a:spLocks noGrp="1"/>
          </p:cNvSpPr>
          <p:nvPr>
            <p:ph type="title"/>
          </p:nvPr>
        </p:nvSpPr>
        <p:spPr/>
        <p:txBody>
          <a:bodyPr/>
          <a:lstStyle/>
          <a:p>
            <a:r>
              <a:rPr lang="nl-NL" dirty="0"/>
              <a:t>Tips om je voor te bereiden</a:t>
            </a:r>
          </a:p>
        </p:txBody>
      </p:sp>
      <p:sp>
        <p:nvSpPr>
          <p:cNvPr id="3" name="Tijdelijke aanduiding voor inhoud 2">
            <a:extLst>
              <a:ext uri="{FF2B5EF4-FFF2-40B4-BE49-F238E27FC236}">
                <a16:creationId xmlns:a16="http://schemas.microsoft.com/office/drawing/2014/main" id="{5CBC1B19-C327-42C8-85B1-7459AF10DF98}"/>
              </a:ext>
            </a:extLst>
          </p:cNvPr>
          <p:cNvSpPr>
            <a:spLocks noGrp="1"/>
          </p:cNvSpPr>
          <p:nvPr>
            <p:ph idx="1"/>
          </p:nvPr>
        </p:nvSpPr>
        <p:spPr>
          <a:xfrm>
            <a:off x="1117600" y="2073009"/>
            <a:ext cx="9626600" cy="4561655"/>
          </a:xfrm>
        </p:spPr>
        <p:txBody>
          <a:bodyPr>
            <a:normAutofit/>
          </a:bodyPr>
          <a:lstStyle/>
          <a:p>
            <a:pPr marL="360363" indent="-360363">
              <a:buFont typeface="Arial" panose="020B0604020202020204" pitchFamily="34" charset="0"/>
              <a:buChar char="•"/>
            </a:pPr>
            <a:r>
              <a:rPr lang="nl-NL" dirty="0">
                <a:latin typeface="Tw Cen MT" panose="020B0602020104020603" pitchFamily="34" charset="0"/>
              </a:rPr>
              <a:t>Maak van elk tijdvak een </a:t>
            </a:r>
            <a:r>
              <a:rPr lang="nl-NL" b="1" dirty="0">
                <a:solidFill>
                  <a:srgbClr val="417599"/>
                </a:solidFill>
                <a:latin typeface="Tw Cen MT" panose="020B0602020104020603" pitchFamily="34" charset="0"/>
              </a:rPr>
              <a:t>tijdbalk</a:t>
            </a:r>
            <a:r>
              <a:rPr lang="nl-NL" dirty="0">
                <a:latin typeface="Tw Cen MT" panose="020B0602020104020603" pitchFamily="34" charset="0"/>
              </a:rPr>
              <a:t> met de belangrijkste begrippen. Vooral bij de HC’s is dit belangrijk, want hierover krijg je ook een chronologievraag. </a:t>
            </a:r>
          </a:p>
          <a:p>
            <a:pPr marL="360363" indent="-360363">
              <a:buFont typeface="Arial" panose="020B0604020202020204" pitchFamily="34" charset="0"/>
              <a:buChar char="•"/>
            </a:pPr>
            <a:r>
              <a:rPr lang="nl-NL" b="1" dirty="0">
                <a:solidFill>
                  <a:srgbClr val="417599"/>
                </a:solidFill>
                <a:latin typeface="Tw Cen MT" panose="020B0602020104020603" pitchFamily="34" charset="0"/>
              </a:rPr>
              <a:t>Leer de KA’s uit je hoofd </a:t>
            </a:r>
            <a:r>
              <a:rPr lang="nl-NL" dirty="0">
                <a:latin typeface="Tw Cen MT" panose="020B0602020104020603" pitchFamily="34" charset="0"/>
              </a:rPr>
              <a:t>voor zowel een helpende hand in het begrijpen van de rode draad als makkelijk punten scoren. </a:t>
            </a:r>
          </a:p>
          <a:p>
            <a:pPr marL="360363" indent="-360363">
              <a:buFont typeface="Arial" panose="020B0604020202020204" pitchFamily="34" charset="0"/>
              <a:buChar char="•"/>
            </a:pPr>
            <a:r>
              <a:rPr lang="nl-NL" b="1" dirty="0">
                <a:solidFill>
                  <a:srgbClr val="417599"/>
                </a:solidFill>
                <a:latin typeface="Tw Cen MT" panose="020B0602020104020603" pitchFamily="34" charset="0"/>
              </a:rPr>
              <a:t>Oefen veel </a:t>
            </a:r>
            <a:r>
              <a:rPr lang="nl-NL" dirty="0">
                <a:latin typeface="Tw Cen MT" panose="020B0602020104020603" pitchFamily="34" charset="0"/>
              </a:rPr>
              <a:t>met examenvragen! Op een gegeven moment krijg je door wat ze van je willen horen en raak je vertrouwd met de vraagstelling. </a:t>
            </a:r>
          </a:p>
          <a:p>
            <a:pPr marL="360363" indent="-360363">
              <a:buFont typeface="Arial" panose="020B0604020202020204" pitchFamily="34" charset="0"/>
              <a:buChar char="•"/>
            </a:pPr>
            <a:r>
              <a:rPr lang="nl-NL" b="1" dirty="0">
                <a:solidFill>
                  <a:srgbClr val="417599"/>
                </a:solidFill>
                <a:latin typeface="Tw Cen MT" panose="020B0602020104020603" pitchFamily="34" charset="0"/>
              </a:rPr>
              <a:t>Lees de krant als voorbereiding op bronvragen</a:t>
            </a:r>
            <a:r>
              <a:rPr lang="nl-NL" dirty="0">
                <a:latin typeface="Tw Cen MT" panose="020B0602020104020603" pitchFamily="34" charset="0"/>
              </a:rPr>
              <a:t>. Hierdoor raak je wat vertrouwder met lastigere stukken tekst. Je hoeft geen fysieke krant te kopen, je kan bijvoorbeeld ook een Instagramaccount volgen van een nieuwsblad. Zo krijg je het nieuws automatisch al mee.</a:t>
            </a:r>
          </a:p>
        </p:txBody>
      </p:sp>
    </p:spTree>
    <p:extLst>
      <p:ext uri="{BB962C8B-B14F-4D97-AF65-F5344CB8AC3E}">
        <p14:creationId xmlns:p14="http://schemas.microsoft.com/office/powerpoint/2010/main" val="40288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12F6-DE71-4748-A8D9-D68C42D36AE2}"/>
              </a:ext>
            </a:extLst>
          </p:cNvPr>
          <p:cNvSpPr>
            <a:spLocks noGrp="1"/>
          </p:cNvSpPr>
          <p:nvPr>
            <p:ph type="title"/>
          </p:nvPr>
        </p:nvSpPr>
        <p:spPr/>
        <p:txBody>
          <a:bodyPr/>
          <a:lstStyle/>
          <a:p>
            <a:r>
              <a:rPr lang="nl-NL" dirty="0"/>
              <a:t> Maak de volgende vraag</a:t>
            </a:r>
            <a:endParaRPr lang="en-US" dirty="0"/>
          </a:p>
        </p:txBody>
      </p:sp>
      <p:sp>
        <p:nvSpPr>
          <p:cNvPr id="3" name="Content Placeholder 2">
            <a:extLst>
              <a:ext uri="{FF2B5EF4-FFF2-40B4-BE49-F238E27FC236}">
                <a16:creationId xmlns:a16="http://schemas.microsoft.com/office/drawing/2014/main" id="{0BD6D1D3-13EC-44F6-9D98-EB7F41E02AC7}"/>
              </a:ext>
            </a:extLst>
          </p:cNvPr>
          <p:cNvSpPr>
            <a:spLocks noGrp="1"/>
          </p:cNvSpPr>
          <p:nvPr>
            <p:ph idx="1"/>
          </p:nvPr>
        </p:nvSpPr>
        <p:spPr>
          <a:xfrm>
            <a:off x="1024128" y="1863633"/>
            <a:ext cx="9720071" cy="4824549"/>
          </a:xfrm>
        </p:spPr>
        <p:txBody>
          <a:bodyPr>
            <a:normAutofit lnSpcReduction="10000"/>
          </a:bodyPr>
          <a:lstStyle/>
          <a:p>
            <a:pPr marL="0" indent="0">
              <a:buNone/>
            </a:pPr>
            <a:r>
              <a:rPr lang="nl-NL" sz="2000" dirty="0"/>
              <a:t>De Engelse filosoof Thomas Hobbes schreef in 1651 een boek over de inrichting van de staat. </a:t>
            </a:r>
          </a:p>
          <a:p>
            <a:pPr marL="0" indent="0">
              <a:buNone/>
            </a:pPr>
            <a:r>
              <a:rPr lang="nl-NL" sz="2000" b="1" dirty="0"/>
              <a:t>Op sommige ideeën van Hobbes werd voortgebouwd in de Amerikaanse Onafhankelijkheidsoorlog. Leg uit welke opvatting van Hobbes wel en welke opvatting niet werd voortgebouwd door de Amerikaanse kolonisten.</a:t>
            </a:r>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De opvatting waar de kolonisten wel op voortbouwden </a:t>
            </a:r>
            <a:r>
              <a:rPr lang="nl-NL" sz="2000" i="1" dirty="0"/>
              <a:t>(1) </a:t>
            </a:r>
            <a:r>
              <a:rPr lang="nl-NL" sz="2000" dirty="0"/>
              <a:t>is de opvatting dat er een overeenkomst van allen tot allen wordt gesloten </a:t>
            </a:r>
            <a:r>
              <a:rPr lang="nl-NL" sz="2000" i="1" dirty="0"/>
              <a:t>(2)</a:t>
            </a:r>
            <a:r>
              <a:rPr lang="nl-NL" sz="2000" dirty="0"/>
              <a:t>, </a:t>
            </a:r>
            <a:r>
              <a:rPr lang="nl-NL" sz="2000" b="1" dirty="0"/>
              <a:t>want</a:t>
            </a:r>
            <a:r>
              <a:rPr lang="nl-NL" sz="2000" dirty="0"/>
              <a:t> er wordt algemeen kiesrecht ingesteld </a:t>
            </a:r>
            <a:r>
              <a:rPr lang="nl-NL" sz="2000" i="1" dirty="0"/>
              <a:t>(3)</a:t>
            </a:r>
            <a:r>
              <a:rPr lang="nl-NL" sz="2000" dirty="0"/>
              <a:t>.</a:t>
            </a:r>
          </a:p>
          <a:p>
            <a:pPr marL="0" indent="0">
              <a:buNone/>
            </a:pPr>
            <a:r>
              <a:rPr lang="nl-NL" sz="2000" dirty="0"/>
              <a:t>De Amerikaanse kolonisten gebruikten niet de opvatting dat de macht bij één persoon ligt, want er is nooit een bestuursvorm geweest waarbij er 1 persoon aan de macht is in de VS. </a:t>
            </a:r>
          </a:p>
          <a:p>
            <a:pPr marL="0" indent="0">
              <a:buNone/>
            </a:pPr>
            <a:endParaRPr lang="nl-NL" sz="2000" dirty="0"/>
          </a:p>
        </p:txBody>
      </p:sp>
      <p:sp>
        <p:nvSpPr>
          <p:cNvPr id="8" name="Text Box 2">
            <a:extLst>
              <a:ext uri="{FF2B5EF4-FFF2-40B4-BE49-F238E27FC236}">
                <a16:creationId xmlns:a16="http://schemas.microsoft.com/office/drawing/2014/main" id="{69D6E0D5-A2C1-4B89-A538-08D41DA73717}"/>
              </a:ext>
            </a:extLst>
          </p:cNvPr>
          <p:cNvSpPr txBox="1">
            <a:spLocks noChangeArrowheads="1"/>
          </p:cNvSpPr>
          <p:nvPr/>
        </p:nvSpPr>
        <p:spPr bwMode="auto">
          <a:xfrm>
            <a:off x="1024127" y="3264243"/>
            <a:ext cx="9834020" cy="13752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nl-NL"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Bron 1</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nl-NL"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 enige manier om een gemeenschappelijke macht in te stellen, is dat allen hun macht en kracht overdragen aan één man, zodat de veelheid van willen wordt teruggebracht naar één wil. Dit is meer dan een overeenkomst of akkoord; het is een reële eenheid van allen in één en dezelfde persoon, ingesteld door een overeenkomst van allen met allen, alsof ieder tot allen zou zeggen: ‘Ik verleen het gezag en het recht mijn eigen leven te leiden aan deze man, op voorwaarde dat u hetzelfde doet.’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nl-NL"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De staat kunnen we omschrijven als één persoon, voor wiens handelingen verantwoordelijkheid bij een grote massa mensen rust (...).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2DFD90B-6A06-4B79-A818-C0CC68FAAC17}"/>
              </a:ext>
            </a:extLst>
          </p:cNvPr>
          <p:cNvSpPr/>
          <p:nvPr/>
        </p:nvSpPr>
        <p:spPr>
          <a:xfrm>
            <a:off x="7471235" y="4433290"/>
            <a:ext cx="1881051" cy="139337"/>
          </a:xfrm>
          <a:prstGeom prst="rect">
            <a:avLst/>
          </a:prstGeom>
          <a:solidFill>
            <a:srgbClr val="83AE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23012DF-E2B3-4C44-98FC-7B810973AFE4}"/>
              </a:ext>
            </a:extLst>
          </p:cNvPr>
          <p:cNvSpPr/>
          <p:nvPr/>
        </p:nvSpPr>
        <p:spPr>
          <a:xfrm>
            <a:off x="8308113" y="3779098"/>
            <a:ext cx="1624058" cy="139337"/>
          </a:xfrm>
          <a:prstGeom prst="rect">
            <a:avLst/>
          </a:prstGeom>
          <a:solidFill>
            <a:srgbClr val="83AE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728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E48A-D3A6-4748-A853-494A72B38DFD}"/>
              </a:ext>
            </a:extLst>
          </p:cNvPr>
          <p:cNvSpPr>
            <a:spLocks noGrp="1"/>
          </p:cNvSpPr>
          <p:nvPr>
            <p:ph type="title"/>
          </p:nvPr>
        </p:nvSpPr>
        <p:spPr>
          <a:xfrm>
            <a:off x="983673" y="693076"/>
            <a:ext cx="10515600" cy="1325563"/>
          </a:xfrm>
        </p:spPr>
        <p:txBody>
          <a:bodyPr/>
          <a:lstStyle/>
          <a:p>
            <a:r>
              <a:rPr lang="nl-NL" dirty="0"/>
              <a:t>Chronologievragen </a:t>
            </a:r>
            <a:endParaRPr lang="en-US" dirty="0"/>
          </a:p>
        </p:txBody>
      </p:sp>
      <p:sp>
        <p:nvSpPr>
          <p:cNvPr id="3" name="Content Placeholder 2">
            <a:extLst>
              <a:ext uri="{FF2B5EF4-FFF2-40B4-BE49-F238E27FC236}">
                <a16:creationId xmlns:a16="http://schemas.microsoft.com/office/drawing/2014/main" id="{B882D3BC-EEC6-4CA9-BE30-DB5EC255BFC8}"/>
              </a:ext>
            </a:extLst>
          </p:cNvPr>
          <p:cNvSpPr>
            <a:spLocks noGrp="1"/>
          </p:cNvSpPr>
          <p:nvPr>
            <p:ph idx="1"/>
          </p:nvPr>
        </p:nvSpPr>
        <p:spPr>
          <a:xfrm>
            <a:off x="983673" y="2150614"/>
            <a:ext cx="8977746" cy="3569362"/>
          </a:xfrm>
        </p:spPr>
        <p:txBody>
          <a:bodyPr>
            <a:normAutofit/>
          </a:bodyPr>
          <a:lstStyle/>
          <a:p>
            <a:pPr marL="0" indent="0">
              <a:buNone/>
            </a:pPr>
            <a:r>
              <a:rPr lang="nl-NL" sz="2400" b="1" dirty="0">
                <a:solidFill>
                  <a:srgbClr val="95250F"/>
                </a:solidFill>
                <a:latin typeface="Tw Cen MT" panose="020B0602020104020603" pitchFamily="34" charset="0"/>
              </a:rPr>
              <a:t>Je krijgt meestal 2 chronologievragen op je examen.</a:t>
            </a:r>
            <a:br>
              <a:rPr lang="nl-NL" sz="2400" b="1" dirty="0">
                <a:solidFill>
                  <a:srgbClr val="95250F"/>
                </a:solidFill>
                <a:latin typeface="Tw Cen MT" panose="020B0602020104020603" pitchFamily="34" charset="0"/>
              </a:rPr>
            </a:br>
            <a:r>
              <a:rPr lang="nl-NL" sz="2400" dirty="0">
                <a:latin typeface="Tw Cen MT" panose="020B0602020104020603" pitchFamily="34" charset="0"/>
              </a:rPr>
              <a:t>Één over de tijdvakken en één binnen een historische context.</a:t>
            </a:r>
          </a:p>
          <a:p>
            <a:pPr marL="0" indent="0">
              <a:buNone/>
            </a:pPr>
            <a:br>
              <a:rPr lang="nl-NL" sz="2400" dirty="0">
                <a:latin typeface="Tw Cen MT" panose="020B0602020104020603" pitchFamily="34" charset="0"/>
              </a:rPr>
            </a:br>
            <a:r>
              <a:rPr lang="nl-NL" sz="2400" dirty="0">
                <a:latin typeface="Tw Cen MT" panose="020B0602020104020603" pitchFamily="34" charset="0"/>
              </a:rPr>
              <a:t>Bij chronologievragen over de </a:t>
            </a:r>
            <a:r>
              <a:rPr lang="nl-NL" sz="2400" u="sng" dirty="0">
                <a:latin typeface="Tw Cen MT" panose="020B0602020104020603" pitchFamily="34" charset="0"/>
              </a:rPr>
              <a:t>tijdvakken</a:t>
            </a:r>
            <a:r>
              <a:rPr lang="nl-NL" sz="2400" dirty="0">
                <a:latin typeface="Tw Cen MT" panose="020B0602020104020603" pitchFamily="34" charset="0"/>
              </a:rPr>
              <a:t> kan je het beste het tijdvak erachter zetten waar de gebeurtenis plaatsvindt. </a:t>
            </a:r>
            <a:br>
              <a:rPr lang="nl-NL" sz="2400" dirty="0">
                <a:latin typeface="Tw Cen MT" panose="020B0602020104020603" pitchFamily="34" charset="0"/>
              </a:rPr>
            </a:br>
            <a:r>
              <a:rPr lang="nl-NL" sz="2400" dirty="0">
                <a:latin typeface="Tw Cen MT" panose="020B0602020104020603" pitchFamily="34" charset="0"/>
              </a:rPr>
              <a:t>Vaak formuleren ze deze gebeurtenissen lang en complex maar staat er een “hint” in waaruit je kan afleiden wanneer dit plaats heeft gevonden en het koppelen aan een </a:t>
            </a:r>
            <a:r>
              <a:rPr lang="nl-NL" sz="2400" b="1" dirty="0">
                <a:solidFill>
                  <a:srgbClr val="417599"/>
                </a:solidFill>
                <a:latin typeface="Tw Cen MT" panose="020B0602020104020603" pitchFamily="34" charset="0"/>
              </a:rPr>
              <a:t>KA </a:t>
            </a:r>
            <a:endParaRPr lang="en-US" sz="2400" b="1" dirty="0">
              <a:solidFill>
                <a:srgbClr val="417599"/>
              </a:solidFill>
              <a:latin typeface="Tw Cen MT" panose="020B0602020104020603" pitchFamily="34" charset="0"/>
            </a:endParaRPr>
          </a:p>
        </p:txBody>
      </p:sp>
    </p:spTree>
    <p:extLst>
      <p:ext uri="{BB962C8B-B14F-4D97-AF65-F5344CB8AC3E}">
        <p14:creationId xmlns:p14="http://schemas.microsoft.com/office/powerpoint/2010/main" val="4205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F5F-09A7-43C9-8C59-514BCBF0209C}"/>
              </a:ext>
            </a:extLst>
          </p:cNvPr>
          <p:cNvSpPr>
            <a:spLocks noGrp="1"/>
          </p:cNvSpPr>
          <p:nvPr>
            <p:ph type="title"/>
          </p:nvPr>
        </p:nvSpPr>
        <p:spPr>
          <a:xfrm>
            <a:off x="951346" y="628326"/>
            <a:ext cx="10515600" cy="1325563"/>
          </a:xfrm>
        </p:spPr>
        <p:txBody>
          <a:bodyPr/>
          <a:lstStyle/>
          <a:p>
            <a:r>
              <a:rPr lang="nl-NL" dirty="0"/>
              <a:t>CE 2018-I Door de tijd heen</a:t>
            </a:r>
            <a:endParaRPr lang="en-US" dirty="0"/>
          </a:p>
        </p:txBody>
      </p:sp>
      <p:sp>
        <p:nvSpPr>
          <p:cNvPr id="3" name="Content Placeholder 2">
            <a:extLst>
              <a:ext uri="{FF2B5EF4-FFF2-40B4-BE49-F238E27FC236}">
                <a16:creationId xmlns:a16="http://schemas.microsoft.com/office/drawing/2014/main" id="{37ABD3C6-8898-466D-8F6C-012217A4AABF}"/>
              </a:ext>
            </a:extLst>
          </p:cNvPr>
          <p:cNvSpPr>
            <a:spLocks noGrp="1"/>
          </p:cNvSpPr>
          <p:nvPr>
            <p:ph idx="1"/>
          </p:nvPr>
        </p:nvSpPr>
        <p:spPr>
          <a:xfrm>
            <a:off x="725054" y="1850949"/>
            <a:ext cx="10540753" cy="4825310"/>
          </a:xfrm>
        </p:spPr>
        <p:txBody>
          <a:bodyPr>
            <a:noAutofit/>
          </a:bodyPr>
          <a:lstStyle/>
          <a:p>
            <a:pPr marL="514350" indent="-514350">
              <a:buFont typeface="+mj-lt"/>
              <a:buAutoNum type="arabicPeriod"/>
            </a:pPr>
            <a:r>
              <a:rPr lang="nl-NL" sz="2200" dirty="0">
                <a:latin typeface="Tw Cen MT" panose="020B0602020104020603" pitchFamily="34" charset="0"/>
              </a:rPr>
              <a:t>Mede door de komst van gastarbeiders en de </a:t>
            </a:r>
            <a:r>
              <a:rPr lang="nl-NL" sz="2200" b="1" dirty="0">
                <a:latin typeface="Tw Cen MT" panose="020B0602020104020603" pitchFamily="34" charset="0"/>
              </a:rPr>
              <a:t>groei van de multiculturele samenleving</a:t>
            </a:r>
            <a:r>
              <a:rPr lang="nl-NL" sz="2200" dirty="0">
                <a:latin typeface="Tw Cen MT" panose="020B0602020104020603" pitchFamily="34" charset="0"/>
              </a:rPr>
              <a:t>, werd Mohammed in Nederland een meer voorkomende jongensnaam.</a:t>
            </a:r>
          </a:p>
          <a:p>
            <a:pPr marL="514350" indent="-514350">
              <a:buFont typeface="+mj-lt"/>
              <a:buAutoNum type="arabicPeriod"/>
            </a:pPr>
            <a:r>
              <a:rPr lang="nl-NL" sz="2200" dirty="0">
                <a:latin typeface="Tw Cen MT" panose="020B0602020104020603" pitchFamily="34" charset="0"/>
              </a:rPr>
              <a:t>Na de </a:t>
            </a:r>
            <a:r>
              <a:rPr lang="nl-NL" sz="2200" b="1" dirty="0">
                <a:latin typeface="Tw Cen MT" panose="020B0602020104020603" pitchFamily="34" charset="0"/>
              </a:rPr>
              <a:t>democratische revolutie</a:t>
            </a:r>
            <a:r>
              <a:rPr lang="nl-NL" sz="2200" dirty="0">
                <a:latin typeface="Tw Cen MT" panose="020B0602020104020603" pitchFamily="34" charset="0"/>
              </a:rPr>
              <a:t> in Frankrijk gaven veel mensen niet-christelijke namen als Fleur en Hector aan hun kinderen.</a:t>
            </a:r>
          </a:p>
          <a:p>
            <a:pPr marL="514350" indent="-514350">
              <a:buFont typeface="+mj-lt"/>
              <a:buAutoNum type="arabicPeriod"/>
            </a:pPr>
            <a:r>
              <a:rPr lang="nl-NL" sz="2200" dirty="0">
                <a:latin typeface="Tw Cen MT" panose="020B0602020104020603" pitchFamily="34" charset="0"/>
              </a:rPr>
              <a:t>Tijdens de </a:t>
            </a:r>
            <a:r>
              <a:rPr lang="nl-NL" sz="2200" b="1" dirty="0">
                <a:latin typeface="Tw Cen MT" panose="020B0602020104020603" pitchFamily="34" charset="0"/>
              </a:rPr>
              <a:t>Duitse bezetting van Nederland </a:t>
            </a:r>
            <a:r>
              <a:rPr lang="nl-NL" sz="2200" dirty="0">
                <a:latin typeface="Tw Cen MT" panose="020B0602020104020603" pitchFamily="34" charset="0"/>
              </a:rPr>
              <a:t>werd verboden dat ouders hun kind meerdere 'ongewenste' namen achter elkaar gaven, zoals Wilhelmina Juliana Beatrix Irene.</a:t>
            </a:r>
          </a:p>
          <a:p>
            <a:pPr marL="514350" indent="-514350">
              <a:buFont typeface="+mj-lt"/>
              <a:buAutoNum type="arabicPeriod"/>
            </a:pPr>
            <a:r>
              <a:rPr lang="nl-NL" sz="2200" dirty="0">
                <a:latin typeface="Tw Cen MT" panose="020B0602020104020603" pitchFamily="34" charset="0"/>
              </a:rPr>
              <a:t>Een verhaal van Multatuli, dat hij schreef om het </a:t>
            </a:r>
            <a:r>
              <a:rPr lang="nl-NL" sz="2200" b="1" dirty="0">
                <a:latin typeface="Tw Cen MT" panose="020B0602020104020603" pitchFamily="34" charset="0"/>
              </a:rPr>
              <a:t>moderne imperialisme </a:t>
            </a:r>
            <a:r>
              <a:rPr lang="nl-NL" sz="2200" dirty="0">
                <a:latin typeface="Tw Cen MT" panose="020B0602020104020603" pitchFamily="34" charset="0"/>
              </a:rPr>
              <a:t>van die tijd aan te klagen, introduceerde de meisjesnaam Adinda in Nederland.</a:t>
            </a:r>
          </a:p>
          <a:p>
            <a:pPr marL="514350" indent="-514350">
              <a:buFont typeface="+mj-lt"/>
              <a:buAutoNum type="arabicPeriod"/>
            </a:pPr>
            <a:r>
              <a:rPr lang="nl-NL" sz="2200" dirty="0">
                <a:latin typeface="Tw Cen MT" panose="020B0602020104020603" pitchFamily="34" charset="0"/>
              </a:rPr>
              <a:t>In de </a:t>
            </a:r>
            <a:r>
              <a:rPr lang="nl-NL" sz="2200" b="1" dirty="0">
                <a:latin typeface="Tw Cen MT" panose="020B0602020104020603" pitchFamily="34" charset="0"/>
              </a:rPr>
              <a:t>economische bloeitijd van de Republiek </a:t>
            </a:r>
            <a:r>
              <a:rPr lang="nl-NL" sz="2200" dirty="0">
                <a:latin typeface="Tw Cen MT" panose="020B0602020104020603" pitchFamily="34" charset="0"/>
              </a:rPr>
              <a:t>vestigden veel Scandinaviërs zich in Amsterdam. Zij brachten hun tradities in naamgeving mee, waardoor een voornaam als Mats werd geïntroduceerd. </a:t>
            </a:r>
            <a:endParaRPr lang="en-US" sz="2200" dirty="0">
              <a:latin typeface="Tw Cen MT" panose="020B0602020104020603" pitchFamily="34" charset="0"/>
            </a:endParaRPr>
          </a:p>
        </p:txBody>
      </p:sp>
      <p:sp>
        <p:nvSpPr>
          <p:cNvPr id="5" name="TextBox 4">
            <a:extLst>
              <a:ext uri="{FF2B5EF4-FFF2-40B4-BE49-F238E27FC236}">
                <a16:creationId xmlns:a16="http://schemas.microsoft.com/office/drawing/2014/main" id="{3A5DA25C-6868-4E80-97C0-F16B68006B32}"/>
              </a:ext>
            </a:extLst>
          </p:cNvPr>
          <p:cNvSpPr txBox="1"/>
          <p:nvPr/>
        </p:nvSpPr>
        <p:spPr>
          <a:xfrm>
            <a:off x="6981203" y="2641114"/>
            <a:ext cx="471665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30. De democratische revoluties in westerse landen met als gevolg discussies over grondwetten, grondrechten en staatsburgerschap (TV7)</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6" name="TextBox 5">
            <a:extLst>
              <a:ext uri="{FF2B5EF4-FFF2-40B4-BE49-F238E27FC236}">
                <a16:creationId xmlns:a16="http://schemas.microsoft.com/office/drawing/2014/main" id="{2ADC61C9-7142-4C2D-9E07-BD98C9529BF9}"/>
              </a:ext>
            </a:extLst>
          </p:cNvPr>
          <p:cNvSpPr txBox="1"/>
          <p:nvPr/>
        </p:nvSpPr>
        <p:spPr>
          <a:xfrm>
            <a:off x="7415156" y="3829785"/>
            <a:ext cx="471665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44. De Duitse bezetting van Nederland (TV9)</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9" name="TextBox 8">
            <a:extLst>
              <a:ext uri="{FF2B5EF4-FFF2-40B4-BE49-F238E27FC236}">
                <a16:creationId xmlns:a16="http://schemas.microsoft.com/office/drawing/2014/main" id="{0874A772-2AF5-4BC3-9D42-D35C1F497C16}"/>
              </a:ext>
            </a:extLst>
          </p:cNvPr>
          <p:cNvSpPr txBox="1"/>
          <p:nvPr/>
        </p:nvSpPr>
        <p:spPr>
          <a:xfrm>
            <a:off x="7498439" y="4556791"/>
            <a:ext cx="471665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32. De moderne vorm van imperialisme die verband hield met de industrialisatie (TV8)</a:t>
            </a:r>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0" name="TextBox 9">
            <a:extLst>
              <a:ext uri="{FF2B5EF4-FFF2-40B4-BE49-F238E27FC236}">
                <a16:creationId xmlns:a16="http://schemas.microsoft.com/office/drawing/2014/main" id="{78B8B6CC-1A23-4CF5-B5F4-C80725141015}"/>
              </a:ext>
            </a:extLst>
          </p:cNvPr>
          <p:cNvSpPr txBox="1"/>
          <p:nvPr/>
        </p:nvSpPr>
        <p:spPr>
          <a:xfrm>
            <a:off x="7415156" y="5418169"/>
            <a:ext cx="471665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De bijzondere plaats in staatkundig opzicht en de bloei in economisch en cultureel opzicht van de Nederlandse Republiek (TV6)</a:t>
            </a:r>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TextBox 3">
            <a:extLst>
              <a:ext uri="{FF2B5EF4-FFF2-40B4-BE49-F238E27FC236}">
                <a16:creationId xmlns:a16="http://schemas.microsoft.com/office/drawing/2014/main" id="{B0172BB0-D24C-4B8D-BE4E-C22A74B5BF1E}"/>
              </a:ext>
            </a:extLst>
          </p:cNvPr>
          <p:cNvSpPr txBox="1"/>
          <p:nvPr/>
        </p:nvSpPr>
        <p:spPr>
          <a:xfrm>
            <a:off x="7415156" y="1463050"/>
            <a:ext cx="4716651"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47. De toenemende westerse welvaart die vanaf de jaren '60 van de 20e eeuw aanleiding gaf tot ingrijpende sociaal-culturele veranderingsprocessen (TV10)</a:t>
            </a:r>
            <a:endPar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6773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DD51-1DE0-4F8E-88DD-F0CEE494C4EB}"/>
              </a:ext>
            </a:extLst>
          </p:cNvPr>
          <p:cNvSpPr>
            <a:spLocks noGrp="1"/>
          </p:cNvSpPr>
          <p:nvPr>
            <p:ph type="title"/>
          </p:nvPr>
        </p:nvSpPr>
        <p:spPr>
          <a:xfrm>
            <a:off x="838200" y="701041"/>
            <a:ext cx="10515600" cy="1325563"/>
          </a:xfrm>
        </p:spPr>
        <p:txBody>
          <a:bodyPr/>
          <a:lstStyle/>
          <a:p>
            <a:r>
              <a:rPr lang="nl-NL"/>
              <a:t>Chronologievragen</a:t>
            </a:r>
            <a:r>
              <a:rPr lang="nl-NL" b="1">
                <a:latin typeface="Tw Cen MT" panose="020B0602020104020603" pitchFamily="34" charset="0"/>
              </a:rPr>
              <a:t> </a:t>
            </a:r>
            <a:r>
              <a:rPr lang="nl-NL"/>
              <a:t>HC </a:t>
            </a:r>
            <a:endParaRPr lang="en-US" dirty="0"/>
          </a:p>
        </p:txBody>
      </p:sp>
      <p:sp>
        <p:nvSpPr>
          <p:cNvPr id="3" name="Content Placeholder 2">
            <a:extLst>
              <a:ext uri="{FF2B5EF4-FFF2-40B4-BE49-F238E27FC236}">
                <a16:creationId xmlns:a16="http://schemas.microsoft.com/office/drawing/2014/main" id="{EFDEA238-D5CA-4D32-933E-0F1D4CF86530}"/>
              </a:ext>
            </a:extLst>
          </p:cNvPr>
          <p:cNvSpPr>
            <a:spLocks noGrp="1"/>
          </p:cNvSpPr>
          <p:nvPr>
            <p:ph idx="1"/>
          </p:nvPr>
        </p:nvSpPr>
        <p:spPr>
          <a:xfrm>
            <a:off x="838200" y="2026604"/>
            <a:ext cx="10972800" cy="4540162"/>
          </a:xfrm>
        </p:spPr>
        <p:txBody>
          <a:bodyPr>
            <a:normAutofit/>
          </a:bodyPr>
          <a:lstStyle/>
          <a:p>
            <a:pPr marL="268288" indent="-268288">
              <a:buFont typeface="Arial" panose="020B0604020202020204" pitchFamily="34" charset="0"/>
              <a:buChar char="•"/>
            </a:pPr>
            <a:r>
              <a:rPr lang="nl-NL" dirty="0">
                <a:latin typeface="Tw Cen MT" panose="020B0602020104020603" pitchFamily="34" charset="0"/>
              </a:rPr>
              <a:t>Bij vragen binnen een </a:t>
            </a:r>
            <a:r>
              <a:rPr lang="nl-NL" u="sng" dirty="0">
                <a:latin typeface="Tw Cen MT" panose="020B0602020104020603" pitchFamily="34" charset="0"/>
              </a:rPr>
              <a:t>historische context </a:t>
            </a:r>
            <a:r>
              <a:rPr lang="nl-NL" dirty="0">
                <a:latin typeface="Tw Cen MT" panose="020B0602020104020603" pitchFamily="34" charset="0"/>
              </a:rPr>
              <a:t>vragen ze alleen naar gebeurtenissen rondom de </a:t>
            </a:r>
            <a:r>
              <a:rPr lang="nl-NL" b="1" dirty="0">
                <a:latin typeface="Tw Cen MT" panose="020B0602020104020603" pitchFamily="34" charset="0"/>
              </a:rPr>
              <a:t>verplichte begrippen. </a:t>
            </a:r>
            <a:br>
              <a:rPr lang="nl-NL" b="1" dirty="0">
                <a:latin typeface="Tw Cen MT" panose="020B0602020104020603" pitchFamily="34" charset="0"/>
              </a:rPr>
            </a:br>
            <a:endParaRPr lang="nl-NL" b="1" dirty="0">
              <a:latin typeface="Tw Cen MT" panose="020B0602020104020603" pitchFamily="34" charset="0"/>
            </a:endParaRPr>
          </a:p>
          <a:p>
            <a:pPr marL="268288" indent="-268288">
              <a:buFont typeface="Arial" panose="020B0604020202020204" pitchFamily="34" charset="0"/>
              <a:buChar char="•"/>
            </a:pPr>
            <a:r>
              <a:rPr lang="nl-NL" dirty="0">
                <a:latin typeface="Tw Cen MT" panose="020B0602020104020603" pitchFamily="34" charset="0"/>
              </a:rPr>
              <a:t>Binnen een historische context zijn er een aantal begrippen die je uit je hoofd moet weten. </a:t>
            </a:r>
            <a:br>
              <a:rPr lang="nl-NL" dirty="0">
                <a:latin typeface="Tw Cen MT" panose="020B0602020104020603" pitchFamily="34" charset="0"/>
              </a:rPr>
            </a:br>
            <a:endParaRPr lang="nl-NL" dirty="0">
              <a:latin typeface="Tw Cen MT" panose="020B0602020104020603" pitchFamily="34" charset="0"/>
            </a:endParaRPr>
          </a:p>
          <a:p>
            <a:pPr marL="268288" indent="-268288">
              <a:buFont typeface="Arial" panose="020B0604020202020204" pitchFamily="34" charset="0"/>
              <a:buChar char="•"/>
            </a:pPr>
            <a:r>
              <a:rPr lang="nl-NL" dirty="0">
                <a:latin typeface="Tw Cen MT" panose="020B0602020104020603" pitchFamily="34" charset="0"/>
              </a:rPr>
              <a:t>Van deze begrippen wordt verwacht dat je ze kent en kan toepassen. Maar ze kunnen ook terugkomen in een chronologievraag. </a:t>
            </a:r>
            <a:br>
              <a:rPr lang="nl-NL" dirty="0">
                <a:latin typeface="Tw Cen MT" panose="020B0602020104020603" pitchFamily="34" charset="0"/>
              </a:rPr>
            </a:br>
            <a:endParaRPr lang="nl-NL" dirty="0">
              <a:latin typeface="Tw Cen MT" panose="020B0602020104020603" pitchFamily="34" charset="0"/>
            </a:endParaRPr>
          </a:p>
          <a:p>
            <a:pPr marL="268288" indent="-268288">
              <a:buFont typeface="Arial" panose="020B0604020202020204" pitchFamily="34" charset="0"/>
              <a:buChar char="•"/>
            </a:pPr>
            <a:r>
              <a:rPr lang="nl-NL" dirty="0">
                <a:latin typeface="Tw Cen MT" panose="020B0602020104020603" pitchFamily="34" charset="0"/>
              </a:rPr>
              <a:t>Je hoeft dus niet per sé de jaartallen te kennen, maar je moet wel weten in welke volgorde de gebeurtenissen hebben plaatsgevonden. </a:t>
            </a:r>
            <a:endParaRPr lang="en-US" dirty="0">
              <a:latin typeface="Tw Cen MT" panose="020B0602020104020603" pitchFamily="34" charset="0"/>
            </a:endParaRPr>
          </a:p>
        </p:txBody>
      </p:sp>
    </p:spTree>
    <p:extLst>
      <p:ext uri="{BB962C8B-B14F-4D97-AF65-F5344CB8AC3E}">
        <p14:creationId xmlns:p14="http://schemas.microsoft.com/office/powerpoint/2010/main" val="270726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4FDF-BF4E-481C-846B-DB8CB9CDDCB0}"/>
              </a:ext>
            </a:extLst>
          </p:cNvPr>
          <p:cNvSpPr>
            <a:spLocks noGrp="1"/>
          </p:cNvSpPr>
          <p:nvPr>
            <p:ph type="title"/>
          </p:nvPr>
        </p:nvSpPr>
        <p:spPr/>
        <p:txBody>
          <a:bodyPr/>
          <a:lstStyle/>
          <a:p>
            <a:r>
              <a:rPr lang="nl-NL" dirty="0"/>
              <a:t>Voorbeeld binnen HC Britse Rijk </a:t>
            </a:r>
            <a:endParaRPr lang="en-US" dirty="0"/>
          </a:p>
        </p:txBody>
      </p:sp>
      <p:sp>
        <p:nvSpPr>
          <p:cNvPr id="6" name="Content Placeholder 5">
            <a:extLst>
              <a:ext uri="{FF2B5EF4-FFF2-40B4-BE49-F238E27FC236}">
                <a16:creationId xmlns:a16="http://schemas.microsoft.com/office/drawing/2014/main" id="{67D79231-5124-416E-9D4B-F3273C6D74BF}"/>
              </a:ext>
            </a:extLst>
          </p:cNvPr>
          <p:cNvSpPr>
            <a:spLocks noGrp="1"/>
          </p:cNvSpPr>
          <p:nvPr>
            <p:ph idx="1"/>
          </p:nvPr>
        </p:nvSpPr>
        <p:spPr>
          <a:xfrm>
            <a:off x="1102506" y="2084832"/>
            <a:ext cx="9720071" cy="4023360"/>
          </a:xfrm>
        </p:spPr>
        <p:txBody>
          <a:bodyPr>
            <a:normAutofit fontScale="92500" lnSpcReduction="20000"/>
          </a:bodyPr>
          <a:lstStyle/>
          <a:p>
            <a:pPr marL="457200" lvl="0" indent="-457200">
              <a:buFont typeface="+mj-lt"/>
              <a:buAutoNum type="arabicPeriod"/>
            </a:pPr>
            <a:r>
              <a:rPr lang="nl-NL" dirty="0"/>
              <a:t>De Indiase bevolking komt in opstand door onvrede over hoe de Britten regeren. De East India Company verliest als gevolg hiervan haar macht. </a:t>
            </a:r>
            <a:endParaRPr lang="en-US" dirty="0"/>
          </a:p>
          <a:p>
            <a:pPr marL="457200" lvl="0" indent="-457200">
              <a:buFont typeface="+mj-lt"/>
              <a:buAutoNum type="arabicPeriod"/>
            </a:pPr>
            <a:r>
              <a:rPr lang="nl-NL" dirty="0"/>
              <a:t>Britse kolonisten komen aan in het oosten van Noord-Amerika en stichten een nieuwe kolonie, Plymouth. Ze zijn op zoek naar een nieuw bestaan in de Nieuwe Wereld, en willen een samenleving inrichten aan de hand van hun eigen religieuze opvattingen.</a:t>
            </a:r>
            <a:endParaRPr lang="en-US" dirty="0"/>
          </a:p>
          <a:p>
            <a:pPr marL="457200" lvl="0" indent="-457200">
              <a:buFont typeface="+mj-lt"/>
              <a:buAutoNum type="arabicPeriod"/>
            </a:pPr>
            <a:r>
              <a:rPr lang="nl-NL" dirty="0"/>
              <a:t>Na het tekenen van het verdrag van Allahabad, kunnen de Britten nog meer invloed over de Indiase kolonie uitoefenen.</a:t>
            </a:r>
            <a:endParaRPr lang="en-US" dirty="0"/>
          </a:p>
          <a:p>
            <a:pPr marL="457200" lvl="0" indent="-457200">
              <a:buFont typeface="+mj-lt"/>
              <a:buAutoNum type="arabicPeriod"/>
            </a:pPr>
            <a:r>
              <a:rPr lang="nl-NL" dirty="0"/>
              <a:t>Engeland laat door middel van de Wereldtentoonstelling zien hoeveel rijkdom ze heeft vergaard de afgelopen decennia. </a:t>
            </a:r>
            <a:endParaRPr lang="en-US" dirty="0"/>
          </a:p>
          <a:p>
            <a:pPr marL="457200" lvl="0" indent="-457200">
              <a:buFont typeface="+mj-lt"/>
              <a:buAutoNum type="arabicPeriod"/>
            </a:pPr>
            <a:r>
              <a:rPr lang="nl-NL" dirty="0"/>
              <a:t>De Verenigde Staten van Amerika wordt gesticht nadat de 13 koloniën de Onafhankelijkheidsoorlog winnen van Groot-Brittannië. </a:t>
            </a:r>
            <a:endParaRPr lang="en-US" dirty="0"/>
          </a:p>
          <a:p>
            <a:pPr marL="457200" lvl="0" indent="-457200">
              <a:buFont typeface="+mj-lt"/>
              <a:buAutoNum type="arabicPeriod"/>
            </a:pPr>
            <a:r>
              <a:rPr lang="nl-NL" dirty="0"/>
              <a:t>Indiërs met een Engelse educatie besluiten de Indian National Congress op te richten met als doel onafhankelijk te worden van India. </a:t>
            </a:r>
            <a:endParaRPr lang="en-US" dirty="0"/>
          </a:p>
        </p:txBody>
      </p:sp>
    </p:spTree>
    <p:extLst>
      <p:ext uri="{BB962C8B-B14F-4D97-AF65-F5344CB8AC3E}">
        <p14:creationId xmlns:p14="http://schemas.microsoft.com/office/powerpoint/2010/main" val="387162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97F7-E925-4551-A362-165816F58F28}"/>
              </a:ext>
            </a:extLst>
          </p:cNvPr>
          <p:cNvSpPr>
            <a:spLocks noGrp="1"/>
          </p:cNvSpPr>
          <p:nvPr>
            <p:ph type="title"/>
          </p:nvPr>
        </p:nvSpPr>
        <p:spPr/>
        <p:txBody>
          <a:bodyPr/>
          <a:lstStyle/>
          <a:p>
            <a:r>
              <a:rPr lang="nl-NL" dirty="0"/>
              <a:t>Verbanden leggen </a:t>
            </a:r>
            <a:endParaRPr lang="en-US" dirty="0"/>
          </a:p>
        </p:txBody>
      </p:sp>
      <p:sp>
        <p:nvSpPr>
          <p:cNvPr id="3" name="Content Placeholder 2">
            <a:extLst>
              <a:ext uri="{FF2B5EF4-FFF2-40B4-BE49-F238E27FC236}">
                <a16:creationId xmlns:a16="http://schemas.microsoft.com/office/drawing/2014/main" id="{3F744A46-CFD7-4CE5-9863-5A0DC820DDAB}"/>
              </a:ext>
            </a:extLst>
          </p:cNvPr>
          <p:cNvSpPr>
            <a:spLocks noGrp="1"/>
          </p:cNvSpPr>
          <p:nvPr>
            <p:ph idx="1"/>
          </p:nvPr>
        </p:nvSpPr>
        <p:spPr/>
        <p:txBody>
          <a:bodyPr>
            <a:normAutofit fontScale="92500" lnSpcReduction="10000"/>
          </a:bodyPr>
          <a:lstStyle/>
          <a:p>
            <a:pPr marL="0" indent="0">
              <a:buNone/>
            </a:pPr>
            <a:r>
              <a:rPr lang="nl-NL" dirty="0">
                <a:latin typeface="Tw Cen MT" panose="020B0602020104020603" pitchFamily="34" charset="0"/>
              </a:rPr>
              <a:t>Je kan vragen krijgen over welk verband er bestaat tussen A en B.</a:t>
            </a:r>
            <a:br>
              <a:rPr lang="nl-NL" dirty="0">
                <a:latin typeface="Tw Cen MT" panose="020B0602020104020603" pitchFamily="34" charset="0"/>
              </a:rPr>
            </a:br>
            <a:r>
              <a:rPr lang="nl-NL" dirty="0">
                <a:latin typeface="Tw Cen MT" panose="020B0602020104020603" pitchFamily="34" charset="0"/>
              </a:rPr>
              <a:t>Dit kan bestaan uit</a:t>
            </a:r>
          </a:p>
          <a:p>
            <a:pPr marL="263525" indent="-263525">
              <a:buFontTx/>
              <a:buChar char="-"/>
            </a:pPr>
            <a:r>
              <a:rPr lang="nl-NL" dirty="0">
                <a:latin typeface="Tw Cen MT" panose="020B0602020104020603" pitchFamily="34" charset="0"/>
              </a:rPr>
              <a:t>Kenmerkende aspecten </a:t>
            </a:r>
          </a:p>
          <a:p>
            <a:pPr marL="263525" indent="-263525">
              <a:buFontTx/>
              <a:buChar char="-"/>
            </a:pPr>
            <a:r>
              <a:rPr lang="nl-NL" dirty="0">
                <a:latin typeface="Tw Cen MT" panose="020B0602020104020603" pitchFamily="34" charset="0"/>
              </a:rPr>
              <a:t>Ontwikkelingen</a:t>
            </a:r>
          </a:p>
          <a:p>
            <a:pPr marL="263525" indent="-263525">
              <a:buFontTx/>
              <a:buChar char="-"/>
            </a:pPr>
            <a:r>
              <a:rPr lang="nl-NL" dirty="0">
                <a:latin typeface="Tw Cen MT" panose="020B0602020104020603" pitchFamily="34" charset="0"/>
              </a:rPr>
              <a:t>Begrippen</a:t>
            </a:r>
          </a:p>
          <a:p>
            <a:pPr>
              <a:buFontTx/>
              <a:buChar char="-"/>
            </a:pPr>
            <a:endParaRPr lang="nl-NL" dirty="0">
              <a:latin typeface="Tw Cen MT" panose="020B0602020104020603" pitchFamily="34" charset="0"/>
            </a:endParaRPr>
          </a:p>
          <a:p>
            <a:pPr marL="0" indent="0">
              <a:buNone/>
            </a:pPr>
            <a:r>
              <a:rPr lang="nl-NL" dirty="0">
                <a:latin typeface="Tw Cen MT" panose="020B0602020104020603" pitchFamily="34" charset="0"/>
              </a:rPr>
              <a:t>Om deze vragen goed te beantwoorden doe je het volgende:</a:t>
            </a:r>
          </a:p>
          <a:p>
            <a:pPr marL="514350" indent="-514350">
              <a:buAutoNum type="arabicPeriod"/>
            </a:pPr>
            <a:r>
              <a:rPr lang="nl-NL" dirty="0">
                <a:latin typeface="Tw Cen MT" panose="020B0602020104020603" pitchFamily="34" charset="0"/>
              </a:rPr>
              <a:t>Je geeft een korte beschrijving van A. </a:t>
            </a:r>
          </a:p>
          <a:p>
            <a:pPr marL="514350" indent="-514350">
              <a:buAutoNum type="arabicPeriod"/>
            </a:pPr>
            <a:r>
              <a:rPr lang="nl-NL" dirty="0">
                <a:latin typeface="Tw Cen MT" panose="020B0602020104020603" pitchFamily="34" charset="0"/>
              </a:rPr>
              <a:t>Je geeft een korte beschrijving van B </a:t>
            </a:r>
          </a:p>
          <a:p>
            <a:pPr marL="514350" indent="-514350">
              <a:buAutoNum type="arabicPeriod"/>
            </a:pPr>
            <a:r>
              <a:rPr lang="nl-NL" dirty="0">
                <a:latin typeface="Tw Cen MT" panose="020B0602020104020603" pitchFamily="34" charset="0"/>
              </a:rPr>
              <a:t>Je legt in een concluderende zin uit wat het verband is. </a:t>
            </a:r>
          </a:p>
        </p:txBody>
      </p:sp>
    </p:spTree>
    <p:extLst>
      <p:ext uri="{BB962C8B-B14F-4D97-AF65-F5344CB8AC3E}">
        <p14:creationId xmlns:p14="http://schemas.microsoft.com/office/powerpoint/2010/main" val="28976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4382-EF48-48F1-8BCB-1B0608CC1A70}"/>
              </a:ext>
            </a:extLst>
          </p:cNvPr>
          <p:cNvSpPr>
            <a:spLocks noGrp="1"/>
          </p:cNvSpPr>
          <p:nvPr>
            <p:ph type="title"/>
          </p:nvPr>
        </p:nvSpPr>
        <p:spPr/>
        <p:txBody>
          <a:bodyPr/>
          <a:lstStyle/>
          <a:p>
            <a:r>
              <a:rPr lang="nl-NL" dirty="0"/>
              <a:t>Voorbeeld</a:t>
            </a:r>
            <a:r>
              <a:rPr lang="nl-NL" dirty="0">
                <a:latin typeface="Tw Cen MT" panose="020B0602020104020603" pitchFamily="34" charset="0"/>
              </a:rPr>
              <a:t> </a:t>
            </a:r>
            <a:endParaRPr lang="en-US" dirty="0">
              <a:latin typeface="Tw Cen MT" panose="020B0602020104020603" pitchFamily="34" charset="0"/>
            </a:endParaRPr>
          </a:p>
        </p:txBody>
      </p:sp>
      <p:sp>
        <p:nvSpPr>
          <p:cNvPr id="3" name="Content Placeholder 2">
            <a:extLst>
              <a:ext uri="{FF2B5EF4-FFF2-40B4-BE49-F238E27FC236}">
                <a16:creationId xmlns:a16="http://schemas.microsoft.com/office/drawing/2014/main" id="{CEC705DA-1B43-4C9D-9F48-9137CE988C82}"/>
              </a:ext>
            </a:extLst>
          </p:cNvPr>
          <p:cNvSpPr>
            <a:spLocks noGrp="1"/>
          </p:cNvSpPr>
          <p:nvPr>
            <p:ph idx="1"/>
          </p:nvPr>
        </p:nvSpPr>
        <p:spPr>
          <a:xfrm>
            <a:off x="1024128" y="2084832"/>
            <a:ext cx="9720071" cy="4378751"/>
          </a:xfrm>
        </p:spPr>
        <p:txBody>
          <a:bodyPr>
            <a:normAutofit fontScale="85000" lnSpcReduction="20000"/>
          </a:bodyPr>
          <a:lstStyle/>
          <a:p>
            <a:pPr marL="0" indent="0">
              <a:buNone/>
            </a:pPr>
            <a:r>
              <a:rPr lang="nl-NL" sz="2400" dirty="0">
                <a:latin typeface="Tw Cen MT" panose="020B0602020104020603" pitchFamily="34" charset="0"/>
              </a:rPr>
              <a:t>Twee ontwikkelingen van de negentiende eeuw zijn</a:t>
            </a:r>
          </a:p>
          <a:p>
            <a:pPr marL="268288" indent="-176213">
              <a:buFontTx/>
              <a:buChar char="-"/>
            </a:pPr>
            <a:r>
              <a:rPr lang="nl-NL" sz="2400" i="1" dirty="0">
                <a:latin typeface="Tw Cen MT" panose="020B0602020104020603" pitchFamily="34" charset="0"/>
              </a:rPr>
              <a:t>De opkomst van emancipatiebewegingen </a:t>
            </a:r>
          </a:p>
          <a:p>
            <a:pPr marL="268288" indent="-176213">
              <a:buFontTx/>
              <a:buChar char="-"/>
            </a:pPr>
            <a:r>
              <a:rPr lang="nl-NL" sz="2400" i="1" dirty="0">
                <a:latin typeface="Tw Cen MT" panose="020B0602020104020603" pitchFamily="34" charset="0"/>
              </a:rPr>
              <a:t>De uitbreiding van het kiesrecht</a:t>
            </a:r>
          </a:p>
          <a:p>
            <a:pPr marL="0" indent="0">
              <a:buNone/>
            </a:pPr>
            <a:r>
              <a:rPr lang="nl-NL" b="1" dirty="0">
                <a:latin typeface="Tw Cen MT" panose="020B0602020104020603" pitchFamily="34" charset="0"/>
              </a:rPr>
              <a:t>Leg uit welk verband er bestaat tussen deze ontwikkelingen. </a:t>
            </a:r>
          </a:p>
          <a:p>
            <a:pPr marL="0" indent="0">
              <a:buNone/>
            </a:pPr>
            <a:endParaRPr lang="nl-NL" b="1" dirty="0">
              <a:latin typeface="Tw Cen MT" panose="020B0602020104020603" pitchFamily="34" charset="0"/>
            </a:endParaRPr>
          </a:p>
          <a:p>
            <a:pPr marL="0" indent="0">
              <a:buNone/>
            </a:pPr>
            <a:r>
              <a:rPr lang="nl-NL" b="1" dirty="0">
                <a:latin typeface="Tw Cen MT" panose="020B0602020104020603" pitchFamily="34" charset="0"/>
              </a:rPr>
              <a:t>Bedenk het eerst zelf, wissel daarna uit met je buurman/vrouw.</a:t>
            </a:r>
            <a:endParaRPr lang="nl-NL" dirty="0">
              <a:latin typeface="Tw Cen MT" panose="020B0602020104020603" pitchFamily="34" charset="0"/>
            </a:endParaRPr>
          </a:p>
          <a:p>
            <a:pPr marL="0" indent="0">
              <a:buNone/>
            </a:pPr>
            <a:endParaRPr lang="nl-NL" dirty="0">
              <a:latin typeface="Tw Cen MT" panose="020B0602020104020603" pitchFamily="34" charset="0"/>
            </a:endParaRPr>
          </a:p>
          <a:p>
            <a:pPr marL="514350" indent="-514350">
              <a:buFont typeface="+mj-lt"/>
              <a:buAutoNum type="arabicParenR"/>
            </a:pPr>
            <a:r>
              <a:rPr lang="nl-NL" dirty="0">
                <a:latin typeface="Tw Cen MT" panose="020B0602020104020603" pitchFamily="34" charset="0"/>
              </a:rPr>
              <a:t>De opkomst van emancipatiebewegingen zorgde ervoor dat verschillende groepen uit de samenleving politieke inspraak eiste.</a:t>
            </a:r>
          </a:p>
          <a:p>
            <a:pPr marL="514350" indent="-514350">
              <a:buAutoNum type="arabicParenR"/>
            </a:pPr>
            <a:r>
              <a:rPr lang="nl-NL" dirty="0">
                <a:latin typeface="Tw Cen MT" panose="020B0602020104020603" pitchFamily="34" charset="0"/>
              </a:rPr>
              <a:t>De uitbreiding van kiesrecht maakte mogelijk dat meer mensen in de samenleving inspraak hadden in de politiek.</a:t>
            </a:r>
          </a:p>
          <a:p>
            <a:pPr marL="514350" indent="-514350">
              <a:buAutoNum type="arabicParenR"/>
            </a:pPr>
            <a:r>
              <a:rPr lang="nl-NL" dirty="0">
                <a:latin typeface="Tw Cen MT" panose="020B0602020104020603" pitchFamily="34" charset="0"/>
              </a:rPr>
              <a:t>Door de aandacht die de emancipatiebewegingen genereerden, werd algemeen kiesrecht mogelijk gemakt. </a:t>
            </a:r>
            <a:endParaRPr lang="en-US" dirty="0">
              <a:latin typeface="Tw Cen MT" panose="020B0602020104020603" pitchFamily="34" charset="0"/>
            </a:endParaRPr>
          </a:p>
        </p:txBody>
      </p:sp>
    </p:spTree>
    <p:extLst>
      <p:ext uri="{BB962C8B-B14F-4D97-AF65-F5344CB8AC3E}">
        <p14:creationId xmlns:p14="http://schemas.microsoft.com/office/powerpoint/2010/main" val="27303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534949"/>
      </a:dk2>
      <a:lt2>
        <a:srgbClr val="CCD1B9"/>
      </a:lt2>
      <a:accent1>
        <a:srgbClr val="9D4933"/>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14AB06ECB6AE4DB635FF6F8EADB83B" ma:contentTypeVersion="2" ma:contentTypeDescription="Een nieuw document maken." ma:contentTypeScope="" ma:versionID="40a9ea3e70ae13a3caa8f7bbb6e7b3e4">
  <xsd:schema xmlns:xsd="http://www.w3.org/2001/XMLSchema" xmlns:xs="http://www.w3.org/2001/XMLSchema" xmlns:p="http://schemas.microsoft.com/office/2006/metadata/properties" xmlns:ns2="35fe08d2-36df-45bb-9f4a-d8927f7bb5c2" targetNamespace="http://schemas.microsoft.com/office/2006/metadata/properties" ma:root="true" ma:fieldsID="10973f0dc8b0ae3f2a04530cde21d238" ns2:_="">
    <xsd:import namespace="35fe08d2-36df-45bb-9f4a-d8927f7bb5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e08d2-36df-45bb-9f4a-d8927f7b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DB78F3-ABF8-4AD0-8E91-EE553F84F77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D0F9603-6731-49CE-8E1B-88102335F26D}">
  <ds:schemaRefs>
    <ds:schemaRef ds:uri="http://schemas.microsoft.com/sharepoint/v3/contenttype/forms"/>
  </ds:schemaRefs>
</ds:datastoreItem>
</file>

<file path=customXml/itemProps3.xml><?xml version="1.0" encoding="utf-8"?>
<ds:datastoreItem xmlns:ds="http://schemas.openxmlformats.org/officeDocument/2006/customXml" ds:itemID="{45895971-5B12-4EEA-A617-ABAB97975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e08d2-36df-45bb-9f4a-d8927f7bb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Widescreen</PresentationFormat>
  <Paragraphs>159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Integral</vt:lpstr>
      <vt:lpstr>Soorten vragen: wat kan je verwachten?</vt:lpstr>
      <vt:lpstr>PowerPoint Presentation</vt:lpstr>
      <vt:lpstr> Maak de volgende vraag</vt:lpstr>
      <vt:lpstr>Chronologievragen </vt:lpstr>
      <vt:lpstr>CE 2018-I Door de tijd heen</vt:lpstr>
      <vt:lpstr>Chronologievragen HC </vt:lpstr>
      <vt:lpstr>Voorbeeld binnen HC Britse Rijk </vt:lpstr>
      <vt:lpstr>Verbanden leggen </vt:lpstr>
      <vt:lpstr>Voorbeeld </vt:lpstr>
      <vt:lpstr>Kennisvragen </vt:lpstr>
      <vt:lpstr>Spotprenten</vt:lpstr>
      <vt:lpstr>Spotprenten </vt:lpstr>
      <vt:lpstr>Voorbeeld </vt:lpstr>
      <vt:lpstr>Continuiteit en discontinuiteit </vt:lpstr>
      <vt:lpstr>Voorbeeld </vt:lpstr>
      <vt:lpstr>Betrouwbaarheid beoordelen</vt:lpstr>
      <vt:lpstr>Wanneer is een bron betrouwbaar?</vt:lpstr>
      <vt:lpstr>Voorbeeld </vt:lpstr>
      <vt:lpstr>Algemene tips voor je examen</vt:lpstr>
      <vt:lpstr>Tips om je voor te bereiden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Soorten vragen: wat kan je verwachten?</dc:title>
  <dc:creator>Britt Rietvelt</dc:creator>
  <cp:lastModifiedBy>Britt Rietvelt</cp:lastModifiedBy>
  <cp:revision>2</cp:revision>
  <dcterms:created xsi:type="dcterms:W3CDTF">2020-11-06T14:18:43Z</dcterms:created>
  <dcterms:modified xsi:type="dcterms:W3CDTF">2020-11-06T14:21:50Z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0x010100FA14AB06ECB6AE4DB635FF6F8EADB83B</vt:lpwstr>
  </property>
</Properties>
</file>