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81" r:id="rId2"/>
    <p:sldId id="257" r:id="rId3"/>
    <p:sldId id="473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3116-8E47-45BA-8167-35549986FFE8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E150-4C64-4C72-90BD-EF8AFC6A1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44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5BF366-A0C0-4EA7-8EA3-CA8DF0B70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ACF7B4C-57B3-42C4-9F77-D9738CC62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F69FDA-B7EB-4757-A7E7-ED690CB5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462F6C-C102-41E0-826F-E4A7C95A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3306F-3BFD-43AE-9EDE-08619594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25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60853-BDE9-4528-8F57-0383DF2F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23E56A0-F334-4B60-AB4E-8EE43F6B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BF8D79-FF21-4E20-857A-F62C8F3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6DCD46-DF64-49C6-9D92-7E7BD6E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4E5465-0D20-4B83-B3CC-000246EC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2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DA65D2D-76E2-4378-A485-E292D52B1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C76C40F-9E36-4BBE-A5F2-11FBF42B9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690989-04E4-4DF8-9B51-CA3E61EB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6AA0C-9407-44E2-B66B-9E56F07E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83111-32F1-4342-9ECD-5CF964C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60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FB4C6-08B6-40DB-B5A0-B7FE8BBF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F85290-945B-4F2C-A7EC-613CF109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16E6AC-0C3D-4EF3-9BFB-2DB6E58BA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A9DCCB-B72B-41A5-B916-00FA1E16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4E5C83-E4B0-4932-B10B-227CFC1E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50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571D1-2D1D-4A19-B81D-D92A7F30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48E50F-9C7F-4959-B829-9700098F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62038D-5EE6-4C43-ACB4-31267C69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4B514B-ECE3-4C3C-B35D-1F8B4BD64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99B3D6-1A42-45B9-924C-DB01BA93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76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2F386-44B8-47E5-84FC-D1C733F1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E274C2-1C2D-4362-8FB3-616802274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E6F4C6-0B08-42AE-A328-F4F7AF3FE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76A1E8-E509-4E82-A22D-11367BD2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1FFF0A-CC22-4934-9BC5-67CFCAD1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7CAF4E-5B04-4805-8449-9253FF33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22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44079-687F-42CE-B5C7-F16283B9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FC4163-C3B2-4EA2-9774-0284C666B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C1AE86-841A-4ABD-8404-42763B200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B9F48B-BEB4-4299-A476-723E31C09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CBB87D0-161A-4103-A178-BD9DA137B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ABBE7D0-43F3-4715-9898-3C86A130C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AFA00EA-6FF4-49BF-A0D8-DE9E8AE7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97B47F9-C297-4000-92DC-FED81837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89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B6AAB-2C9F-485E-8E3B-D4DC1255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2F9A810-BC89-434B-A8DA-6B3D120E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6380CE-F834-457B-8511-564DDA12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97F7E2-595B-4EE9-9366-94FCD7B2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1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0B36404-187F-453B-8781-ECD46D45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EF9D08-69F5-49D0-8823-B31058E4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F83E60-ACA1-4805-A120-4DB0C0E57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84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E6E9B-4F1E-468F-B8B2-6F46320F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E6A95-6225-49D7-AD9A-E4E1DD8C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288738-9221-4210-A5B0-52F64C31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78D78E-D0EC-470B-9A9E-D59DB5D4A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AED620-2FD3-4E38-90CA-0CEC24E3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094C5A-C99B-4155-ABFA-5A38C482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75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7C289-98F2-4625-9FB0-DA3C5089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A7E0E97-54C2-4AC6-96DD-E1949C493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A8AC26-A1C7-4009-BB68-3B862AF97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ED8FF8-5B9C-4059-B3F0-2B116590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E3917A-250C-4FF7-9A67-9CCB6A50D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667405A-44DE-4F3F-9E56-633DAEE6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85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F05E13-C4FD-47F0-BD8F-30A8ABEE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D19597-B829-4BBB-986B-AEC531E17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5BBAA1-352B-4218-BD71-072FC3BFC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136F6-F2F7-41D3-AF49-D35ECEA958EF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4E1869-FA16-441C-9046-BE39182A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799768-7C7A-4769-BFE6-72816C4BA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F5EF-BCB9-4309-B65D-B9C25421B4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33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ECB585-7D4F-4697-9B89-918BC443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Oude en Nieuwe wereldbeeld </a:t>
            </a:r>
            <a:br>
              <a:rPr lang="nl-NL" dirty="0"/>
            </a:br>
            <a:r>
              <a:rPr lang="nl-NL" dirty="0"/>
              <a:t>in kaart</a:t>
            </a:r>
          </a:p>
        </p:txBody>
      </p:sp>
    </p:spTree>
    <p:extLst>
      <p:ext uri="{BB962C8B-B14F-4D97-AF65-F5344CB8AC3E}">
        <p14:creationId xmlns:p14="http://schemas.microsoft.com/office/powerpoint/2010/main" val="395653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B42C32E-9F49-421C-A673-13DFCD9C8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37" y="0"/>
            <a:ext cx="9524126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013D17F-EA6D-4BDE-8DEC-EAC4F360F2EE}"/>
              </a:ext>
            </a:extLst>
          </p:cNvPr>
          <p:cNvSpPr/>
          <p:nvPr/>
        </p:nvSpPr>
        <p:spPr>
          <a:xfrm>
            <a:off x="256393" y="403023"/>
            <a:ext cx="61012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dirty="0"/>
              <a:t>Wereldkaart uit 1482, gebaseerd op klassieke werk Ptolemaeus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D5A24DC-9AE0-489E-B661-3190F1E3F3C9}"/>
              </a:ext>
            </a:extLst>
          </p:cNvPr>
          <p:cNvSpPr/>
          <p:nvPr/>
        </p:nvSpPr>
        <p:spPr>
          <a:xfrm>
            <a:off x="4069669" y="1652199"/>
            <a:ext cx="682856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214CA47-1EA0-4058-80E8-E46DDAB63506}"/>
              </a:ext>
            </a:extLst>
          </p:cNvPr>
          <p:cNvSpPr/>
          <p:nvPr/>
        </p:nvSpPr>
        <p:spPr>
          <a:xfrm>
            <a:off x="3307011" y="3570607"/>
            <a:ext cx="682856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336631E9-6D8A-472B-A9D7-C86B3A16449B}"/>
              </a:ext>
            </a:extLst>
          </p:cNvPr>
          <p:cNvSpPr/>
          <p:nvPr/>
        </p:nvSpPr>
        <p:spPr>
          <a:xfrm>
            <a:off x="7262601" y="2051186"/>
            <a:ext cx="682856" cy="3693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D5FB41B-BD9B-47FE-B34A-E8221C7432F0}"/>
              </a:ext>
            </a:extLst>
          </p:cNvPr>
          <p:cNvSpPr txBox="1"/>
          <p:nvPr/>
        </p:nvSpPr>
        <p:spPr>
          <a:xfrm>
            <a:off x="8767251" y="333796"/>
            <a:ext cx="264508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Oude wereld</a:t>
            </a:r>
            <a:r>
              <a:rPr lang="nl-NL" dirty="0"/>
              <a:t>: </a:t>
            </a:r>
          </a:p>
          <a:p>
            <a:r>
              <a:rPr lang="nl-NL" dirty="0"/>
              <a:t>Continenten die in Europa bekend waren vóór Europese ontdekkingen van 1492.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DFA778-63EC-4342-8216-DD6A4F753180}"/>
              </a:ext>
            </a:extLst>
          </p:cNvPr>
          <p:cNvSpPr txBox="1"/>
          <p:nvPr/>
        </p:nvSpPr>
        <p:spPr>
          <a:xfrm>
            <a:off x="256393" y="5003692"/>
            <a:ext cx="30767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Nieuwe wereld</a:t>
            </a:r>
            <a:r>
              <a:rPr lang="nl-NL" dirty="0"/>
              <a:t>: Eurocentrische benaming voor het deel van de wereld dat vanaf 1492 werd ontdekt. 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1F7CE991-A583-4370-861D-541978B15CAF}"/>
              </a:ext>
            </a:extLst>
          </p:cNvPr>
          <p:cNvGrpSpPr/>
          <p:nvPr/>
        </p:nvGrpSpPr>
        <p:grpSpPr>
          <a:xfrm>
            <a:off x="2768490" y="4939748"/>
            <a:ext cx="1598625" cy="292764"/>
            <a:chOff x="-818860" y="13493885"/>
            <a:chExt cx="6540410" cy="1272960"/>
          </a:xfrm>
        </p:grpSpPr>
        <p:sp>
          <p:nvSpPr>
            <p:cNvPr id="14" name="Rechthoek: afgeronde hoeken 13">
              <a:extLst>
                <a:ext uri="{FF2B5EF4-FFF2-40B4-BE49-F238E27FC236}">
                  <a16:creationId xmlns:a16="http://schemas.microsoft.com/office/drawing/2014/main" id="{E835C4B7-1F9A-448E-82FF-B2B1103D2D94}"/>
                </a:ext>
              </a:extLst>
            </p:cNvPr>
            <p:cNvSpPr/>
            <p:nvPr/>
          </p:nvSpPr>
          <p:spPr>
            <a:xfrm>
              <a:off x="-818860" y="13493885"/>
              <a:ext cx="6254724" cy="1272960"/>
            </a:xfrm>
            <a:prstGeom prst="roundRect">
              <a:avLst/>
            </a:prstGeom>
            <a:solidFill>
              <a:schemeClr val="tx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860045"/>
                <a:satOff val="1718"/>
                <a:lumOff val="15294"/>
                <a:alphaOff val="0"/>
              </a:schemeClr>
            </a:fillRef>
            <a:effectRef idx="1">
              <a:schemeClr val="accent5">
                <a:hueOff val="4860045"/>
                <a:satOff val="1718"/>
                <a:lumOff val="15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hthoek: afgeronde hoeken 4">
              <a:extLst>
                <a:ext uri="{FF2B5EF4-FFF2-40B4-BE49-F238E27FC236}">
                  <a16:creationId xmlns:a16="http://schemas.microsoft.com/office/drawing/2014/main" id="{0712240E-1BBD-48C7-8705-490C16C17B8F}"/>
                </a:ext>
              </a:extLst>
            </p:cNvPr>
            <p:cNvSpPr txBox="1"/>
            <p:nvPr/>
          </p:nvSpPr>
          <p:spPr>
            <a:xfrm>
              <a:off x="-471032" y="13838270"/>
              <a:ext cx="6192582" cy="584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kern="1200" dirty="0"/>
                <a:t>terminologie</a:t>
              </a:r>
              <a:endParaRPr lang="en-US" kern="1200" dirty="0"/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3FE34DB9-8906-4ED8-A87F-80CD26823BAB}"/>
              </a:ext>
            </a:extLst>
          </p:cNvPr>
          <p:cNvSpPr/>
          <p:nvPr/>
        </p:nvSpPr>
        <p:spPr>
          <a:xfrm>
            <a:off x="6011087" y="5003692"/>
            <a:ext cx="463990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b="1" dirty="0"/>
              <a:t>Veranderend wereldbeeld</a:t>
            </a:r>
            <a:r>
              <a:rPr lang="nl-NL" dirty="0"/>
              <a:t>: </a:t>
            </a:r>
          </a:p>
          <a:p>
            <a:r>
              <a:rPr lang="nl-NL" dirty="0"/>
              <a:t>Europeanen moesten hun wereldbeeld bijstellen. Derhalve gingen zij niet alleen anders naar de wereld, maar ook naar zichzelf kijken.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332EE51-4CD7-4EC9-AB9F-1F1A8C7DA66A}"/>
              </a:ext>
            </a:extLst>
          </p:cNvPr>
          <p:cNvSpPr txBox="1"/>
          <p:nvPr/>
        </p:nvSpPr>
        <p:spPr>
          <a:xfrm>
            <a:off x="2573271" y="4491212"/>
            <a:ext cx="19102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err="1"/>
              <a:t>Pre-Columbiaans</a:t>
            </a:r>
            <a:endParaRPr lang="nl-NL" dirty="0"/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3E53E30-560B-4820-B688-C84AD1008A25}"/>
              </a:ext>
            </a:extLst>
          </p:cNvPr>
          <p:cNvCxnSpPr>
            <a:cxnSpLocks/>
          </p:cNvCxnSpPr>
          <p:nvPr/>
        </p:nvCxnSpPr>
        <p:spPr>
          <a:xfrm flipV="1">
            <a:off x="318537" y="5592932"/>
            <a:ext cx="1412609" cy="10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0B7798-14ED-4E9F-BE1E-77A2C2F65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329"/>
            <a:ext cx="12192000" cy="678958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C470E85-1597-4F40-BE10-6B896AD2745F}"/>
              </a:ext>
            </a:extLst>
          </p:cNvPr>
          <p:cNvSpPr/>
          <p:nvPr/>
        </p:nvSpPr>
        <p:spPr>
          <a:xfrm>
            <a:off x="3048000" y="5178538"/>
            <a:ext cx="6096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l-NL" b="1" dirty="0"/>
              <a:t>Van theorie naar praktijk</a:t>
            </a:r>
          </a:p>
          <a:p>
            <a:r>
              <a:rPr lang="nl-NL" dirty="0"/>
              <a:t>Wat kan een wereldkaart je vertellen over het </a:t>
            </a:r>
            <a:r>
              <a:rPr lang="nl-NL" u="sng" dirty="0"/>
              <a:t>wereldbeeld</a:t>
            </a:r>
            <a:r>
              <a:rPr lang="nl-NL" dirty="0"/>
              <a:t> van de maker? En welke belangrijke rol speelt </a:t>
            </a:r>
            <a:r>
              <a:rPr lang="nl-NL" u="sng" dirty="0"/>
              <a:t>cartografie</a:t>
            </a:r>
            <a:r>
              <a:rPr lang="nl-NL" dirty="0"/>
              <a:t> in de </a:t>
            </a:r>
            <a:r>
              <a:rPr lang="nl-NL" u="sng" dirty="0"/>
              <a:t>Europese expansie</a:t>
            </a:r>
            <a:r>
              <a:rPr lang="nl-NL" dirty="0"/>
              <a:t> aan het eind van de 15e eeuw?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134E8F1-3F28-4411-B573-37114B5F3157}"/>
              </a:ext>
            </a:extLst>
          </p:cNvPr>
          <p:cNvSpPr/>
          <p:nvPr/>
        </p:nvSpPr>
        <p:spPr>
          <a:xfrm>
            <a:off x="3048000" y="1621473"/>
            <a:ext cx="6096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nl-NL" i="1" dirty="0" err="1"/>
              <a:t>Universalis</a:t>
            </a:r>
            <a:r>
              <a:rPr lang="nl-NL" i="1" dirty="0"/>
              <a:t> </a:t>
            </a:r>
            <a:r>
              <a:rPr lang="nl-NL" i="1" dirty="0" err="1"/>
              <a:t>Cosmographia</a:t>
            </a:r>
            <a:r>
              <a:rPr lang="nl-NL" i="1" dirty="0"/>
              <a:t> </a:t>
            </a:r>
            <a:r>
              <a:rPr lang="nl-NL" dirty="0"/>
              <a:t>(universele kosmografie), gemaakt door de Duitser Martin </a:t>
            </a:r>
            <a:r>
              <a:rPr lang="nl-NL" dirty="0" err="1"/>
              <a:t>Waldseemuller</a:t>
            </a:r>
            <a:r>
              <a:rPr lang="nl-NL" dirty="0"/>
              <a:t> (1507). 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55864CC1-FB73-4D67-B631-0E14F6F93E1E}"/>
              </a:ext>
            </a:extLst>
          </p:cNvPr>
          <p:cNvGrpSpPr/>
          <p:nvPr/>
        </p:nvGrpSpPr>
        <p:grpSpPr>
          <a:xfrm>
            <a:off x="694150" y="3428999"/>
            <a:ext cx="1844864" cy="635763"/>
            <a:chOff x="-818860" y="13493885"/>
            <a:chExt cx="6514365" cy="1272960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9E33923E-75E0-4C75-A5D1-7BF4AFC0A516}"/>
                </a:ext>
              </a:extLst>
            </p:cNvPr>
            <p:cNvSpPr/>
            <p:nvPr/>
          </p:nvSpPr>
          <p:spPr>
            <a:xfrm>
              <a:off x="-818860" y="13493885"/>
              <a:ext cx="6254724" cy="1272960"/>
            </a:xfrm>
            <a:prstGeom prst="roundRect">
              <a:avLst/>
            </a:prstGeom>
            <a:solidFill>
              <a:schemeClr val="tx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860045"/>
                <a:satOff val="1718"/>
                <a:lumOff val="15294"/>
                <a:alphaOff val="0"/>
              </a:schemeClr>
            </a:fillRef>
            <a:effectRef idx="1">
              <a:schemeClr val="accent5">
                <a:hueOff val="4860045"/>
                <a:satOff val="1718"/>
                <a:lumOff val="15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hthoek: afgeronde hoeken 4">
              <a:extLst>
                <a:ext uri="{FF2B5EF4-FFF2-40B4-BE49-F238E27FC236}">
                  <a16:creationId xmlns:a16="http://schemas.microsoft.com/office/drawing/2014/main" id="{AB1CEAE2-22F2-4DA2-942D-98E0096FDD7D}"/>
                </a:ext>
              </a:extLst>
            </p:cNvPr>
            <p:cNvSpPr txBox="1"/>
            <p:nvPr/>
          </p:nvSpPr>
          <p:spPr>
            <a:xfrm>
              <a:off x="-764018" y="13803350"/>
              <a:ext cx="6459523" cy="584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b="1" dirty="0"/>
                <a:t>Nieuwe Wereld</a:t>
              </a:r>
              <a:endParaRPr lang="en-US" b="1" kern="1200" dirty="0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A5A2E3F7-279B-44D6-ABED-49D350C6E64A}"/>
              </a:ext>
            </a:extLst>
          </p:cNvPr>
          <p:cNvGrpSpPr/>
          <p:nvPr/>
        </p:nvGrpSpPr>
        <p:grpSpPr>
          <a:xfrm>
            <a:off x="6096000" y="3455631"/>
            <a:ext cx="1902863" cy="635763"/>
            <a:chOff x="-818860" y="13493885"/>
            <a:chExt cx="6719164" cy="1272960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91353276-AEDF-4636-8770-5F2B6740103B}"/>
                </a:ext>
              </a:extLst>
            </p:cNvPr>
            <p:cNvSpPr/>
            <p:nvPr/>
          </p:nvSpPr>
          <p:spPr>
            <a:xfrm>
              <a:off x="-818860" y="13493885"/>
              <a:ext cx="6254724" cy="1272960"/>
            </a:xfrm>
            <a:prstGeom prst="roundRect">
              <a:avLst/>
            </a:prstGeom>
            <a:solidFill>
              <a:schemeClr val="tx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860045"/>
                <a:satOff val="1718"/>
                <a:lumOff val="15294"/>
                <a:alphaOff val="0"/>
              </a:schemeClr>
            </a:fillRef>
            <a:effectRef idx="1">
              <a:schemeClr val="accent5">
                <a:hueOff val="4860045"/>
                <a:satOff val="1718"/>
                <a:lumOff val="15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hthoek: afgeronde hoeken 4">
              <a:extLst>
                <a:ext uri="{FF2B5EF4-FFF2-40B4-BE49-F238E27FC236}">
                  <a16:creationId xmlns:a16="http://schemas.microsoft.com/office/drawing/2014/main" id="{7B102730-8C1A-435E-BAF6-F91352B76256}"/>
                </a:ext>
              </a:extLst>
            </p:cNvPr>
            <p:cNvSpPr txBox="1"/>
            <p:nvPr/>
          </p:nvSpPr>
          <p:spPr>
            <a:xfrm>
              <a:off x="-559220" y="13818649"/>
              <a:ext cx="6459524" cy="584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b="1" dirty="0"/>
                <a:t>Oude Wereld</a:t>
              </a:r>
              <a:endParaRPr lang="en-US" b="1" kern="1200" dirty="0"/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1CF7CEDE-2DD1-4B6A-A760-5145EA9BA95A}"/>
              </a:ext>
            </a:extLst>
          </p:cNvPr>
          <p:cNvSpPr/>
          <p:nvPr/>
        </p:nvSpPr>
        <p:spPr>
          <a:xfrm>
            <a:off x="3048000" y="2724956"/>
            <a:ext cx="609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dirty="0"/>
              <a:t>Waarom is deze kaart zo belangrijk?</a:t>
            </a: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C4482D86-FA82-4926-B0ED-DFC790C3F7EE}"/>
              </a:ext>
            </a:extLst>
          </p:cNvPr>
          <p:cNvGrpSpPr/>
          <p:nvPr/>
        </p:nvGrpSpPr>
        <p:grpSpPr>
          <a:xfrm>
            <a:off x="9055721" y="269631"/>
            <a:ext cx="1906982" cy="616853"/>
            <a:chOff x="9055721" y="269631"/>
            <a:chExt cx="1906982" cy="616853"/>
          </a:xfrm>
        </p:grpSpPr>
        <p:sp>
          <p:nvSpPr>
            <p:cNvPr id="15" name="Tekstballon: ovaal 14">
              <a:extLst>
                <a:ext uri="{FF2B5EF4-FFF2-40B4-BE49-F238E27FC236}">
                  <a16:creationId xmlns:a16="http://schemas.microsoft.com/office/drawing/2014/main" id="{43647D7C-FE87-4FA8-B88A-93A967906792}"/>
                </a:ext>
              </a:extLst>
            </p:cNvPr>
            <p:cNvSpPr/>
            <p:nvPr/>
          </p:nvSpPr>
          <p:spPr>
            <a:xfrm>
              <a:off x="9055721" y="269631"/>
              <a:ext cx="1886996" cy="616853"/>
            </a:xfrm>
            <a:prstGeom prst="wedgeEllipseCallout">
              <a:avLst>
                <a:gd name="adj1" fmla="val -96196"/>
                <a:gd name="adj2" fmla="val -227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55154726-4576-43FC-85F9-355FE2A14BC0}"/>
                </a:ext>
              </a:extLst>
            </p:cNvPr>
            <p:cNvSpPr/>
            <p:nvPr/>
          </p:nvSpPr>
          <p:spPr>
            <a:xfrm>
              <a:off x="9144000" y="393391"/>
              <a:ext cx="1818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i="1" dirty="0"/>
                <a:t>“Mundus </a:t>
              </a:r>
              <a:r>
                <a:rPr lang="nl-NL" i="1" dirty="0" err="1"/>
                <a:t>Novus</a:t>
              </a:r>
              <a:r>
                <a:rPr lang="nl-NL" i="1" dirty="0"/>
                <a:t>”</a:t>
              </a:r>
              <a:r>
                <a:rPr lang="nl-NL" dirty="0"/>
                <a:t> </a:t>
              </a:r>
            </a:p>
          </p:txBody>
        </p:sp>
      </p:grpSp>
      <p:sp>
        <p:nvSpPr>
          <p:cNvPr id="17" name="Ovaal 16">
            <a:extLst>
              <a:ext uri="{FF2B5EF4-FFF2-40B4-BE49-F238E27FC236}">
                <a16:creationId xmlns:a16="http://schemas.microsoft.com/office/drawing/2014/main" id="{F3B03D8B-F8C6-4F0E-BE9C-F7DCA74E74F4}"/>
              </a:ext>
            </a:extLst>
          </p:cNvPr>
          <p:cNvSpPr/>
          <p:nvPr/>
        </p:nvSpPr>
        <p:spPr>
          <a:xfrm>
            <a:off x="7998863" y="-39118"/>
            <a:ext cx="908971" cy="324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389B8F-1663-4184-8B57-C7FDCA52ACDF}"/>
              </a:ext>
            </a:extLst>
          </p:cNvPr>
          <p:cNvSpPr txBox="1"/>
          <p:nvPr/>
        </p:nvSpPr>
        <p:spPr>
          <a:xfrm>
            <a:off x="394564" y="4219320"/>
            <a:ext cx="2459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err="1"/>
              <a:t>Noord-en</a:t>
            </a:r>
            <a:r>
              <a:rPr lang="nl-NL" dirty="0"/>
              <a:t> Zuid Amerika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B6E505D-CAFC-4204-B456-BECE5F578BDA}"/>
              </a:ext>
            </a:extLst>
          </p:cNvPr>
          <p:cNvSpPr txBox="1"/>
          <p:nvPr/>
        </p:nvSpPr>
        <p:spPr>
          <a:xfrm>
            <a:off x="5854413" y="4195514"/>
            <a:ext cx="24595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/>
              <a:t>Europa, Azië, Afrika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C602396A-068F-423C-8D07-AF71028DCCB5}"/>
              </a:ext>
            </a:extLst>
          </p:cNvPr>
          <p:cNvSpPr txBox="1"/>
          <p:nvPr/>
        </p:nvSpPr>
        <p:spPr>
          <a:xfrm>
            <a:off x="1011857" y="2639610"/>
            <a:ext cx="1016828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/>
              <a:t>Centrale vraag van de week:</a:t>
            </a:r>
            <a:endParaRPr lang="nl-NL" dirty="0"/>
          </a:p>
          <a:p>
            <a:pPr algn="ctr"/>
            <a:r>
              <a:rPr lang="nl-NL" dirty="0"/>
              <a:t>In hoeverre week de vroegste beschavingsontwikkeling in de Nieuwe Wereld af van die in de Oude Wereld? 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61D1B739-AB00-427D-8A3C-ED1306481451}"/>
              </a:ext>
            </a:extLst>
          </p:cNvPr>
          <p:cNvSpPr/>
          <p:nvPr/>
        </p:nvSpPr>
        <p:spPr>
          <a:xfrm rot="20575576">
            <a:off x="146952" y="1255983"/>
            <a:ext cx="618887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nl-NL" dirty="0"/>
              <a:t>Leuk weetje… de kaart is in 2001 verkocht voor $10.000.000,-.</a:t>
            </a:r>
          </a:p>
        </p:txBody>
      </p:sp>
    </p:spTree>
    <p:extLst>
      <p:ext uri="{BB962C8B-B14F-4D97-AF65-F5344CB8AC3E}">
        <p14:creationId xmlns:p14="http://schemas.microsoft.com/office/powerpoint/2010/main" val="21382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185</Words>
  <Application>Microsoft Office PowerPoint</Application>
  <PresentationFormat>Breedbeeld</PresentationFormat>
  <Paragraphs>21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Oude en Nieuwe wereldbeeld  in kaart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WGIII</dc:title>
  <dc:creator>Marloes</dc:creator>
  <cp:lastModifiedBy>Marloes Bolink</cp:lastModifiedBy>
  <cp:revision>136</cp:revision>
  <dcterms:created xsi:type="dcterms:W3CDTF">2022-02-27T19:19:25Z</dcterms:created>
  <dcterms:modified xsi:type="dcterms:W3CDTF">2022-03-07T19:49:54Z</dcterms:modified>
</cp:coreProperties>
</file>