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02" d="100"/>
          <a:sy n="102" d="100"/>
        </p:scale>
        <p:origin x="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C36CD-5C2A-44C4-9807-F75FF2FF7DD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C7FD938-A33C-4DE2-9821-1FFA1CD3E2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9A45840-8093-44A9-8001-1DF0AB802252}"/>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176147A0-7035-4154-A7A2-88A5088DB0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A4437A3-6FF7-472A-81CA-928192964F7D}"/>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264806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F08A6-6EEC-4184-93F8-09C37A0819D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D144907-D544-4B82-9BCD-AC39827BD1D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8D73170-AC08-4D41-BDB1-BE70637E69B9}"/>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49F2334A-1D3C-46C4-B440-BFD862F41EB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14863A-8435-4EB0-9C5F-F50CE0ED1214}"/>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17033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83A0B9E-375C-4678-A884-D3A6C8904E7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8085746-A27B-4BB2-8AA4-D386ED8A87B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6F74CE-D76E-423B-A769-112F2BCD7D5A}"/>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C1D499E5-D79C-4E37-99A9-E491F4BBCD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6CF2C7-488C-4B72-8BFF-3809CBC3C5B3}"/>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34734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355C46-5F03-4AF9-AE46-139D149EDD7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8AE4B51-8C45-4A17-94CD-D58B0BCCD77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52A95E-2C4C-4858-AA34-47A54113262F}"/>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DACBDA2A-4839-4A25-A1C9-60D96581BB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D32D88-0F75-4152-BE10-FBA98EB3CD0E}"/>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249392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265C13-E67C-40BA-BA13-C4E6AF02793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B89A044-80C5-45A0-8C9C-98BD7EBAC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7C7067D-2C51-43EF-A368-914CC108CDAE}"/>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45B7D4C9-76B8-44E7-A551-46FACA3DBD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7B8F04-63D7-44D0-86E1-40885B574D04}"/>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16273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58DB4-6FC2-4310-8C90-564E176E1E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7218209-9DB1-4C19-8C36-9E7036534BA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1D669E7-3389-468C-8A6C-070384F5FC4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598364-E3A1-4809-A122-D40E1F675EAD}"/>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E6382273-1721-4D10-966B-C5BF648828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FB6F9D4-41F1-45E1-9CC8-7C22ED3351E0}"/>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53642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0F1E1-6974-402F-B2A9-C736BB81945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5E1B25B-3FA1-4A8F-AB97-7DB8E529A4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2197096-5775-4515-9631-2143F2DE0E9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B1DEE59-66C6-43E8-8D6F-5B0EF79E9D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C499AAF-9D40-4B23-BB27-CB9B292EC1F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6D06153-A039-4CE5-9209-2711B4B513CB}"/>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8" name="Tijdelijke aanduiding voor voettekst 7">
            <a:extLst>
              <a:ext uri="{FF2B5EF4-FFF2-40B4-BE49-F238E27FC236}">
                <a16:creationId xmlns:a16="http://schemas.microsoft.com/office/drawing/2014/main" id="{E5DCD627-3A88-4F6C-A41B-9A04E6F58DD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390D831-3213-4397-B1AE-284FB12F0743}"/>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187259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B3331-7ECF-49EC-83B9-E083CE80EAA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0D0CD77-99D5-431D-83E8-C455773155B6}"/>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4" name="Tijdelijke aanduiding voor voettekst 3">
            <a:extLst>
              <a:ext uri="{FF2B5EF4-FFF2-40B4-BE49-F238E27FC236}">
                <a16:creationId xmlns:a16="http://schemas.microsoft.com/office/drawing/2014/main" id="{D5D6173A-36AE-4DBE-85A5-8F2CEF389C3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71F264D-7ABA-4C6D-9B9A-57F894ECC827}"/>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305427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4A70FDF-E29D-4671-97DF-8FB857DC36FA}"/>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3" name="Tijdelijke aanduiding voor voettekst 2">
            <a:extLst>
              <a:ext uri="{FF2B5EF4-FFF2-40B4-BE49-F238E27FC236}">
                <a16:creationId xmlns:a16="http://schemas.microsoft.com/office/drawing/2014/main" id="{6D9FCE09-2849-4C6A-AAC0-F27B9360910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1DFE2D7-B0FC-4FF3-B52B-60B1B835E03F}"/>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423262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F00380-282E-4EB6-93FC-29436B8466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D3CA30B-09F2-4B6E-905A-9BCE996EE5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03D5D69-39E9-4E61-AC48-C485F9E6E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B50AE17-9DE7-4EAA-BAA5-80B097F01289}"/>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6CA53911-0C55-4DC9-BD37-3EF900DDE21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62BA2C-02D6-4AD0-B563-A2EC7E541F8A}"/>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291108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AAE56D-7580-4D06-898E-3FE99CCE981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5D63C10-F64D-4E37-9F44-23D421545C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55E7FBB-B241-43AB-A07C-C5B320C1F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3D5F31-C07C-4FD2-B6F3-7BD253A32F6E}"/>
              </a:ext>
            </a:extLst>
          </p:cNvPr>
          <p:cNvSpPr>
            <a:spLocks noGrp="1"/>
          </p:cNvSpPr>
          <p:nvPr>
            <p:ph type="dt" sz="half" idx="10"/>
          </p:nvPr>
        </p:nvSpPr>
        <p:spPr/>
        <p:txBody>
          <a:bodyPr/>
          <a:lstStyle/>
          <a:p>
            <a:fld id="{8C10D3C0-BFDC-4CCC-BFC6-DFB7CD7AC3D0}"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3ABD3A79-4552-47E3-86C9-6C2AAC56A0F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B3A3F1-5673-443B-B3BE-F77E391AA290}"/>
              </a:ext>
            </a:extLst>
          </p:cNvPr>
          <p:cNvSpPr>
            <a:spLocks noGrp="1"/>
          </p:cNvSpPr>
          <p:nvPr>
            <p:ph type="sldNum" sz="quarter" idx="12"/>
          </p:nvPr>
        </p:nvSpPr>
        <p:spPr/>
        <p:txBody>
          <a:bodyPr/>
          <a:lstStyle/>
          <a:p>
            <a:fld id="{B9F897A4-DE1A-41A1-8AF6-E508BBE99D65}" type="slidenum">
              <a:rPr lang="nl-NL" smtClean="0"/>
              <a:t>‹nr.›</a:t>
            </a:fld>
            <a:endParaRPr lang="nl-NL"/>
          </a:p>
        </p:txBody>
      </p:sp>
    </p:spTree>
    <p:extLst>
      <p:ext uri="{BB962C8B-B14F-4D97-AF65-F5344CB8AC3E}">
        <p14:creationId xmlns:p14="http://schemas.microsoft.com/office/powerpoint/2010/main" val="424845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657E86E-2723-4733-80F9-E5177AD67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3DAE402-BED9-40F7-B553-78DDAFD39F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90D5AE-9877-41E2-BB7C-4BE2A0244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0D3C0-BFDC-4CCC-BFC6-DFB7CD7AC3D0}"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373BBFA6-517C-4591-976E-2E447AC3ED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4A446A1-B38F-41A8-81B7-EC4E81AD6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897A4-DE1A-41A1-8AF6-E508BBE99D65}" type="slidenum">
              <a:rPr lang="nl-NL" smtClean="0"/>
              <a:t>‹nr.›</a:t>
            </a:fld>
            <a:endParaRPr lang="nl-NL"/>
          </a:p>
        </p:txBody>
      </p:sp>
    </p:spTree>
    <p:extLst>
      <p:ext uri="{BB962C8B-B14F-4D97-AF65-F5344CB8AC3E}">
        <p14:creationId xmlns:p14="http://schemas.microsoft.com/office/powerpoint/2010/main" val="384003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68F68C-5EB1-4B6C-8388-7E3A0AD0C596}"/>
              </a:ext>
            </a:extLst>
          </p:cNvPr>
          <p:cNvSpPr>
            <a:spLocks noGrp="1"/>
          </p:cNvSpPr>
          <p:nvPr>
            <p:ph type="ctrTitle"/>
          </p:nvPr>
        </p:nvSpPr>
        <p:spPr/>
        <p:txBody>
          <a:bodyPr/>
          <a:lstStyle/>
          <a:p>
            <a:r>
              <a:rPr lang="nl-NL" dirty="0"/>
              <a:t>De Zwarte Dood</a:t>
            </a:r>
          </a:p>
        </p:txBody>
      </p:sp>
      <p:sp>
        <p:nvSpPr>
          <p:cNvPr id="3" name="Ondertitel 2">
            <a:extLst>
              <a:ext uri="{FF2B5EF4-FFF2-40B4-BE49-F238E27FC236}">
                <a16:creationId xmlns:a16="http://schemas.microsoft.com/office/drawing/2014/main" id="{4488D97F-A10B-4204-AAE1-5BC96D5E8A51}"/>
              </a:ext>
            </a:extLst>
          </p:cNvPr>
          <p:cNvSpPr>
            <a:spLocks noGrp="1"/>
          </p:cNvSpPr>
          <p:nvPr>
            <p:ph type="subTitle" idx="1"/>
          </p:nvPr>
        </p:nvSpPr>
        <p:spPr/>
        <p:txBody>
          <a:bodyPr/>
          <a:lstStyle/>
          <a:p>
            <a:r>
              <a:rPr lang="nl-NL" dirty="0"/>
              <a:t>Een pand-epische opdracht die je leert om een bron te gebruiken</a:t>
            </a:r>
          </a:p>
        </p:txBody>
      </p:sp>
    </p:spTree>
    <p:extLst>
      <p:ext uri="{BB962C8B-B14F-4D97-AF65-F5344CB8AC3E}">
        <p14:creationId xmlns:p14="http://schemas.microsoft.com/office/powerpoint/2010/main" val="329180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6B5B51D-BE69-428B-B47C-AF7B79B8EB03}"/>
              </a:ext>
            </a:extLst>
          </p:cNvPr>
          <p:cNvSpPr>
            <a:spLocks noGrp="1"/>
          </p:cNvSpPr>
          <p:nvPr>
            <p:ph type="title"/>
          </p:nvPr>
        </p:nvSpPr>
        <p:spPr>
          <a:xfrm>
            <a:off x="572493" y="238539"/>
            <a:ext cx="11018520" cy="1434415"/>
          </a:xfrm>
        </p:spPr>
        <p:txBody>
          <a:bodyPr anchor="b">
            <a:normAutofit/>
          </a:bodyPr>
          <a:lstStyle/>
          <a:p>
            <a:r>
              <a:rPr lang="nl-NL" sz="2400" b="1"/>
              <a:t>Betoog</a:t>
            </a:r>
            <a:r>
              <a:rPr lang="nl-NL" sz="2400"/>
              <a:t> waarom </a:t>
            </a:r>
            <a:r>
              <a:rPr lang="nl-NL" sz="2400" dirty="0"/>
              <a:t>de zwarte dood </a:t>
            </a:r>
            <a:r>
              <a:rPr lang="nl-NL" sz="2400" b="1" dirty="0"/>
              <a:t>wel of niet </a:t>
            </a:r>
            <a:r>
              <a:rPr lang="nl-NL" sz="2400" dirty="0"/>
              <a:t>plaats had kunnen vinden in de vroege middeleeuwen (tijdvak 3) met een </a:t>
            </a:r>
            <a:r>
              <a:rPr lang="nl-NL" sz="2400" b="1" dirty="0"/>
              <a:t>verwijzing naar een zin uit </a:t>
            </a:r>
            <a:r>
              <a:rPr lang="nl-NL" sz="2400" b="1"/>
              <a:t>bron 1.</a:t>
            </a:r>
            <a:endParaRPr lang="nl-NL" sz="2400" dirty="0"/>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18D7B5C6-0ABA-4A89-9039-8990FD4496F6}"/>
              </a:ext>
            </a:extLst>
          </p:cNvPr>
          <p:cNvSpPr>
            <a:spLocks noGrp="1"/>
          </p:cNvSpPr>
          <p:nvPr>
            <p:ph idx="1"/>
          </p:nvPr>
        </p:nvSpPr>
        <p:spPr>
          <a:xfrm>
            <a:off x="572493" y="2071316"/>
            <a:ext cx="6713552" cy="4119172"/>
          </a:xfrm>
        </p:spPr>
        <p:txBody>
          <a:bodyPr anchor="t">
            <a:noAutofit/>
          </a:bodyPr>
          <a:lstStyle/>
          <a:p>
            <a:pPr marL="0" indent="0">
              <a:spcBef>
                <a:spcPts val="750"/>
              </a:spcBef>
              <a:spcAft>
                <a:spcPts val="750"/>
              </a:spcAft>
              <a:buNone/>
            </a:pPr>
            <a:r>
              <a:rPr lang="nl-NL" sz="1600" b="0" dirty="0">
                <a:effectLst/>
                <a:latin typeface="Verdana" panose="020B0604030504040204" pitchFamily="34" charset="0"/>
                <a:cs typeface="Arial" panose="020B0604020202020204" pitchFamily="34" charset="0"/>
              </a:rPr>
              <a:t>Bron 1: </a:t>
            </a:r>
            <a:endParaRPr lang="nl-NL" sz="1600" b="1" dirty="0">
              <a:effectLst/>
              <a:latin typeface="Trebuchet MS" panose="020B0603020202020204" pitchFamily="34" charset="0"/>
            </a:endParaRPr>
          </a:p>
          <a:p>
            <a:pPr marL="0" indent="0">
              <a:spcBef>
                <a:spcPts val="750"/>
              </a:spcBef>
              <a:spcAft>
                <a:spcPts val="750"/>
              </a:spcAft>
              <a:buNone/>
            </a:pPr>
            <a:r>
              <a:rPr lang="nl-NL" sz="1600" b="1" i="1" dirty="0">
                <a:effectLst/>
                <a:latin typeface="Verdana" panose="020B0604030504040204" pitchFamily="34" charset="0"/>
              </a:rPr>
              <a:t>De zwarte dood</a:t>
            </a:r>
            <a:endParaRPr lang="nl-NL" sz="1600" b="1" i="1" dirty="0">
              <a:effectLst/>
              <a:latin typeface="Trebuchet MS" panose="020B0603020202020204" pitchFamily="34" charset="0"/>
            </a:endParaRPr>
          </a:p>
          <a:p>
            <a:pPr marL="0" indent="0">
              <a:spcBef>
                <a:spcPts val="750"/>
              </a:spcBef>
              <a:spcAft>
                <a:spcPts val="750"/>
              </a:spcAft>
              <a:buNone/>
            </a:pPr>
            <a:r>
              <a:rPr lang="nl-NL" sz="1600" b="0" i="1" dirty="0">
                <a:effectLst/>
                <a:latin typeface="Verdana" panose="020B0604030504040204" pitchFamily="34" charset="0"/>
              </a:rPr>
              <a:t>De pestepidemie die Europa in 1347 trof, plaatste de bevolking voor een raadsel. Van de ene dag op de andere kregen de slachtoffers zwarte builen, eerst in liezen en oksels en vervolgens over het gehele lichaam. Na drie of vier dagen hoge koorts en het ophoesten van bloed volgde meestal de dood. Over de oorzaken van de pest, die Europa een groot aantal keren heeft getroffen, deden de wildste geruchten de ronde.</a:t>
            </a:r>
            <a:endParaRPr lang="nl-NL" sz="1600" b="1" i="1" dirty="0">
              <a:effectLst/>
              <a:latin typeface="Trebuchet MS" panose="020B0603020202020204" pitchFamily="34" charset="0"/>
            </a:endParaRPr>
          </a:p>
          <a:p>
            <a:pPr marL="0" indent="0">
              <a:spcBef>
                <a:spcPts val="750"/>
              </a:spcBef>
              <a:spcAft>
                <a:spcPts val="750"/>
              </a:spcAft>
              <a:buNone/>
            </a:pPr>
            <a:r>
              <a:rPr lang="nl-NL" sz="1600" b="0" i="1" dirty="0">
                <a:effectLst/>
                <a:latin typeface="Verdana" panose="020B0604030504040204" pitchFamily="34" charset="0"/>
                <a:cs typeface="Arial" panose="020B0604020202020204" pitchFamily="34" charset="0"/>
              </a:rPr>
              <a:t>Sommigen meenden dat de lucht verpest was door giftige deeltjes; anderen beweerden dat de joden het water hadden vergiftigd. Voor de geestelijkheid was er geen twijfel: de pest was een straf voor het zondige gedrag van de mensheid. Naar schatting is tussen 1347 en 1350 in sommige delen van Europa ongeveer een derde van de bevolking door de pest weggevaagd. </a:t>
            </a:r>
            <a:endParaRPr lang="nl-NL" sz="1600" b="1" i="1" dirty="0">
              <a:effectLst/>
              <a:latin typeface="Trebuchet MS" panose="020B0603020202020204" pitchFamily="34" charset="0"/>
            </a:endParaRPr>
          </a:p>
          <a:p>
            <a:pPr marL="0" indent="0">
              <a:buNone/>
            </a:pPr>
            <a:r>
              <a:rPr lang="nl-NL" sz="1600" dirty="0">
                <a:effectLst/>
                <a:latin typeface="Verdana" panose="020B0604030504040204" pitchFamily="34" charset="0"/>
                <a:ea typeface="Times New Roman" panose="02020603050405020304" pitchFamily="18" charset="0"/>
                <a:cs typeface="Arial" panose="020B0604020202020204" pitchFamily="34" charset="0"/>
              </a:rPr>
              <a:t>Bron: www.20eeuwennederland.nl</a:t>
            </a:r>
            <a:endParaRPr lang="nl-NL" sz="1600" dirty="0">
              <a:effectLst/>
              <a:latin typeface="Times New Roman" panose="02020603050405020304" pitchFamily="18" charset="0"/>
              <a:ea typeface="Times New Roman" panose="02020603050405020304" pitchFamily="18" charset="0"/>
            </a:endParaRPr>
          </a:p>
        </p:txBody>
      </p:sp>
      <p:pic>
        <p:nvPicPr>
          <p:cNvPr id="2050" name="Picture 2" descr="Black Death | Definition, Cause, Symptoms, Effects, Death Toll, &amp;amp; Facts |  Britannica">
            <a:extLst>
              <a:ext uri="{FF2B5EF4-FFF2-40B4-BE49-F238E27FC236}">
                <a16:creationId xmlns:a16="http://schemas.microsoft.com/office/drawing/2014/main" id="{4FC69C46-97F1-4274-AE11-DD595EBAEF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199" r="18647"/>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15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B28852D-CE8B-46F0-A7D3-C5AEF10FBA9B}"/>
              </a:ext>
            </a:extLst>
          </p:cNvPr>
          <p:cNvSpPr>
            <a:spLocks noGrp="1"/>
          </p:cNvSpPr>
          <p:nvPr>
            <p:ph type="title"/>
          </p:nvPr>
        </p:nvSpPr>
        <p:spPr>
          <a:xfrm>
            <a:off x="572493" y="238539"/>
            <a:ext cx="11018520" cy="1434415"/>
          </a:xfrm>
        </p:spPr>
        <p:txBody>
          <a:bodyPr vert="horz" lIns="91440" tIns="45720" rIns="91440" bIns="45720" rtlCol="0" anchor="b">
            <a:noAutofit/>
          </a:bodyPr>
          <a:lstStyle/>
          <a:p>
            <a:r>
              <a:rPr lang="nl-NL" sz="2400" b="1" dirty="0"/>
              <a:t>Betoog</a:t>
            </a:r>
            <a:r>
              <a:rPr lang="nl-NL" sz="2400" dirty="0"/>
              <a:t> waarom De </a:t>
            </a:r>
            <a:r>
              <a:rPr lang="nl-NL" sz="2400" dirty="0" err="1"/>
              <a:t>Chauliac</a:t>
            </a:r>
            <a:r>
              <a:rPr lang="nl-NL" sz="2400" dirty="0"/>
              <a:t> dit (bron 2) als oorzaak van de Pest zou hebben gegeven met een </a:t>
            </a:r>
            <a:r>
              <a:rPr lang="nl-NL" sz="2400" b="1" dirty="0"/>
              <a:t>verwijzing naar een zin uit bron 1.</a:t>
            </a:r>
            <a:endParaRPr lang="en-US" sz="2400" dirty="0"/>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a:extLst>
              <a:ext uri="{FF2B5EF4-FFF2-40B4-BE49-F238E27FC236}">
                <a16:creationId xmlns:a16="http://schemas.microsoft.com/office/drawing/2014/main" id="{E48CFD3B-CB29-408A-8FC7-34C9C2A52FA2}"/>
              </a:ext>
            </a:extLst>
          </p:cNvPr>
          <p:cNvSpPr>
            <a:spLocks noGrp="1"/>
          </p:cNvSpPr>
          <p:nvPr>
            <p:ph sz="half" idx="2"/>
          </p:nvPr>
        </p:nvSpPr>
        <p:spPr>
          <a:xfrm>
            <a:off x="572493" y="2071316"/>
            <a:ext cx="6713552" cy="4119172"/>
          </a:xfrm>
        </p:spPr>
        <p:txBody>
          <a:bodyPr vert="horz" lIns="91440" tIns="45720" rIns="91440" bIns="45720" rtlCol="0" anchor="t">
            <a:normAutofit/>
          </a:bodyPr>
          <a:lstStyle/>
          <a:p>
            <a:pPr marL="0" indent="0">
              <a:buNone/>
            </a:pPr>
            <a:r>
              <a:rPr lang="en-US" sz="2200" dirty="0" err="1">
                <a:effectLst/>
              </a:rPr>
              <a:t>Bron</a:t>
            </a:r>
            <a:r>
              <a:rPr lang="en-US" sz="2200" dirty="0">
                <a:effectLst/>
              </a:rPr>
              <a:t> 2:</a:t>
            </a:r>
          </a:p>
          <a:p>
            <a:pPr marL="0" indent="0">
              <a:buNone/>
            </a:pPr>
            <a:r>
              <a:rPr lang="en-US" sz="2200" dirty="0">
                <a:effectLst/>
              </a:rPr>
              <a:t>In </a:t>
            </a:r>
            <a:r>
              <a:rPr lang="en-US" sz="2200" dirty="0" err="1">
                <a:effectLst/>
              </a:rPr>
              <a:t>een</a:t>
            </a:r>
            <a:r>
              <a:rPr lang="en-US" sz="2200" dirty="0">
                <a:effectLst/>
              </a:rPr>
              <a:t> </a:t>
            </a:r>
            <a:r>
              <a:rPr lang="en-US" sz="2200" dirty="0" err="1">
                <a:effectLst/>
              </a:rPr>
              <a:t>boek</a:t>
            </a:r>
            <a:r>
              <a:rPr lang="en-US" sz="2200" dirty="0">
                <a:effectLst/>
              </a:rPr>
              <a:t> over </a:t>
            </a:r>
            <a:r>
              <a:rPr lang="en-US" sz="2200" dirty="0" err="1">
                <a:effectLst/>
              </a:rPr>
              <a:t>geneeskunde</a:t>
            </a:r>
            <a:r>
              <a:rPr lang="en-US" sz="2200" dirty="0">
                <a:effectLst/>
              </a:rPr>
              <a:t> </a:t>
            </a:r>
            <a:r>
              <a:rPr lang="en-US" sz="2200" dirty="0" err="1">
                <a:effectLst/>
              </a:rPr>
              <a:t>schreef</a:t>
            </a:r>
            <a:r>
              <a:rPr lang="en-US" sz="2200" dirty="0">
                <a:effectLst/>
              </a:rPr>
              <a:t> de </a:t>
            </a:r>
            <a:r>
              <a:rPr lang="en-US" sz="2200" dirty="0" err="1">
                <a:effectLst/>
              </a:rPr>
              <a:t>Franse</a:t>
            </a:r>
            <a:r>
              <a:rPr lang="en-US" sz="2200" dirty="0">
                <a:effectLst/>
              </a:rPr>
              <a:t> arts Guy de </a:t>
            </a:r>
            <a:r>
              <a:rPr lang="en-US" sz="2200" dirty="0" err="1">
                <a:effectLst/>
              </a:rPr>
              <a:t>Chauliac</a:t>
            </a:r>
            <a:r>
              <a:rPr lang="en-US" sz="2200" dirty="0">
                <a:effectLst/>
              </a:rPr>
              <a:t> in 1363 over de </a:t>
            </a:r>
            <a:r>
              <a:rPr lang="en-US" sz="2200" dirty="0" err="1">
                <a:effectLst/>
              </a:rPr>
              <a:t>oorzaak</a:t>
            </a:r>
            <a:r>
              <a:rPr lang="en-US" sz="2200" dirty="0">
                <a:effectLst/>
              </a:rPr>
              <a:t> van de </a:t>
            </a:r>
            <a:r>
              <a:rPr lang="en-US" sz="2200" dirty="0" err="1">
                <a:effectLst/>
              </a:rPr>
              <a:t>Zwarte</a:t>
            </a:r>
            <a:r>
              <a:rPr lang="en-US" sz="2200" dirty="0">
                <a:effectLst/>
              </a:rPr>
              <a:t> </a:t>
            </a:r>
            <a:r>
              <a:rPr lang="en-US" sz="2200" dirty="0" err="1">
                <a:effectLst/>
              </a:rPr>
              <a:t>Dood</a:t>
            </a:r>
            <a:r>
              <a:rPr lang="en-US" sz="2200" dirty="0">
                <a:effectLst/>
              </a:rPr>
              <a:t>.</a:t>
            </a:r>
          </a:p>
          <a:p>
            <a:pPr marL="0" indent="0">
              <a:buNone/>
            </a:pPr>
            <a:r>
              <a:rPr lang="en-US" sz="2200" i="1" dirty="0">
                <a:effectLst/>
              </a:rPr>
              <a:t>‘De </a:t>
            </a:r>
            <a:r>
              <a:rPr lang="en-US" sz="2200" i="1" dirty="0" err="1">
                <a:effectLst/>
              </a:rPr>
              <a:t>oorzaak</a:t>
            </a:r>
            <a:r>
              <a:rPr lang="en-US" sz="2200" i="1" dirty="0">
                <a:effectLst/>
              </a:rPr>
              <a:t> is </a:t>
            </a:r>
            <a:r>
              <a:rPr lang="en-US" sz="2200" i="1" dirty="0" err="1">
                <a:effectLst/>
              </a:rPr>
              <a:t>dat</a:t>
            </a:r>
            <a:r>
              <a:rPr lang="en-US" sz="2200" i="1" dirty="0">
                <a:effectLst/>
              </a:rPr>
              <a:t> de </a:t>
            </a:r>
            <a:r>
              <a:rPr lang="en-US" sz="2200" i="1" dirty="0" err="1">
                <a:effectLst/>
              </a:rPr>
              <a:t>drie</a:t>
            </a:r>
            <a:r>
              <a:rPr lang="en-US" sz="2200" i="1" dirty="0">
                <a:effectLst/>
              </a:rPr>
              <a:t> </a:t>
            </a:r>
            <a:r>
              <a:rPr lang="en-US" sz="2200" i="1" dirty="0" err="1">
                <a:effectLst/>
              </a:rPr>
              <a:t>grote</a:t>
            </a:r>
            <a:r>
              <a:rPr lang="en-US" sz="2200" i="1" dirty="0">
                <a:effectLst/>
              </a:rPr>
              <a:t> </a:t>
            </a:r>
            <a:r>
              <a:rPr lang="en-US" sz="2200" i="1" dirty="0" err="1">
                <a:effectLst/>
              </a:rPr>
              <a:t>planeten</a:t>
            </a:r>
            <a:r>
              <a:rPr lang="en-US" sz="2200" i="1" dirty="0">
                <a:effectLst/>
              </a:rPr>
              <a:t> Saturnus, Jupiter </a:t>
            </a:r>
            <a:r>
              <a:rPr lang="en-US" sz="2200" i="1" dirty="0" err="1">
                <a:effectLst/>
              </a:rPr>
              <a:t>en</a:t>
            </a:r>
            <a:r>
              <a:rPr lang="en-US" sz="2200" i="1" dirty="0">
                <a:effectLst/>
              </a:rPr>
              <a:t> Mars op 24 </a:t>
            </a:r>
            <a:r>
              <a:rPr lang="en-US" sz="2200" i="1" dirty="0" err="1">
                <a:effectLst/>
              </a:rPr>
              <a:t>maart</a:t>
            </a:r>
            <a:r>
              <a:rPr lang="en-US" sz="2200" i="1" dirty="0">
                <a:effectLst/>
              </a:rPr>
              <a:t> 1345 zo </a:t>
            </a:r>
            <a:r>
              <a:rPr lang="en-US" sz="2200" i="1" dirty="0" err="1">
                <a:effectLst/>
              </a:rPr>
              <a:t>dichtbij</a:t>
            </a:r>
            <a:r>
              <a:rPr lang="en-US" sz="2200" i="1" dirty="0">
                <a:effectLst/>
              </a:rPr>
              <a:t> </a:t>
            </a:r>
            <a:r>
              <a:rPr lang="en-US" sz="2200" i="1" dirty="0" err="1">
                <a:effectLst/>
              </a:rPr>
              <a:t>elkaar</a:t>
            </a:r>
            <a:r>
              <a:rPr lang="en-US" sz="2200" i="1" dirty="0">
                <a:effectLst/>
              </a:rPr>
              <a:t> </a:t>
            </a:r>
            <a:r>
              <a:rPr lang="en-US" sz="2200" i="1" dirty="0" err="1">
                <a:effectLst/>
              </a:rPr>
              <a:t>waren</a:t>
            </a:r>
            <a:r>
              <a:rPr lang="en-US" sz="2200" i="1" dirty="0">
                <a:effectLst/>
              </a:rPr>
              <a:t>. Als de </a:t>
            </a:r>
            <a:r>
              <a:rPr lang="en-US" sz="2200" i="1" dirty="0" err="1">
                <a:effectLst/>
              </a:rPr>
              <a:t>planeten</a:t>
            </a:r>
            <a:r>
              <a:rPr lang="en-US" sz="2200" i="1" dirty="0">
                <a:effectLst/>
              </a:rPr>
              <a:t> zo </a:t>
            </a:r>
            <a:r>
              <a:rPr lang="en-US" sz="2200" i="1" dirty="0" err="1">
                <a:effectLst/>
              </a:rPr>
              <a:t>dichtbij</a:t>
            </a:r>
            <a:r>
              <a:rPr lang="en-US" sz="2200" i="1" dirty="0">
                <a:effectLst/>
              </a:rPr>
              <a:t> </a:t>
            </a:r>
            <a:r>
              <a:rPr lang="en-US" sz="2200" i="1" dirty="0" err="1">
                <a:effectLst/>
              </a:rPr>
              <a:t>elkaar</a:t>
            </a:r>
            <a:r>
              <a:rPr lang="en-US" sz="2200" i="1" dirty="0">
                <a:effectLst/>
              </a:rPr>
              <a:t> </a:t>
            </a:r>
            <a:r>
              <a:rPr lang="en-US" sz="2200" i="1" dirty="0" err="1">
                <a:effectLst/>
              </a:rPr>
              <a:t>komen</a:t>
            </a:r>
            <a:r>
              <a:rPr lang="en-US" sz="2200" i="1" dirty="0">
                <a:effectLst/>
              </a:rPr>
              <a:t> dan is </a:t>
            </a:r>
            <a:r>
              <a:rPr lang="en-US" sz="2200" i="1" dirty="0" err="1">
                <a:effectLst/>
              </a:rPr>
              <a:t>dat</a:t>
            </a:r>
            <a:r>
              <a:rPr lang="en-US" sz="2200" i="1" dirty="0">
                <a:effectLst/>
              </a:rPr>
              <a:t> </a:t>
            </a:r>
            <a:r>
              <a:rPr lang="en-US" sz="2200" i="1" dirty="0" err="1">
                <a:effectLst/>
              </a:rPr>
              <a:t>altijd</a:t>
            </a:r>
            <a:r>
              <a:rPr lang="en-US" sz="2200" i="1" dirty="0">
                <a:effectLst/>
              </a:rPr>
              <a:t> </a:t>
            </a:r>
            <a:r>
              <a:rPr lang="en-US" sz="2200" i="1" dirty="0" err="1">
                <a:effectLst/>
              </a:rPr>
              <a:t>een</a:t>
            </a:r>
            <a:r>
              <a:rPr lang="en-US" sz="2200" i="1" dirty="0">
                <a:effectLst/>
              </a:rPr>
              <a:t> </a:t>
            </a:r>
            <a:r>
              <a:rPr lang="en-US" sz="2200" i="1" dirty="0" err="1">
                <a:effectLst/>
              </a:rPr>
              <a:t>teken</a:t>
            </a:r>
            <a:r>
              <a:rPr lang="en-US" sz="2200" i="1" dirty="0">
                <a:effectLst/>
              </a:rPr>
              <a:t> </a:t>
            </a:r>
            <a:r>
              <a:rPr lang="en-US" sz="2200" i="1" dirty="0" err="1">
                <a:effectLst/>
              </a:rPr>
              <a:t>dat</a:t>
            </a:r>
            <a:r>
              <a:rPr lang="en-US" sz="2200" i="1" dirty="0">
                <a:effectLst/>
              </a:rPr>
              <a:t> er </a:t>
            </a:r>
            <a:r>
              <a:rPr lang="en-US" sz="2200" i="1" dirty="0" err="1">
                <a:effectLst/>
              </a:rPr>
              <a:t>wonderbaarlijke</a:t>
            </a:r>
            <a:r>
              <a:rPr lang="en-US" sz="2200" i="1" dirty="0">
                <a:effectLst/>
              </a:rPr>
              <a:t> of </a:t>
            </a:r>
            <a:r>
              <a:rPr lang="en-US" sz="2200" i="1" dirty="0" err="1">
                <a:effectLst/>
              </a:rPr>
              <a:t>verschrikkelijke</a:t>
            </a:r>
            <a:r>
              <a:rPr lang="en-US" sz="2200" i="1" dirty="0">
                <a:effectLst/>
              </a:rPr>
              <a:t> </a:t>
            </a:r>
            <a:r>
              <a:rPr lang="en-US" sz="2200" i="1" dirty="0" err="1">
                <a:effectLst/>
              </a:rPr>
              <a:t>dingen</a:t>
            </a:r>
            <a:r>
              <a:rPr lang="en-US" sz="2200" i="1" dirty="0">
                <a:effectLst/>
              </a:rPr>
              <a:t> </a:t>
            </a:r>
            <a:r>
              <a:rPr lang="en-US" sz="2200" i="1" dirty="0" err="1">
                <a:effectLst/>
              </a:rPr>
              <a:t>gaan</a:t>
            </a:r>
            <a:r>
              <a:rPr lang="en-US" sz="2200" i="1" dirty="0">
                <a:effectLst/>
              </a:rPr>
              <a:t> </a:t>
            </a:r>
            <a:r>
              <a:rPr lang="en-US" sz="2200" i="1" dirty="0" err="1">
                <a:effectLst/>
              </a:rPr>
              <a:t>gebeuren</a:t>
            </a:r>
            <a:r>
              <a:rPr lang="en-US" sz="2200" i="1" dirty="0">
                <a:effectLst/>
              </a:rPr>
              <a:t>.’</a:t>
            </a:r>
          </a:p>
          <a:p>
            <a:endParaRPr lang="en-US" sz="2200" dirty="0"/>
          </a:p>
        </p:txBody>
      </p:sp>
      <p:pic>
        <p:nvPicPr>
          <p:cNvPr id="5" name="Picture 2" descr="The Black Death claimed more victims in the Southern Netherlands than was  assumed so far - News - Universiteit Utrecht">
            <a:extLst>
              <a:ext uri="{FF2B5EF4-FFF2-40B4-BE49-F238E27FC236}">
                <a16:creationId xmlns:a16="http://schemas.microsoft.com/office/drawing/2014/main" id="{3E94E115-DD71-4D44-A8F0-7A1CBC2A7340}"/>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15384" r="20400"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48499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299</Words>
  <Application>Microsoft Macintosh PowerPoint</Application>
  <PresentationFormat>Breedbeeld</PresentationFormat>
  <Paragraphs>12</Paragraphs>
  <Slides>3</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vt:i4>
      </vt:variant>
    </vt:vector>
  </HeadingPairs>
  <TitlesOfParts>
    <vt:vector size="10" baseType="lpstr">
      <vt:lpstr>Arial</vt:lpstr>
      <vt:lpstr>Calibri</vt:lpstr>
      <vt:lpstr>Calibri Light</vt:lpstr>
      <vt:lpstr>Times New Roman</vt:lpstr>
      <vt:lpstr>Trebuchet MS</vt:lpstr>
      <vt:lpstr>Verdana</vt:lpstr>
      <vt:lpstr>Kantoorthema</vt:lpstr>
      <vt:lpstr>De Zwarte Dood</vt:lpstr>
      <vt:lpstr>Betoog waarom de zwarte dood wel of niet plaats had kunnen vinden in de vroege middeleeuwen (tijdvak 3) met een verwijzing naar een zin uit bron 1.</vt:lpstr>
      <vt:lpstr>Betoog waarom De Chauliac dit (bron 2) als oorzaak van de Pest zou hebben gegeven met een verwijzing naar een zin uit bron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Zwarte Dood</dc:title>
  <dc:creator>Wouter Meinen</dc:creator>
  <cp:lastModifiedBy>Joyce van Os | Maurick College</cp:lastModifiedBy>
  <cp:revision>8</cp:revision>
  <dcterms:created xsi:type="dcterms:W3CDTF">2021-10-06T15:50:03Z</dcterms:created>
  <dcterms:modified xsi:type="dcterms:W3CDTF">2022-04-11T18:18:19Z</dcterms:modified>
</cp:coreProperties>
</file>