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6" r:id="rId2"/>
    <p:sldId id="317" r:id="rId3"/>
    <p:sldId id="318" r:id="rId4"/>
    <p:sldId id="319" r:id="rId5"/>
    <p:sldId id="315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F4A4A-FD8D-49E4-834D-493BFFB0E193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4269E-9DA5-47FA-AE3D-3AD0AB9018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11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804F22-6EEF-44B5-B8BF-89247B119C26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973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5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03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22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28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69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473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8774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20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68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71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52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40EF2E1-204A-4648-93E9-2983336933F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7D4A3C0-615F-48C4-9193-8E278120A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37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9271C28-7496-4447-8541-7B39F5E94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BC9849-0BE3-4362-9B4E-F82278EB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704" y="609600"/>
            <a:ext cx="5364444" cy="1356360"/>
          </a:xfrm>
        </p:spPr>
        <p:txBody>
          <a:bodyPr>
            <a:normAutofit/>
          </a:bodyPr>
          <a:lstStyle/>
          <a:p>
            <a:r>
              <a:rPr lang="nl-NL" dirty="0"/>
              <a:t>De formatieve driekamp</a:t>
            </a:r>
          </a:p>
        </p:txBody>
      </p:sp>
      <p:pic>
        <p:nvPicPr>
          <p:cNvPr id="1026" name="Picture 2" descr="4,032 Triatlon Vectoren, Illustraties en Clipart - 123RF">
            <a:extLst>
              <a:ext uri="{FF2B5EF4-FFF2-40B4-BE49-F238E27FC236}">
                <a16:creationId xmlns:a16="http://schemas.microsoft.com/office/drawing/2014/main" id="{CCF050F1-5DAA-493D-94E8-79B6073DF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5971" y="2450754"/>
            <a:ext cx="4593715" cy="34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B55C7E-EA4A-4046-9907-EA8D1103E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703" y="2057400"/>
            <a:ext cx="5364444" cy="74516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i="1" dirty="0"/>
              <a:t>Leg je boek, laptop en mobiel weg: je doet deze triatlon/driekamp op eigen kracht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4FFFF910-4038-49D0-83C4-B4008C63CCA9}"/>
              </a:ext>
            </a:extLst>
          </p:cNvPr>
          <p:cNvSpPr txBox="1">
            <a:spLocks/>
          </p:cNvSpPr>
          <p:nvPr/>
        </p:nvSpPr>
        <p:spPr>
          <a:xfrm>
            <a:off x="2242872" y="2051877"/>
            <a:ext cx="3842426" cy="74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1. Welk woord weg: geef een juiste interpretatie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CDE4915-C201-4E92-BC81-39D7C101BA3F}"/>
              </a:ext>
            </a:extLst>
          </p:cNvPr>
          <p:cNvSpPr txBox="1">
            <a:spLocks/>
          </p:cNvSpPr>
          <p:nvPr/>
        </p:nvSpPr>
        <p:spPr>
          <a:xfrm>
            <a:off x="677191" y="5577096"/>
            <a:ext cx="3842426" cy="745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2. De slimste mens: los de puzzel op met een goede redenering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BE600C6A-8A87-472D-9676-80F756A5BF2F}"/>
              </a:ext>
            </a:extLst>
          </p:cNvPr>
          <p:cNvSpPr txBox="1">
            <a:spLocks/>
          </p:cNvSpPr>
          <p:nvPr/>
        </p:nvSpPr>
        <p:spPr>
          <a:xfrm>
            <a:off x="5604388" y="4768579"/>
            <a:ext cx="3842426" cy="745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3. Ken je kenmerkende aspecten: laat je kennis aan de klas zien</a:t>
            </a:r>
          </a:p>
        </p:txBody>
      </p:sp>
    </p:spTree>
    <p:extLst>
      <p:ext uri="{BB962C8B-B14F-4D97-AF65-F5344CB8AC3E}">
        <p14:creationId xmlns:p14="http://schemas.microsoft.com/office/powerpoint/2010/main" val="9799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62947-63D4-45AB-893B-E413A5A3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B0F0"/>
                </a:solidFill>
              </a:rPr>
              <a:t>In groepjes: welk woord weg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F43F73-02AB-49CE-8354-F1D7327BA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00B0F0"/>
                </a:solidFill>
              </a:rPr>
              <a:t>Je krijgt </a:t>
            </a:r>
            <a:r>
              <a:rPr lang="nl-NL" b="1" dirty="0">
                <a:solidFill>
                  <a:srgbClr val="00B0F0"/>
                </a:solidFill>
              </a:rPr>
              <a:t>vier </a:t>
            </a:r>
            <a:r>
              <a:rPr lang="nl-NL" dirty="0">
                <a:solidFill>
                  <a:srgbClr val="00B0F0"/>
                </a:solidFill>
              </a:rPr>
              <a:t>reeksen van drie woorden; twee per tijdvak</a:t>
            </a:r>
          </a:p>
          <a:p>
            <a:r>
              <a:rPr lang="nl-NL" b="1" dirty="0">
                <a:solidFill>
                  <a:srgbClr val="00B0F0"/>
                </a:solidFill>
              </a:rPr>
              <a:t>Iedereen </a:t>
            </a:r>
            <a:r>
              <a:rPr lang="nl-NL" dirty="0">
                <a:solidFill>
                  <a:srgbClr val="00B0F0"/>
                </a:solidFill>
              </a:rPr>
              <a:t>in het groepje verzint een </a:t>
            </a:r>
            <a:r>
              <a:rPr lang="nl-NL" b="1" dirty="0">
                <a:solidFill>
                  <a:srgbClr val="00B0F0"/>
                </a:solidFill>
              </a:rPr>
              <a:t>eigen, unieke </a:t>
            </a:r>
            <a:r>
              <a:rPr lang="nl-NL" dirty="0">
                <a:solidFill>
                  <a:srgbClr val="00B0F0"/>
                </a:solidFill>
              </a:rPr>
              <a:t>redenering waarom een woord weg moet</a:t>
            </a:r>
          </a:p>
          <a:p>
            <a:r>
              <a:rPr lang="nl-NL" dirty="0">
                <a:solidFill>
                  <a:srgbClr val="00B0F0"/>
                </a:solidFill>
              </a:rPr>
              <a:t>Je schrijft de verschillende redeneringen op het papier</a:t>
            </a:r>
          </a:p>
          <a:p>
            <a:endParaRPr lang="nl-NL" dirty="0">
              <a:solidFill>
                <a:srgbClr val="00B0F0"/>
              </a:solidFill>
            </a:endParaRPr>
          </a:p>
          <a:p>
            <a:r>
              <a:rPr lang="nl-NL" i="1" dirty="0">
                <a:solidFill>
                  <a:srgbClr val="00B0F0"/>
                </a:solidFill>
              </a:rPr>
              <a:t>Bij vier groepsleden krijg je dus 4*4=16 redeneringen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0986308-C018-4533-B910-297611F5A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817" y="3714418"/>
            <a:ext cx="2410161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3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43927-3E99-4FB8-B959-8F91CF13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Individueel: de slimste mens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B2EF92-3C54-4CE7-A0AB-4491F851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krijgt </a:t>
            </a:r>
            <a:r>
              <a:rPr lang="nl-NL" b="1" dirty="0"/>
              <a:t>twee </a:t>
            </a:r>
            <a:r>
              <a:rPr lang="nl-NL" dirty="0"/>
              <a:t>tabellen met telkens </a:t>
            </a:r>
            <a:r>
              <a:rPr lang="nl-NL" b="1" dirty="0"/>
              <a:t>twaalf</a:t>
            </a:r>
            <a:r>
              <a:rPr lang="nl-NL" dirty="0"/>
              <a:t> woorden</a:t>
            </a:r>
          </a:p>
          <a:p>
            <a:r>
              <a:rPr lang="nl-NL" dirty="0"/>
              <a:t>Bij </a:t>
            </a:r>
            <a:r>
              <a:rPr lang="nl-NL" b="1" dirty="0"/>
              <a:t>elke </a:t>
            </a:r>
            <a:r>
              <a:rPr lang="nl-NL" dirty="0"/>
              <a:t>tabel koppel je steeds vier woorden aan elkaar</a:t>
            </a:r>
          </a:p>
          <a:p>
            <a:r>
              <a:rPr lang="nl-NL" dirty="0"/>
              <a:t>Zo krijg je uiteindelijk drie verzamelingen van woorden</a:t>
            </a:r>
          </a:p>
          <a:p>
            <a:r>
              <a:rPr lang="nl-NL" dirty="0"/>
              <a:t>Schrijf je redeneringen op om zo 3*2=6 redeneringen te krijgen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BA643632-A82D-4B87-A9D5-679A55BD1C3C}"/>
              </a:ext>
            </a:extLst>
          </p:cNvPr>
          <p:cNvGraphicFramePr>
            <a:graphicFrameLocks noGrp="1"/>
          </p:cNvGraphicFramePr>
          <p:nvPr/>
        </p:nvGraphicFramePr>
        <p:xfrm>
          <a:off x="1461397" y="4076700"/>
          <a:ext cx="5991224" cy="2491740"/>
        </p:xfrm>
        <a:graphic>
          <a:graphicData uri="http://schemas.openxmlformats.org/drawingml/2006/table">
            <a:tbl>
              <a:tblPr/>
              <a:tblGrid>
                <a:gridCol w="1497806">
                  <a:extLst>
                    <a:ext uri="{9D8B030D-6E8A-4147-A177-3AD203B41FA5}">
                      <a16:colId xmlns:a16="http://schemas.microsoft.com/office/drawing/2014/main" val="4128798234"/>
                    </a:ext>
                  </a:extLst>
                </a:gridCol>
                <a:gridCol w="1497806">
                  <a:extLst>
                    <a:ext uri="{9D8B030D-6E8A-4147-A177-3AD203B41FA5}">
                      <a16:colId xmlns:a16="http://schemas.microsoft.com/office/drawing/2014/main" val="3253255349"/>
                    </a:ext>
                  </a:extLst>
                </a:gridCol>
                <a:gridCol w="1497806">
                  <a:extLst>
                    <a:ext uri="{9D8B030D-6E8A-4147-A177-3AD203B41FA5}">
                      <a16:colId xmlns:a16="http://schemas.microsoft.com/office/drawing/2014/main" val="472637831"/>
                    </a:ext>
                  </a:extLst>
                </a:gridCol>
                <a:gridCol w="1497806">
                  <a:extLst>
                    <a:ext uri="{9D8B030D-6E8A-4147-A177-3AD203B41FA5}">
                      <a16:colId xmlns:a16="http://schemas.microsoft.com/office/drawing/2014/main" val="1463326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00B050"/>
                          </a:solidFill>
                          <a:effectLst/>
                          <a:latin typeface="inherit"/>
                        </a:rPr>
                        <a:t>Lokale gemeenschap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00B050"/>
                          </a:solidFill>
                          <a:effectLst/>
                          <a:latin typeface="inherit"/>
                        </a:rPr>
                        <a:t>Christelijke waarden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00B0F0"/>
                          </a:solidFill>
                          <a:effectLst/>
                          <a:latin typeface="inherit"/>
                        </a:rPr>
                        <a:t>Individu</a:t>
                      </a:r>
                      <a:r>
                        <a:rPr lang="nl-NL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00B050"/>
                          </a:solidFill>
                          <a:effectLst/>
                          <a:latin typeface="inherit"/>
                        </a:rPr>
                        <a:t>CDA</a:t>
                      </a:r>
                      <a:r>
                        <a:rPr lang="nl-NL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505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00B0F0"/>
                          </a:solidFill>
                          <a:effectLst/>
                          <a:latin typeface="inherit"/>
                        </a:rPr>
                        <a:t>Ondernemerschap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C00000"/>
                          </a:solidFill>
                          <a:effectLst/>
                          <a:latin typeface="inherit"/>
                        </a:rPr>
                        <a:t>Sturende overheid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C00000"/>
                          </a:solidFill>
                          <a:effectLst/>
                          <a:latin typeface="inherit"/>
                        </a:rPr>
                        <a:t>PvdA</a:t>
                      </a:r>
                      <a:r>
                        <a:rPr lang="nl-NL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00B0F0"/>
                          </a:solidFill>
                          <a:effectLst/>
                          <a:latin typeface="inherit"/>
                        </a:rPr>
                        <a:t>Vrijheid</a:t>
                      </a:r>
                      <a:r>
                        <a:rPr lang="nl-NL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25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00B0F0"/>
                          </a:solidFill>
                          <a:effectLst/>
                          <a:latin typeface="inherit"/>
                        </a:rPr>
                        <a:t>D66</a:t>
                      </a:r>
                      <a:r>
                        <a:rPr lang="nl-NL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C00000"/>
                          </a:solidFill>
                          <a:effectLst/>
                          <a:latin typeface="inherit"/>
                        </a:rPr>
                        <a:t>Gelijkwaardigheid</a:t>
                      </a:r>
                      <a:r>
                        <a:rPr lang="nl-NL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00B050"/>
                          </a:solidFill>
                          <a:effectLst/>
                          <a:latin typeface="inherit"/>
                        </a:rPr>
                        <a:t>Rentmeesterschap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rgbClr val="C00000"/>
                          </a:solidFill>
                          <a:effectLst/>
                          <a:latin typeface="inherit"/>
                        </a:rPr>
                        <a:t>Sterkste schouders 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556870"/>
                  </a:ext>
                </a:extLst>
              </a:tr>
            </a:tbl>
          </a:graphicData>
        </a:graphic>
      </p:graphicFrame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7AB4B43-0A90-48D2-9E42-3C012DF60962}"/>
              </a:ext>
            </a:extLst>
          </p:cNvPr>
          <p:cNvSpPr txBox="1">
            <a:spLocks/>
          </p:cNvSpPr>
          <p:nvPr/>
        </p:nvSpPr>
        <p:spPr>
          <a:xfrm>
            <a:off x="8096865" y="5204460"/>
            <a:ext cx="2952135" cy="891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&lt; Voorbeeld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FB19365-DD17-4A14-ADA1-7F98671D3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93" y="609600"/>
            <a:ext cx="2572109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0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4828C-359B-432E-9802-C26FB85D1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</a:rPr>
              <a:t>Individueel: ken je kenmerkende aspecten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3A5746-201B-41DA-9B08-27C68D405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solidFill>
                  <a:srgbClr val="FFC000"/>
                </a:solidFill>
              </a:rPr>
              <a:t>Je krijgt </a:t>
            </a:r>
            <a:r>
              <a:rPr lang="nl-NL" b="1" dirty="0">
                <a:solidFill>
                  <a:srgbClr val="FFC000"/>
                </a:solidFill>
              </a:rPr>
              <a:t>twee </a:t>
            </a:r>
            <a:r>
              <a:rPr lang="nl-NL" dirty="0">
                <a:solidFill>
                  <a:srgbClr val="FFC000"/>
                </a:solidFill>
              </a:rPr>
              <a:t>willekeurige kenmerkende aspecten uit tijdvak 9 en 10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rgbClr val="FFC000"/>
                </a:solidFill>
              </a:rPr>
              <a:t>Voor het kenmerkend aspect geef je een historisch voorbeeld waarmee duidelijk wordt wat het kenmerkend aspect betekent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rgbClr val="FFC000"/>
                </a:solidFill>
              </a:rPr>
              <a:t>Daarna beredeneer je waarom het kenmerkend aspect bij dit tijdvak past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rgbClr val="FFC000"/>
                </a:solidFill>
              </a:rPr>
              <a:t>Tot slot bedenk je een toetsvraag met antwoord</a:t>
            </a:r>
          </a:p>
          <a:p>
            <a:r>
              <a:rPr lang="nl-NL" dirty="0">
                <a:solidFill>
                  <a:srgbClr val="FFC000"/>
                </a:solidFill>
              </a:rPr>
              <a:t>Doe dit voor </a:t>
            </a:r>
            <a:r>
              <a:rPr lang="nl-NL" b="1" dirty="0">
                <a:solidFill>
                  <a:srgbClr val="FFC000"/>
                </a:solidFill>
              </a:rPr>
              <a:t>beide </a:t>
            </a:r>
            <a:r>
              <a:rPr lang="nl-NL" dirty="0">
                <a:solidFill>
                  <a:srgbClr val="FFC000"/>
                </a:solidFill>
              </a:rPr>
              <a:t>kenmerkende aspecten</a:t>
            </a:r>
          </a:p>
          <a:p>
            <a:endParaRPr lang="nl-NL" dirty="0">
              <a:solidFill>
                <a:srgbClr val="FFC000"/>
              </a:solidFill>
            </a:endParaRPr>
          </a:p>
          <a:p>
            <a:r>
              <a:rPr lang="nl-NL" dirty="0">
                <a:solidFill>
                  <a:srgbClr val="FFC000"/>
                </a:solidFill>
              </a:rPr>
              <a:t>Vervolgens vraag ik jullie om je antwoorden om de beurt </a:t>
            </a:r>
            <a:r>
              <a:rPr lang="nl-NL" b="1" dirty="0">
                <a:solidFill>
                  <a:srgbClr val="FFC000"/>
                </a:solidFill>
              </a:rPr>
              <a:t>klassikaal</a:t>
            </a:r>
            <a:r>
              <a:rPr lang="nl-NL" dirty="0">
                <a:solidFill>
                  <a:srgbClr val="FFC000"/>
                </a:solidFill>
              </a:rPr>
              <a:t> te presenteren</a:t>
            </a:r>
          </a:p>
          <a:p>
            <a:r>
              <a:rPr lang="nl-NL" dirty="0">
                <a:solidFill>
                  <a:srgbClr val="FFC000"/>
                </a:solidFill>
              </a:rPr>
              <a:t>Als iemand anders ook het kenmerkend aspect heeft, dan mag je de antwoorden van de ander bekritiseren, aanvullen of verwerpen (</a:t>
            </a:r>
            <a:r>
              <a:rPr lang="nl-NL" b="1" dirty="0">
                <a:solidFill>
                  <a:srgbClr val="FFC000"/>
                </a:solidFill>
              </a:rPr>
              <a:t>met historische argumenten</a:t>
            </a:r>
            <a:r>
              <a:rPr lang="nl-NL" dirty="0">
                <a:solidFill>
                  <a:srgbClr val="FFC000"/>
                </a:solidFill>
              </a:rPr>
              <a:t>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6403C2-B89E-4F99-8ED9-EC9E97D8B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183" y="3547429"/>
            <a:ext cx="1742817" cy="148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7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990BC-B405-4D05-80E9-D65CB360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300" dirty="0">
                <a:solidFill>
                  <a:srgbClr val="C00000"/>
                </a:solidFill>
              </a:rPr>
              <a:t>De</a:t>
            </a:r>
            <a:r>
              <a:rPr lang="nl-NL" sz="4300" dirty="0"/>
              <a:t> </a:t>
            </a:r>
            <a:r>
              <a:rPr lang="nl-NL" sz="4300" dirty="0">
                <a:solidFill>
                  <a:srgbClr val="00B050"/>
                </a:solidFill>
              </a:rPr>
              <a:t>Kenmerkende</a:t>
            </a:r>
            <a:r>
              <a:rPr lang="nl-NL" sz="4300" dirty="0"/>
              <a:t> </a:t>
            </a:r>
            <a:r>
              <a:rPr lang="nl-NL" sz="4300" dirty="0">
                <a:solidFill>
                  <a:srgbClr val="C00000"/>
                </a:solidFill>
              </a:rPr>
              <a:t>Aspecten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F3F1B5-1781-41C5-94A2-BC7BAE2B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37. Het voeren van twee wereldoorlogen</a:t>
            </a:r>
          </a:p>
          <a:p>
            <a:r>
              <a:rPr lang="nl-NL" dirty="0">
                <a:solidFill>
                  <a:srgbClr val="C00000"/>
                </a:solidFill>
              </a:rPr>
              <a:t>38. De crisis van het wereldkapitalisme</a:t>
            </a:r>
          </a:p>
          <a:p>
            <a:r>
              <a:rPr lang="nl-NL" dirty="0"/>
              <a:t>39. Het in praktijk brengen van de totalitaire ideologieën: communisme en nationaalsocialisme</a:t>
            </a:r>
          </a:p>
          <a:p>
            <a:r>
              <a:rPr lang="nl-NL" dirty="0">
                <a:solidFill>
                  <a:srgbClr val="C00000"/>
                </a:solidFill>
              </a:rPr>
              <a:t>40. De rol van moderne propaganda- en communicatiemiddelen en vormen van massaorganisatie</a:t>
            </a:r>
          </a:p>
          <a:p>
            <a:r>
              <a:rPr lang="nl-NL" dirty="0"/>
              <a:t>41. Vormen van verzet tegen het West-Europese imperialisme</a:t>
            </a:r>
          </a:p>
          <a:p>
            <a:r>
              <a:rPr lang="nl-NL" dirty="0">
                <a:solidFill>
                  <a:srgbClr val="C00000"/>
                </a:solidFill>
              </a:rPr>
              <a:t>42. Verwoestingen op niet eerder vertoonde schaal door massavernietigingswapens en de betrokkenheid van de burgerbevolking bij oorlogvoering</a:t>
            </a:r>
          </a:p>
          <a:p>
            <a:r>
              <a:rPr lang="nl-NL" dirty="0"/>
              <a:t>43. Racisme en discriminatie die leidden tot genocide, in het bijzonder op de joden</a:t>
            </a:r>
          </a:p>
          <a:p>
            <a:r>
              <a:rPr lang="nl-NL" dirty="0">
                <a:solidFill>
                  <a:srgbClr val="C00000"/>
                </a:solidFill>
              </a:rPr>
              <a:t>44. De Duitse bezetting van Nederland</a:t>
            </a:r>
          </a:p>
          <a:p>
            <a:r>
              <a:rPr lang="nl-NL" dirty="0"/>
              <a:t>45. De dekolonisatie maakte een eind aan de westerse hegemonie in de wereld</a:t>
            </a:r>
          </a:p>
          <a:p>
            <a:r>
              <a:rPr lang="nl-NL" dirty="0">
                <a:solidFill>
                  <a:srgbClr val="C00000"/>
                </a:solidFill>
              </a:rPr>
              <a:t>46. De verdeling van de wereld in twee ideologische blokken in de greep van een wapenwedloop en de daaruit voortvloeiende dreiging van een atoomoorlog</a:t>
            </a:r>
          </a:p>
          <a:p>
            <a:r>
              <a:rPr lang="nl-NL" dirty="0"/>
              <a:t>47. De toenemende westerse welvaart die vanaf de jaren '60 van de 20e eeuw aanleiding gaf tot ingrijpende sociaal-culturele veranderingsprocessen</a:t>
            </a:r>
          </a:p>
          <a:p>
            <a:r>
              <a:rPr lang="nl-NL" dirty="0">
                <a:solidFill>
                  <a:srgbClr val="C00000"/>
                </a:solidFill>
              </a:rPr>
              <a:t>48. De eenwording van Europa</a:t>
            </a:r>
          </a:p>
          <a:p>
            <a:r>
              <a:rPr lang="nl-NL" dirty="0"/>
              <a:t>49. De ontwikkeling van pluriforme en multiculturele samenlevingen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87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Breedbeeld</PresentationFormat>
  <Paragraphs>53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Calibri</vt:lpstr>
      <vt:lpstr>Corbel</vt:lpstr>
      <vt:lpstr>inherit</vt:lpstr>
      <vt:lpstr>Basis</vt:lpstr>
      <vt:lpstr>De formatieve driekamp</vt:lpstr>
      <vt:lpstr>In groepjes: welk woord weg</vt:lpstr>
      <vt:lpstr>Individueel: de slimste mens</vt:lpstr>
      <vt:lpstr>Individueel: ken je kenmerkende aspecten </vt:lpstr>
      <vt:lpstr>De Kenmerkende Aspecten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formatieve driekamp</dc:title>
  <dc:creator>Wouter Meinen</dc:creator>
  <cp:lastModifiedBy>Wouter Meinen</cp:lastModifiedBy>
  <cp:revision>1</cp:revision>
  <dcterms:created xsi:type="dcterms:W3CDTF">2022-03-22T07:33:39Z</dcterms:created>
  <dcterms:modified xsi:type="dcterms:W3CDTF">2022-03-22T07:34:18Z</dcterms:modified>
</cp:coreProperties>
</file>