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2" r:id="rId8"/>
    <p:sldId id="263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2"/>
  </p:normalViewPr>
  <p:slideViewPr>
    <p:cSldViewPr snapToGrid="0" snapToObjects="1">
      <p:cViewPr varScale="1">
        <p:scale>
          <a:sx n="96" d="100"/>
          <a:sy n="96" d="100"/>
        </p:scale>
        <p:origin x="10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DE804E-D4BA-1744-8F55-9D39A9AC2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A5A0B21-DCE3-0342-A3C5-BCFFE8F2C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329A5E-E1B3-1D47-8263-CBD1B9C9E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BBC1-9BE5-E344-81CC-4DF02E81E9C6}" type="datetimeFigureOut">
              <a:rPr lang="nl-NL" smtClean="0"/>
              <a:t>09-05-2022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B07276-CBB0-D846-A17A-A7AF3B7A0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A86873-3168-844E-8396-50A81FD3E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72F-69DE-A842-A031-00326152A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749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803EC2-B2AA-2A46-ABEE-884E39569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4587D58-5C34-7B42-938C-2B7771EF2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8DD25D-98ED-094D-84BF-D733EF17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BBC1-9BE5-E344-81CC-4DF02E81E9C6}" type="datetimeFigureOut">
              <a:rPr lang="nl-NL" smtClean="0"/>
              <a:t>09-05-2022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850E09-9477-F44E-B1DF-240005F63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C9EC24-8052-3042-B833-D8559FAC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72F-69DE-A842-A031-00326152A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557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991BE81-0DAD-BA43-A0E4-FBC7492A1E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0989D73-3251-8345-9349-53E7FEDDA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02BDB1-DE0A-824A-B05B-3D6CB56D1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BBC1-9BE5-E344-81CC-4DF02E81E9C6}" type="datetimeFigureOut">
              <a:rPr lang="nl-NL" smtClean="0"/>
              <a:t>09-05-2022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367E0D-5EE2-FC48-978F-57E67FA35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72597A-6550-2246-B624-790058221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72F-69DE-A842-A031-00326152A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82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C1A9B9-EA96-8941-8C4F-DE2375C76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7CE7B1-6A47-584E-AC6E-9B7F2EBE2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3BAF36-A25D-B746-A3D0-3A0CA5673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BBC1-9BE5-E344-81CC-4DF02E81E9C6}" type="datetimeFigureOut">
              <a:rPr lang="nl-NL" smtClean="0"/>
              <a:t>09-05-2022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7563E3-120D-C146-8D27-0DF8849B9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5AC6E2-81AC-934F-A115-7665522F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72F-69DE-A842-A031-00326152A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014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4C322E-4289-FC44-B201-1B97BE35E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55B8573-6313-F545-93E1-ED626D2F5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3BDAE3-A7D0-194E-980C-F6C50CA5B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BBC1-9BE5-E344-81CC-4DF02E81E9C6}" type="datetimeFigureOut">
              <a:rPr lang="nl-NL" smtClean="0"/>
              <a:t>09-05-2022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7A335F-991E-E646-81C0-380E7684D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C79D5C-DD80-6E49-BEFA-7681D3A4A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72F-69DE-A842-A031-00326152A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126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F97706-5D61-2646-9AAF-42E233F9C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378C3E-0692-B54B-8B2E-989740C26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2887D69-C240-734B-84F0-5E59C7FE9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953F16E-85EA-4F4E-A5BE-825BA6746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BBC1-9BE5-E344-81CC-4DF02E81E9C6}" type="datetimeFigureOut">
              <a:rPr lang="nl-NL" smtClean="0"/>
              <a:t>09-05-2022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0011D7-08ED-9A4F-AEED-2099AA85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D41A44F-D307-DF40-8BF0-968237730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72F-69DE-A842-A031-00326152A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911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9190F0-B805-FB49-ABB2-474D07A2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0C83BE-F2B3-4B43-A758-9C32B80D8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9D19E90-619B-AC48-B63C-ADC523FD1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CC983BC-A72D-9C4E-86E3-DA3CE2B468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5C8AF42-5B14-8345-BF23-7EE10F8CE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9563D05-7B97-C548-AFDB-B470A24C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BBC1-9BE5-E344-81CC-4DF02E81E9C6}" type="datetimeFigureOut">
              <a:rPr lang="nl-NL" smtClean="0"/>
              <a:t>09-05-2022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DB92F3F-A3F8-D547-A07D-2D48A0F50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0BA0AB8-2329-C141-AC80-B412D9811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72F-69DE-A842-A031-00326152A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56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26E509-604E-264E-B9E5-F1626F19A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C6B702-4517-394A-9C12-AE6905F4A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BBC1-9BE5-E344-81CC-4DF02E81E9C6}" type="datetimeFigureOut">
              <a:rPr lang="nl-NL" smtClean="0"/>
              <a:t>09-05-2022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4DD93F2-6783-1442-8BA2-797091BCE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BB637FD-2D4F-1340-B803-3E4BC56A3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72F-69DE-A842-A031-00326152A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24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46477DA-36A4-9D43-92EE-176F4D5B3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BBC1-9BE5-E344-81CC-4DF02E81E9C6}" type="datetimeFigureOut">
              <a:rPr lang="nl-NL" smtClean="0"/>
              <a:t>09-05-2022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B715F1-9D4B-544E-86AA-2C640861D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6119D54-BDC7-3746-B5B3-746C60A94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72F-69DE-A842-A031-00326152A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5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81E94-22C5-0446-A285-5264905F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8DDEAE-1774-1E4B-83E1-053645868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18D9348-EF17-A840-BA1F-1D275D018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29D611-532D-3244-9E0A-60665350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BBC1-9BE5-E344-81CC-4DF02E81E9C6}" type="datetimeFigureOut">
              <a:rPr lang="nl-NL" smtClean="0"/>
              <a:t>09-05-2022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CCDC101-05A7-A242-8DC9-9461F2A1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24EC191-D070-5C4C-95C2-9992AF400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72F-69DE-A842-A031-00326152A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023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F0A4E6-7627-E542-9E3D-54E3EFB12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FB9FAF8-EE4F-A944-BE28-C542E8EC8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533F3C8-E29A-9C44-A17F-B53F98C82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D2042F4-AE3B-2742-86B3-CF3BEC23E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BBC1-9BE5-E344-81CC-4DF02E81E9C6}" type="datetimeFigureOut">
              <a:rPr lang="nl-NL" smtClean="0"/>
              <a:t>09-05-2022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2BEF764-8275-564E-B74C-53060504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30ED63-10BD-9E45-B703-2F7AD3DA7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72F-69DE-A842-A031-00326152A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5036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983CBE3-411E-DC4E-A7FE-B26C3286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98D1DD-36AC-A744-A3ED-EDC5590E7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719F83-140C-614C-8D10-5DB27026C1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EBBC1-9BE5-E344-81CC-4DF02E81E9C6}" type="datetimeFigureOut">
              <a:rPr lang="nl-NL" smtClean="0"/>
              <a:t>09-05-2022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675BE1-D260-334B-B24B-1F160F5F65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11A0EF-64A6-E847-BDDE-452616D70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AD72F-69DE-A842-A031-00326152A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978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5no5Pqnjc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A20E48-BF80-6547-8118-3DAF26A383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Mysterie les Trijntje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F891C11-4FF1-0E4A-9C08-AFFFD8D33D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Wie is Trijntje?</a:t>
            </a:r>
          </a:p>
        </p:txBody>
      </p:sp>
    </p:spTree>
    <p:extLst>
      <p:ext uri="{BB962C8B-B14F-4D97-AF65-F5344CB8AC3E}">
        <p14:creationId xmlns:p14="http://schemas.microsoft.com/office/powerpoint/2010/main" val="119434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DF1EB-2F2A-C648-B879-A8E0293E4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Herhalen 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E6B0B9-84C7-AC4F-8839-3822F0CAC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0" i="0" u="none" strike="noStrike" dirty="0">
                <a:solidFill>
                  <a:srgbClr val="000000"/>
                </a:solidFill>
                <a:effectLst/>
              </a:rPr>
              <a:t>1. De leerlingen leren meerdere perspectieven en interpretaties over de kennis van de tijdsperiode jagers en verzamelaars. </a:t>
            </a:r>
          </a:p>
          <a:p>
            <a:pPr marL="0" indent="0">
              <a:buNone/>
            </a:pPr>
            <a:r>
              <a:rPr lang="nl-NL" b="0" i="0" u="none" strike="noStrike" dirty="0">
                <a:solidFill>
                  <a:srgbClr val="000000"/>
                </a:solidFill>
                <a:effectLst/>
              </a:rPr>
              <a:t>2. De leerlingen creëren een kritische houding en kritische blik over de bestaande kennis over jagers en verzamelaars.</a:t>
            </a:r>
          </a:p>
          <a:p>
            <a:pPr marL="0" indent="0">
              <a:buNone/>
            </a:pPr>
            <a:r>
              <a:rPr lang="nl-NL" b="0" i="0" u="none" strike="noStrike" dirty="0">
                <a:solidFill>
                  <a:srgbClr val="000000"/>
                </a:solidFill>
                <a:effectLst/>
              </a:rPr>
              <a:t>3. De leerlingen kunnen het onderscheid maken tussen primaire en secundaire bronnen.</a:t>
            </a:r>
          </a:p>
          <a:p>
            <a:pPr marL="0" indent="0">
              <a:buNone/>
            </a:pPr>
            <a:r>
              <a:rPr lang="nl-NL" b="0" i="0" u="none" strike="noStrike" dirty="0">
                <a:solidFill>
                  <a:srgbClr val="000000"/>
                </a:solidFill>
                <a:effectLst/>
              </a:rPr>
              <a:t>4. De leerlingen breiden hun kennis over de jagers en verzamelaars verder uit, vooral over Trijntje.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8208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A20E48-BF80-6547-8118-3DAF26A383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Afsluiting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F891C11-4FF1-0E4A-9C08-AFFFD8D33D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Wat vonden jullie van de les?</a:t>
            </a:r>
          </a:p>
        </p:txBody>
      </p:sp>
    </p:spTree>
    <p:extLst>
      <p:ext uri="{BB962C8B-B14F-4D97-AF65-F5344CB8AC3E}">
        <p14:creationId xmlns:p14="http://schemas.microsoft.com/office/powerpoint/2010/main" val="11582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79701-561A-C347-8BDB-E8F18ADC7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4160E0-1C4D-2C4E-83A8-E68F93F9C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600" dirty="0">
                <a:solidFill>
                  <a:srgbClr val="000000"/>
                </a:solidFill>
                <a:effectLst/>
                <a:ea typeface="Times New Roman" panose="020F0502020204030204" pitchFamily="34" charset="0"/>
                <a:cs typeface="Times New Roman" panose="020F0502020204030204" pitchFamily="34" charset="0"/>
              </a:rPr>
              <a:t>1. De leerlingen leren dat er meerdere perspectieven zijn op de tijdsperiode jagers en verzamelaars.</a:t>
            </a:r>
            <a:endParaRPr lang="nl-NL" sz="3600" dirty="0">
              <a:effectLst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pPr marL="0" indent="0">
              <a:buNone/>
            </a:pPr>
            <a:r>
              <a:rPr lang="nl-NL" sz="3600" dirty="0">
                <a:solidFill>
                  <a:srgbClr val="000000"/>
                </a:solidFill>
                <a:effectLst/>
                <a:ea typeface="Times New Roman" panose="020F0502020204030204" pitchFamily="34" charset="0"/>
                <a:cs typeface="Times New Roman" panose="020F0502020204030204" pitchFamily="34" charset="0"/>
              </a:rPr>
              <a:t>2. De leerlingen creëren een kritische houding en kritische blik ten aanzien van de bestaande kennis over jagers en verzamelaars.</a:t>
            </a:r>
            <a:endParaRPr lang="nl-NL" sz="3600" dirty="0">
              <a:effectLst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pPr marL="0" indent="0">
              <a:buNone/>
            </a:pPr>
            <a:r>
              <a:rPr lang="nl-NL" sz="3600" dirty="0">
                <a:solidFill>
                  <a:srgbClr val="000000"/>
                </a:solidFill>
                <a:effectLst/>
                <a:ea typeface="Times New Roman" panose="020F0502020204030204" pitchFamily="34" charset="0"/>
              </a:rPr>
              <a:t>3. De leerlingen kunnen het onderscheid maken tussen primaire en secundaire bronnen.</a:t>
            </a:r>
          </a:p>
          <a:p>
            <a:pPr marL="0" indent="0">
              <a:buNone/>
            </a:pPr>
            <a:r>
              <a:rPr lang="nl-NL" sz="3600" dirty="0">
                <a:solidFill>
                  <a:srgbClr val="000000"/>
                </a:solidFill>
                <a:effectLst/>
                <a:ea typeface="Times New Roman" panose="020F0502020204030204" pitchFamily="34" charset="0"/>
              </a:rPr>
              <a:t>4. De leerlingen breiden hun kennis over de jagers en verzamelaars verder uit, vooral hun kennis over Trijntje</a:t>
            </a:r>
            <a:r>
              <a:rPr lang="nl-NL" sz="1800" dirty="0">
                <a:solidFill>
                  <a:srgbClr val="000000"/>
                </a:solidFill>
                <a:effectLst/>
                <a:ea typeface="Times New Roman" panose="020F0502020204030204" pitchFamily="34" charset="0"/>
              </a:rPr>
              <a:t>.</a:t>
            </a:r>
            <a:br>
              <a:rPr lang="nl-NL" sz="1800" dirty="0">
                <a:solidFill>
                  <a:srgbClr val="000000"/>
                </a:solidFill>
                <a:effectLst/>
                <a:ea typeface="Times New Roman" panose="020F0502020204030204" pitchFamily="34" charset="0"/>
              </a:rPr>
            </a:br>
            <a:endParaRPr lang="nl-NL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2975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A926A0-2EED-554B-ADC4-07192F85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D1656C-5A74-1940-9BC7-45F5A3468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Tweetallen maken. </a:t>
            </a:r>
          </a:p>
          <a:p>
            <a:endParaRPr lang="nl-NL" dirty="0"/>
          </a:p>
          <a:p>
            <a:r>
              <a:rPr lang="nl-NL" dirty="0"/>
              <a:t>Jullie krijgen twee soorten bladen: bronnenblad en </a:t>
            </a:r>
            <a:r>
              <a:rPr lang="nl-NL" dirty="0" err="1"/>
              <a:t>onderdeelbladen</a:t>
            </a:r>
            <a:r>
              <a:rPr lang="nl-NL" dirty="0"/>
              <a:t>.</a:t>
            </a:r>
          </a:p>
          <a:p>
            <a:endParaRPr lang="nl-NL" dirty="0"/>
          </a:p>
          <a:p>
            <a:r>
              <a:rPr lang="nl-NL" dirty="0"/>
              <a:t>Op de dia en het blad staat de informatie.</a:t>
            </a:r>
          </a:p>
          <a:p>
            <a:endParaRPr lang="nl-NL" dirty="0"/>
          </a:p>
          <a:p>
            <a:r>
              <a:rPr lang="nl-NL" dirty="0"/>
              <a:t>Schrijf je antwoorden op en zet op elk </a:t>
            </a:r>
            <a:r>
              <a:rPr lang="nl-NL" dirty="0" err="1"/>
              <a:t>onderdeelblad</a:t>
            </a:r>
            <a:r>
              <a:rPr lang="nl-NL" dirty="0"/>
              <a:t> jullie namen.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081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26C7E7-04F1-CE43-BF99-971CBEE4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Onderdeel I						10 minuten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6BB5B8-DD48-5C4D-9351-8249F5895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366" y="1857374"/>
            <a:ext cx="10515600" cy="4351338"/>
          </a:xfrm>
        </p:spPr>
        <p:txBody>
          <a:bodyPr/>
          <a:lstStyle/>
          <a:p>
            <a:r>
              <a:rPr lang="nl-NL" dirty="0"/>
              <a:t>Introductie tekst lezen en filmpje bekijken:</a:t>
            </a:r>
          </a:p>
          <a:p>
            <a:r>
              <a:rPr lang="nl-NL" dirty="0">
                <a:hlinkClick r:id="rId2"/>
              </a:rPr>
              <a:t>https://www.youtube.com/</a:t>
            </a:r>
            <a:r>
              <a:rPr lang="nl-NL" dirty="0" err="1">
                <a:hlinkClick r:id="rId2"/>
              </a:rPr>
              <a:t>watch</a:t>
            </a:r>
            <a:r>
              <a:rPr lang="nl-NL" dirty="0">
                <a:hlinkClick r:id="rId2"/>
              </a:rPr>
              <a:t>?v=</a:t>
            </a:r>
            <a:r>
              <a:rPr lang="nl-NL" dirty="0" err="1">
                <a:hlinkClick r:id="rId2"/>
              </a:rPr>
              <a:t>G5no5Pqnjco</a:t>
            </a:r>
            <a:r>
              <a:rPr lang="nl-NL" dirty="0"/>
              <a:t>                             (0:46 tot en met 2:20 minuut)</a:t>
            </a:r>
          </a:p>
          <a:p>
            <a:endParaRPr lang="nl-NL" dirty="0"/>
          </a:p>
          <a:p>
            <a:r>
              <a:rPr lang="nl-NL" dirty="0"/>
              <a:t>Ga samen aan de slag met de vragen en schrijf jullie antwoorden kort op.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133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117E6C-8E00-BF45-ABEB-2BA2E7E4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Onderdeel II					5 minuten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253490-58B2-944D-83A4-CF15A863C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Bekijk en/of lees de bronnen op het bronnenblad.</a:t>
            </a:r>
          </a:p>
          <a:p>
            <a:endParaRPr lang="nl-NL" dirty="0"/>
          </a:p>
          <a:p>
            <a:r>
              <a:rPr lang="nl-NL" dirty="0"/>
              <a:t>Ga samen aan de slag met de vragen en schrijf jullie antwoorden kort op.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5827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E2F7E8-5B4A-B040-ACA1-22447B93E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nl-NL" sz="3600" dirty="0"/>
              <a:t>Onderdeel III</a:t>
            </a:r>
            <a:br>
              <a:rPr lang="nl-NL" sz="3600" dirty="0"/>
            </a:br>
            <a:br>
              <a:rPr lang="nl-NL" sz="3600" dirty="0"/>
            </a:br>
            <a:r>
              <a:rPr lang="nl-NL" sz="3600" dirty="0"/>
              <a:t>5 minuten</a:t>
            </a:r>
          </a:p>
        </p:txBody>
      </p:sp>
      <p:pic>
        <p:nvPicPr>
          <p:cNvPr id="6" name="Afbeelding 5" descr="Afbeelding met persoon, person, neerleggen&#10;&#10;Automatisch gegenereerde beschrijving">
            <a:extLst>
              <a:ext uri="{FF2B5EF4-FFF2-40B4-BE49-F238E27FC236}">
                <a16:creationId xmlns:a16="http://schemas.microsoft.com/office/drawing/2014/main" id="{5E303FA6-65B8-8243-BBD6-A0007E0E21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6" b="6898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5A5BED-AD74-F247-A8DB-61D69FC5F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r>
              <a:rPr lang="nl-NL" sz="2000" dirty="0"/>
              <a:t>Bekijk de foto en schrijf je opmerkingen over de foto op je blad.</a:t>
            </a:r>
          </a:p>
          <a:p>
            <a:endParaRPr lang="nl-NL" sz="2000" dirty="0"/>
          </a:p>
          <a:p>
            <a:r>
              <a:rPr lang="nl-NL" sz="2000" dirty="0"/>
              <a:t>Bekijk nogmaals de bronnen op het bronnenblad en ga samen aan de slag met de vragen. Schrijf je antwoorden kort op.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167065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7CED8D-D108-7F4D-8454-CADAFE1E4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Onderdeel IV</a:t>
            </a:r>
            <a:r>
              <a:rPr lang="nl-NL" dirty="0"/>
              <a:t>					5 minuten			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848476-92ED-3741-AE6B-7350F1324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Bekijk het bronnenblad voor de laatste keer en denk na over alle informatie die je op dit moment hebt.</a:t>
            </a:r>
          </a:p>
          <a:p>
            <a:endParaRPr lang="nl-NL" dirty="0"/>
          </a:p>
          <a:p>
            <a:r>
              <a:rPr lang="nl-NL" dirty="0"/>
              <a:t>Ga samen aan de slag met de vragen en schrijf eventueel jullie antwoorden kort op.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031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FABF6-B292-9E43-ADB9-9B27EC5F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Nabespreking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24E144-5195-CD4F-9E28-8EADFF76A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Wie was Trijntje?</a:t>
            </a:r>
          </a:p>
          <a:p>
            <a:endParaRPr lang="nl-NL" dirty="0"/>
          </a:p>
          <a:p>
            <a:r>
              <a:rPr lang="nl-NL" dirty="0"/>
              <a:t>Wat deed Trijntje in haar tijd?</a:t>
            </a:r>
          </a:p>
          <a:p>
            <a:endParaRPr lang="nl-NL" dirty="0"/>
          </a:p>
          <a:p>
            <a:r>
              <a:rPr lang="nl-NL" dirty="0"/>
              <a:t>Hoe zag Trijntje er uit?</a:t>
            </a:r>
          </a:p>
          <a:p>
            <a:endParaRPr lang="nl-NL" dirty="0"/>
          </a:p>
          <a:p>
            <a:r>
              <a:rPr lang="nl-NL" dirty="0"/>
              <a:t>Wat zegt dit over de geschiedenis en de kennis?</a:t>
            </a:r>
          </a:p>
        </p:txBody>
      </p:sp>
    </p:spTree>
    <p:extLst>
      <p:ext uri="{BB962C8B-B14F-4D97-AF65-F5344CB8AC3E}">
        <p14:creationId xmlns:p14="http://schemas.microsoft.com/office/powerpoint/2010/main" val="116509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E2F7E8-5B4A-B040-ACA1-22447B93E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endParaRPr lang="nl-NL" sz="3600" dirty="0"/>
          </a:p>
        </p:txBody>
      </p:sp>
      <p:pic>
        <p:nvPicPr>
          <p:cNvPr id="6" name="Afbeelding 5" descr="Afbeelding met persoon, person, neerleggen&#10;&#10;Automatisch gegenereerde beschrijving">
            <a:extLst>
              <a:ext uri="{FF2B5EF4-FFF2-40B4-BE49-F238E27FC236}">
                <a16:creationId xmlns:a16="http://schemas.microsoft.com/office/drawing/2014/main" id="{5E303FA6-65B8-8243-BBD6-A0007E0E21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6" b="6898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5A5BED-AD74-F247-A8DB-61D69FC5F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r>
              <a:rPr lang="nl-NL" sz="1800" dirty="0"/>
              <a:t>1997: opgravingen in Hardinxveld</a:t>
            </a:r>
          </a:p>
          <a:p>
            <a:r>
              <a:rPr lang="nl-NL" sz="1800" dirty="0"/>
              <a:t>Lichaam van vroegst bekende vrouw Nederland; leefde 5500 v.Chr. in Nederland</a:t>
            </a:r>
          </a:p>
          <a:p>
            <a:r>
              <a:rPr lang="nl-NL" sz="1800" dirty="0"/>
              <a:t>Reconstructie van gemaakt</a:t>
            </a:r>
          </a:p>
          <a:p>
            <a:r>
              <a:rPr lang="nl-NL" sz="1800" dirty="0"/>
              <a:t>Debat over haar huidskleur; klopt dit wel?</a:t>
            </a:r>
          </a:p>
          <a:p>
            <a:endParaRPr lang="nl-NL" sz="1800" dirty="0"/>
          </a:p>
          <a:p>
            <a:endParaRPr lang="nl-NL" sz="1800" dirty="0"/>
          </a:p>
        </p:txBody>
      </p:sp>
      <p:pic>
        <p:nvPicPr>
          <p:cNvPr id="4" name="Afbeelding 3" descr="Afbeelding met tekst, binnen&#10;&#10;Automatisch gegenereerde beschrijving">
            <a:extLst>
              <a:ext uri="{FF2B5EF4-FFF2-40B4-BE49-F238E27FC236}">
                <a16:creationId xmlns:a16="http://schemas.microsoft.com/office/drawing/2014/main" id="{DC38DC9E-7CEC-2543-A68F-F577F3D337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" t="16181" r="1719" b="3717"/>
          <a:stretch/>
        </p:blipFill>
        <p:spPr bwMode="auto">
          <a:xfrm rot="5400000">
            <a:off x="-635953" y="1600202"/>
            <a:ext cx="5355590" cy="34601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2124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Macintosh PowerPoint</Application>
  <PresentationFormat>Breedbeeld</PresentationFormat>
  <Paragraphs>51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Mysterie les Trijntje</vt:lpstr>
      <vt:lpstr>Leerdoelen</vt:lpstr>
      <vt:lpstr>Wat gaan we doen:</vt:lpstr>
      <vt:lpstr>Onderdeel I      10 minuten</vt:lpstr>
      <vt:lpstr>Onderdeel II     5 minuten</vt:lpstr>
      <vt:lpstr>Onderdeel III  5 minuten</vt:lpstr>
      <vt:lpstr>Onderdeel IV     5 minuten    </vt:lpstr>
      <vt:lpstr>Nabespreking</vt:lpstr>
      <vt:lpstr>PowerPoint-presentatie</vt:lpstr>
      <vt:lpstr>Herhalen leerdoelen</vt:lpstr>
      <vt:lpstr>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Mysterie les Trijntje</dc:title>
  <dc:creator>Remmerswaal, A.J.M. (Annabelle)</dc:creator>
  <cp:lastModifiedBy>Joyce van Os | Maurick College</cp:lastModifiedBy>
  <cp:revision>8</cp:revision>
  <dcterms:created xsi:type="dcterms:W3CDTF">2021-11-22T12:50:00Z</dcterms:created>
  <dcterms:modified xsi:type="dcterms:W3CDTF">2022-05-09T08:29:55Z</dcterms:modified>
</cp:coreProperties>
</file>