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85" r:id="rId2"/>
    <p:sldId id="311" r:id="rId3"/>
    <p:sldId id="287" r:id="rId4"/>
    <p:sldId id="343" r:id="rId5"/>
    <p:sldId id="344" r:id="rId6"/>
    <p:sldId id="338" r:id="rId7"/>
    <p:sldId id="339" r:id="rId8"/>
    <p:sldId id="337" r:id="rId9"/>
    <p:sldId id="353" r:id="rId1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91" autoAdjust="0"/>
    <p:restoredTop sz="94652"/>
  </p:normalViewPr>
  <p:slideViewPr>
    <p:cSldViewPr>
      <p:cViewPr varScale="1">
        <p:scale>
          <a:sx n="96" d="100"/>
          <a:sy n="96" d="100"/>
        </p:scale>
        <p:origin x="1880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5C014-157B-4B25-A4B1-546F2AD19DA9}" type="datetimeFigureOut">
              <a:rPr lang="nl-NL" smtClean="0"/>
              <a:t>13-09-2022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7FE42-D70F-4EE3-90BE-2050B15EF0D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0918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36FFE-06F1-4F31-AB5A-9023DD64A0A3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0945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l-NL"/>
              <a:t>Klik om de ondertitelstijl van het model te bewerken</a:t>
            </a:r>
            <a:endParaRPr kumimoji="0" lang="en-US"/>
          </a:p>
        </p:txBody>
      </p:sp>
      <p:sp>
        <p:nvSpPr>
          <p:cNvPr id="28" name="Tijdelijke aanduiding voor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4838BF21-6A9B-4FB0-AB5D-F454C90B5365}" type="datetimeFigureOut">
              <a:rPr lang="nl-NL" smtClean="0"/>
              <a:t>13-09-2022</a:t>
            </a:fld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nl-NL"/>
          </a:p>
        </p:txBody>
      </p:sp>
      <p:sp>
        <p:nvSpPr>
          <p:cNvPr id="10" name="Rechthoe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hthoe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hthoe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hthoe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hte verbindingslijn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hte verbindingslijn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Rechte verbindingslijn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Rechte verbindingslijn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Rechte verbindingslijn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Rechte verbindingslijn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hthoe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Tijdelijke aanduiding voor dianumm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9F232C8-D3F9-426D-BBE5-C54091D339A0}" type="slidenum">
              <a:rPr lang="nl-NL" smtClean="0"/>
              <a:t>‹nr.›</a:t>
            </a:fld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BF21-6A9B-4FB0-AB5D-F454C90B5365}" type="datetimeFigureOut">
              <a:rPr lang="nl-NL" smtClean="0"/>
              <a:t>13-09-2022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232C8-D3F9-426D-BBE5-C54091D339A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BF21-6A9B-4FB0-AB5D-F454C90B5365}" type="datetimeFigureOut">
              <a:rPr lang="nl-NL" smtClean="0"/>
              <a:t>13-09-2022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232C8-D3F9-426D-BBE5-C54091D339A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838BF21-6A9B-4FB0-AB5D-F454C90B5365}" type="datetimeFigureOut">
              <a:rPr lang="nl-NL" smtClean="0"/>
              <a:t>13-09-2022</a:t>
            </a:fld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9F232C8-D3F9-426D-BBE5-C54091D339A0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4838BF21-6A9B-4FB0-AB5D-F454C90B5365}" type="datetimeFigureOut">
              <a:rPr lang="nl-NL" smtClean="0"/>
              <a:t>13-09-2022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nl-NL"/>
          </a:p>
        </p:txBody>
      </p:sp>
      <p:sp>
        <p:nvSpPr>
          <p:cNvPr id="9" name="Rechthoe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hthoe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hthoe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hthoe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hte verbindingslijn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echte verbindingslijn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Rechte verbindingslijn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Rechte verbindingslijn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Rechte verbindingslijn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hthoe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Rechte verbindingslijn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9F232C8-D3F9-426D-BBE5-C54091D339A0}" type="slidenum">
              <a:rPr lang="nl-NL" smtClean="0"/>
              <a:t>‹nr.›</a:t>
            </a:fld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BF21-6A9B-4FB0-AB5D-F454C90B5365}" type="datetimeFigureOut">
              <a:rPr lang="nl-NL" smtClean="0"/>
              <a:t>13-09-2022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232C8-D3F9-426D-BBE5-C54091D339A0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BF21-6A9B-4FB0-AB5D-F454C90B5365}" type="datetimeFigureOut">
              <a:rPr lang="nl-NL" smtClean="0"/>
              <a:t>13-09-2022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232C8-D3F9-426D-BBE5-C54091D339A0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Tijdelijke aanduiding voor inhoud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13" name="Tijdelijke aanduiding voor inhoud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838BF21-6A9B-4FB0-AB5D-F454C90B5365}" type="datetimeFigureOut">
              <a:rPr lang="nl-NL" smtClean="0"/>
              <a:t>13-09-2022</a:t>
            </a:fld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9F232C8-D3F9-426D-BBE5-C54091D339A0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BF21-6A9B-4FB0-AB5D-F454C90B5365}" type="datetimeFigureOut">
              <a:rPr lang="nl-NL" smtClean="0"/>
              <a:t>13-09-2022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232C8-D3F9-426D-BBE5-C54091D339A0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 verbindingslijn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8" name="Rechte verbindingslijn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echte verbindingslijn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echte verbindingslijn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hthoe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hte verbindingslijn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Tijdelijke aanduiding voor inhoud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21" name="Tijdelijke aanduiding voor datum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838BF21-6A9B-4FB0-AB5D-F454C90B5365}" type="datetimeFigureOut">
              <a:rPr lang="nl-NL" smtClean="0"/>
              <a:t>13-09-2022</a:t>
            </a:fld>
            <a:endParaRPr lang="nl-NL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9F232C8-D3F9-426D-BBE5-C54091D339A0}" type="slidenum">
              <a:rPr lang="nl-NL" smtClean="0"/>
              <a:t>‹nr.›</a:t>
            </a:fld>
            <a:endParaRPr lang="nl-NL"/>
          </a:p>
        </p:txBody>
      </p:sp>
      <p:sp>
        <p:nvSpPr>
          <p:cNvPr id="23" name="Tijdelijke aanduiding voor voettekst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 verbindingslijn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nl-NL"/>
              <a:t>Klik op het pictogram als u een afbeelding wilt toevoegen</a:t>
            </a:r>
            <a:endParaRPr kumimoji="0" lang="en-US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10" name="Rechte verbindingslijn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hthoe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hte verbindingslijn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Rechte verbindingslijn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Rechte verbindingslijn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838BF21-6A9B-4FB0-AB5D-F454C90B5365}" type="datetimeFigureOut">
              <a:rPr lang="nl-NL" smtClean="0"/>
              <a:t>13-09-2022</a:t>
            </a:fld>
            <a:endParaRPr lang="nl-NL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9F232C8-D3F9-426D-BBE5-C54091D339A0}" type="slidenum">
              <a:rPr lang="nl-NL" smtClean="0"/>
              <a:t>‹nr.›</a:t>
            </a:fld>
            <a:endParaRPr lang="nl-NL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 verbindingslijn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jdelijke aanduiding voor titel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/>
              <a:t>Klik om de modelstijlen te bewerken</a:t>
            </a:r>
          </a:p>
          <a:p>
            <a:pPr lvl="1" eaLnBrk="1" latinLnBrk="0" hangingPunct="1"/>
            <a:r>
              <a:rPr kumimoji="0" lang="nl-NL"/>
              <a:t>Tweede niveau</a:t>
            </a:r>
          </a:p>
          <a:p>
            <a:pPr lvl="2" eaLnBrk="1" latinLnBrk="0" hangingPunct="1"/>
            <a:r>
              <a:rPr kumimoji="0" lang="nl-NL"/>
              <a:t>Derde niveau</a:t>
            </a:r>
          </a:p>
          <a:p>
            <a:pPr lvl="3" eaLnBrk="1" latinLnBrk="0" hangingPunct="1"/>
            <a:r>
              <a:rPr kumimoji="0" lang="nl-NL"/>
              <a:t>Vierde niveau</a:t>
            </a:r>
          </a:p>
          <a:p>
            <a:pPr lvl="4" eaLnBrk="1" latinLnBrk="0" hangingPunct="1"/>
            <a:r>
              <a:rPr kumimoji="0" lang="nl-NL"/>
              <a:t>Vijfde niveau</a:t>
            </a:r>
            <a:endParaRPr kumimoji="0" lang="en-US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838BF21-6A9B-4FB0-AB5D-F454C90B5365}" type="datetimeFigureOut">
              <a:rPr lang="nl-NL" smtClean="0"/>
              <a:t>13-09-2022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Rechte verbindingslijn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echte verbindingslijn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hthoe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hte verbindingslijn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Tijdelijke aanduiding voor dianumm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9F232C8-D3F9-426D-BBE5-C54091D339A0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nos.nl/artikel/2327154-wel-koninklijke-excuses-bij-bezoek-indonesie-wat-betekenen-z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ID9ZhTdjnMw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Erfgoed van de Molukse gemeenschap in Tiel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66007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Lesindeling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nl-NL" dirty="0"/>
              <a:t>Achtergrond onafhankelijkheid Indonesië</a:t>
            </a:r>
          </a:p>
          <a:p>
            <a:pPr lvl="1"/>
            <a:r>
              <a:rPr lang="nl-NL" dirty="0"/>
              <a:t>De Molukse gemeenschap nu en hun rol in de Nederlandse samenleving.</a:t>
            </a:r>
          </a:p>
          <a:p>
            <a:pPr lvl="1"/>
            <a:r>
              <a:rPr lang="nl-NL" dirty="0"/>
              <a:t>Opdracht Molukkers in Nederland.</a:t>
            </a:r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6271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346050"/>
          </a:xfrm>
        </p:spPr>
        <p:txBody>
          <a:bodyPr>
            <a:normAutofit fontScale="90000"/>
          </a:bodyPr>
          <a:lstStyle/>
          <a:p>
            <a:r>
              <a:rPr lang="nl-NL" dirty="0"/>
              <a:t>De Kenmerkende aspecten</a:t>
            </a:r>
          </a:p>
        </p:txBody>
      </p:sp>
      <p:graphicFrame>
        <p:nvGraphicFramePr>
          <p:cNvPr id="5" name="Tijdelijke aanduiding voor inhoud 4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001521210"/>
              </p:ext>
            </p:extLst>
          </p:nvPr>
        </p:nvGraphicFramePr>
        <p:xfrm>
          <a:off x="395536" y="836712"/>
          <a:ext cx="7776864" cy="582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3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1615">
                <a:tc>
                  <a:txBody>
                    <a:bodyPr/>
                    <a:lstStyle/>
                    <a:p>
                      <a:r>
                        <a:rPr lang="nl-NL" sz="1600" dirty="0"/>
                        <a:t>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328">
                <a:tc>
                  <a:txBody>
                    <a:bodyPr/>
                    <a:lstStyle/>
                    <a:p>
                      <a:r>
                        <a:rPr lang="nl-NL" sz="1600" b="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nl-NL" sz="1600" dirty="0"/>
                        <a:t>Het begin van de Europese overzeese expansie.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nl-NL" sz="1600" b="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dirty="0"/>
                        <a:t>Wereldwijde handelscontacten, handelskapitalisme en het begin van de wereldeconomie.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80282"/>
                  </a:ext>
                </a:extLst>
              </a:tr>
              <a:tr h="1224136">
                <a:tc>
                  <a:txBody>
                    <a:bodyPr/>
                    <a:lstStyle/>
                    <a:p>
                      <a:r>
                        <a:rPr lang="nl-NL" sz="1600" b="0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nl-NL" sz="1600" b="0" dirty="0"/>
                        <a:t>Uitbouw van de Europese overheersing, met name in de vorm van plantagekolonies en daarmee verbonden trans-Atlantische slavenhandel en de opkomst van het </a:t>
                      </a:r>
                      <a:r>
                        <a:rPr lang="nl-NL" sz="1600" b="0" u="sng" dirty="0"/>
                        <a:t>abolitionisme</a:t>
                      </a:r>
                      <a:r>
                        <a:rPr lang="nl-NL" sz="1600" b="0" dirty="0"/>
                        <a:t>.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nl-N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1000751"/>
                  </a:ext>
                </a:extLst>
              </a:tr>
              <a:tr h="625192">
                <a:tc>
                  <a:txBody>
                    <a:bodyPr/>
                    <a:lstStyle/>
                    <a:p>
                      <a:r>
                        <a:rPr lang="nl-NL" sz="1600" b="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nl-NL" sz="1600" dirty="0"/>
                        <a:t>Moderne vorm van imperialisme die verband hield met de industrialisatie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nl-NL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490420"/>
                  </a:ext>
                </a:extLst>
              </a:tr>
              <a:tr h="646896">
                <a:tc>
                  <a:txBody>
                    <a:bodyPr/>
                    <a:lstStyle/>
                    <a:p>
                      <a:r>
                        <a:rPr lang="nl-NL" sz="1600" b="0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nl-NL" sz="1600" dirty="0"/>
                        <a:t>Vormen van Verzet tegen het West-Europese Imperialisme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nl-NL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158174"/>
                  </a:ext>
                </a:extLst>
              </a:tr>
              <a:tr h="668600">
                <a:tc>
                  <a:txBody>
                    <a:bodyPr/>
                    <a:lstStyle/>
                    <a:p>
                      <a:r>
                        <a:rPr lang="nl-NL" sz="1600" b="0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0" dirty="0"/>
                        <a:t>De dekolonisatie die een einde maakte aan</a:t>
                      </a:r>
                      <a:r>
                        <a:rPr lang="nl-NL" sz="1600" b="0" baseline="0" dirty="0"/>
                        <a:t> de westerse hegemonie in de wereld.</a:t>
                      </a:r>
                      <a:endParaRPr lang="nl-NL" sz="1600" b="0" dirty="0"/>
                    </a:p>
                    <a:p>
                      <a:endParaRPr lang="nl-NL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484656"/>
                  </a:ext>
                </a:extLst>
              </a:tr>
              <a:tr h="814980">
                <a:tc>
                  <a:txBody>
                    <a:bodyPr/>
                    <a:lstStyle/>
                    <a:p>
                      <a:r>
                        <a:rPr lang="nl-NL" sz="1600" b="0" dirty="0"/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600" b="0" dirty="0"/>
                        <a:t>De ontwikkeling van pluriforme</a:t>
                      </a:r>
                      <a:r>
                        <a:rPr lang="nl-NL" sz="1600" b="0" baseline="0" dirty="0"/>
                        <a:t> en multiculturele samenlevingen</a:t>
                      </a:r>
                      <a:endParaRPr lang="nl-NL" sz="1600" b="0" dirty="0"/>
                    </a:p>
                    <a:p>
                      <a:endParaRPr lang="nl-NL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906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4536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62492" y="260648"/>
            <a:ext cx="7467600" cy="1143000"/>
          </a:xfrm>
        </p:spPr>
        <p:txBody>
          <a:bodyPr/>
          <a:lstStyle/>
          <a:p>
            <a:endParaRPr lang="nl-NL"/>
          </a:p>
        </p:txBody>
      </p:sp>
      <p:pic>
        <p:nvPicPr>
          <p:cNvPr id="7" name="Tijdelijke aanduiding voor inhoud 6">
            <a:hlinkClick r:id="rId2"/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457200" y="1936750"/>
            <a:ext cx="746760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72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4" y="0"/>
            <a:ext cx="8949604" cy="6858000"/>
          </a:xfrm>
        </p:spPr>
      </p:pic>
    </p:spTree>
    <p:extLst>
      <p:ext uri="{BB962C8B-B14F-4D97-AF65-F5344CB8AC3E}">
        <p14:creationId xmlns:p14="http://schemas.microsoft.com/office/powerpoint/2010/main" val="472803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Geschiedenis van Nederland in Indonesië in een notendop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Periode rond 1600</a:t>
            </a:r>
          </a:p>
          <a:p>
            <a:pPr lvl="1"/>
            <a:r>
              <a:rPr lang="nl-NL" sz="1500" dirty="0"/>
              <a:t>Stichten van handelsposten.</a:t>
            </a:r>
          </a:p>
          <a:p>
            <a:r>
              <a:rPr lang="nl-NL" sz="1800" dirty="0"/>
              <a:t>Periode van 1602-1798</a:t>
            </a:r>
          </a:p>
          <a:p>
            <a:pPr lvl="1"/>
            <a:r>
              <a:rPr lang="nl-NL" sz="1500" dirty="0"/>
              <a:t>Periode van de VOC, handelskapitalisme en Coen.</a:t>
            </a:r>
          </a:p>
          <a:p>
            <a:r>
              <a:rPr lang="nl-NL" sz="1800" dirty="0"/>
              <a:t>Periode van 1800-1945</a:t>
            </a:r>
          </a:p>
          <a:p>
            <a:pPr lvl="1"/>
            <a:r>
              <a:rPr lang="nl-NL" sz="1500" dirty="0"/>
              <a:t>Cultuurstelsel, modern-imperialisme en volledige overname.</a:t>
            </a:r>
          </a:p>
          <a:p>
            <a:r>
              <a:rPr lang="nl-NL" sz="1800" dirty="0"/>
              <a:t>Periode van 1945-1948</a:t>
            </a:r>
          </a:p>
          <a:p>
            <a:pPr lvl="1"/>
            <a:r>
              <a:rPr lang="nl-NL" sz="1500" dirty="0"/>
              <a:t>Strijd om onafhankelijkheid, KNIL, Soekarno, Soeharto en Politionele Acties.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499991" y="1628775"/>
            <a:ext cx="3934651" cy="266432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1" y="1641847"/>
            <a:ext cx="3963871" cy="393762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1643978"/>
            <a:ext cx="4924312" cy="396855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927" y="1628772"/>
            <a:ext cx="5248633" cy="410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3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6284" y="-16876"/>
            <a:ext cx="9144000" cy="6764885"/>
          </a:xfrm>
          <a:prstGeom prst="rect">
            <a:avLst/>
          </a:prstGeom>
        </p:spPr>
      </p:pic>
      <p:sp>
        <p:nvSpPr>
          <p:cNvPr id="8" name="Ovaal 7"/>
          <p:cNvSpPr/>
          <p:nvPr/>
        </p:nvSpPr>
        <p:spPr>
          <a:xfrm>
            <a:off x="5580112" y="2852936"/>
            <a:ext cx="2232248" cy="20162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72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Speciaal geval, de Molukken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nl-NL" sz="1800" dirty="0"/>
          </a:p>
          <a:p>
            <a:pPr lvl="1"/>
            <a:endParaRPr lang="nl-NL" sz="1500" dirty="0"/>
          </a:p>
        </p:txBody>
      </p:sp>
      <p:pic>
        <p:nvPicPr>
          <p:cNvPr id="6" name="Afbeelding 5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988840"/>
            <a:ext cx="6626400" cy="37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04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211144" cy="4572000"/>
          </a:xfrm>
        </p:spPr>
        <p:txBody>
          <a:bodyPr/>
          <a:lstStyle/>
          <a:p>
            <a:r>
              <a:rPr lang="nl-NL" dirty="0"/>
              <a:t>Je krijgt in groepjes een tiental foto’s</a:t>
            </a:r>
          </a:p>
          <a:p>
            <a:pPr marL="822960" lvl="1" indent="-457200">
              <a:buFont typeface="+mj-lt"/>
              <a:buAutoNum type="arabicPeriod"/>
            </a:pPr>
            <a:r>
              <a:rPr lang="nl-NL" dirty="0"/>
              <a:t>Leg de foto’s in chronologische volgorde. Gebruik hiervoor de kennis die je in de les hebt opgedaan en uit de video van NOSstories.</a:t>
            </a:r>
          </a:p>
          <a:p>
            <a:pPr marL="822960" lvl="1" indent="-457200">
              <a:buFont typeface="+mj-lt"/>
              <a:buAutoNum type="arabicPeriod"/>
            </a:pPr>
            <a:r>
              <a:rPr lang="nl-NL" dirty="0"/>
              <a:t>Geef bij elke foto aan welke periode van de Molukse geschiedenis wordt afgebeeld en geef ook wat er op elke afbeelding gebeurt.</a:t>
            </a:r>
          </a:p>
          <a:p>
            <a:pPr marL="822960" lvl="1" indent="-457200">
              <a:buFont typeface="+mj-lt"/>
              <a:buAutoNum type="arabicPeriod"/>
            </a:pPr>
            <a:r>
              <a:rPr lang="nl-NL" dirty="0"/>
              <a:t>Geef antwoord op de volgende vragen;</a:t>
            </a:r>
          </a:p>
          <a:p>
            <a:pPr marL="925830" lvl="2" indent="-285750"/>
            <a:r>
              <a:rPr lang="nl-NL" i="1" dirty="0"/>
              <a:t>Waarom kwamen de Molukkers naar Nederland?</a:t>
            </a:r>
          </a:p>
          <a:p>
            <a:pPr marL="925830" lvl="2" indent="-285750"/>
            <a:r>
              <a:rPr lang="nl-NL" i="1" dirty="0"/>
              <a:t>Hoe werden zij in het begin behandeld?</a:t>
            </a:r>
          </a:p>
          <a:p>
            <a:pPr marL="925830" lvl="2" indent="-285750"/>
            <a:r>
              <a:rPr lang="nl-NL" i="1" dirty="0"/>
              <a:t>Waarom kozen jongeren ervoor om tot acties over te gaan?</a:t>
            </a:r>
          </a:p>
          <a:p>
            <a:pPr marL="925830" lvl="2" indent="-285750"/>
            <a:r>
              <a:rPr lang="nl-NL" i="1" dirty="0"/>
              <a:t>Hoe zien we in Tiel de Molukse </a:t>
            </a:r>
            <a:r>
              <a:rPr lang="nl-NL" i="1"/>
              <a:t>gemeenschap terug?</a:t>
            </a: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8137882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</TotalTime>
  <Words>279</Words>
  <Application>Microsoft Macintosh PowerPoint</Application>
  <PresentationFormat>Diavoorstelling (4:3)</PresentationFormat>
  <Paragraphs>41</Paragraphs>
  <Slides>9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4" baseType="lpstr">
      <vt:lpstr>Calibri</vt:lpstr>
      <vt:lpstr>Century Schoolbook</vt:lpstr>
      <vt:lpstr>Wingdings</vt:lpstr>
      <vt:lpstr>Wingdings 2</vt:lpstr>
      <vt:lpstr>Oriel</vt:lpstr>
      <vt:lpstr>Erfgoed van de Molukse gemeenschap in Tiel</vt:lpstr>
      <vt:lpstr>Lesindeling</vt:lpstr>
      <vt:lpstr>De Kenmerkende aspecten</vt:lpstr>
      <vt:lpstr>PowerPoint-presentatie</vt:lpstr>
      <vt:lpstr>PowerPoint-presentatie</vt:lpstr>
      <vt:lpstr>Geschiedenis van Nederland in Indonesië in een notendop</vt:lpstr>
      <vt:lpstr>PowerPoint-presentatie</vt:lpstr>
      <vt:lpstr>Speciaal geval, de Molukken</vt:lpstr>
      <vt:lpstr>Opdracht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Thema Duitsland</dc:title>
  <dc:creator>Gebruiker</dc:creator>
  <cp:lastModifiedBy>Joyce van Os | Maurick College</cp:lastModifiedBy>
  <cp:revision>88</cp:revision>
  <dcterms:created xsi:type="dcterms:W3CDTF">2016-11-12T21:07:50Z</dcterms:created>
  <dcterms:modified xsi:type="dcterms:W3CDTF">2022-09-13T06:55:24Z</dcterms:modified>
</cp:coreProperties>
</file>